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2" r:id="rId2"/>
  </p:sldMasterIdLst>
  <p:notesMasterIdLst>
    <p:notesMasterId r:id="rId53"/>
  </p:notesMasterIdLst>
  <p:sldIdLst>
    <p:sldId id="257" r:id="rId3"/>
    <p:sldId id="262" r:id="rId4"/>
    <p:sldId id="294" r:id="rId5"/>
    <p:sldId id="362" r:id="rId6"/>
    <p:sldId id="312" r:id="rId7"/>
    <p:sldId id="351" r:id="rId8"/>
    <p:sldId id="266" r:id="rId9"/>
    <p:sldId id="365" r:id="rId10"/>
    <p:sldId id="373" r:id="rId11"/>
    <p:sldId id="363" r:id="rId12"/>
    <p:sldId id="383" r:id="rId13"/>
    <p:sldId id="382" r:id="rId14"/>
    <p:sldId id="384" r:id="rId15"/>
    <p:sldId id="364" r:id="rId16"/>
    <p:sldId id="385" r:id="rId17"/>
    <p:sldId id="374" r:id="rId18"/>
    <p:sldId id="375" r:id="rId19"/>
    <p:sldId id="443" r:id="rId20"/>
    <p:sldId id="408" r:id="rId21"/>
    <p:sldId id="314" r:id="rId22"/>
    <p:sldId id="313" r:id="rId23"/>
    <p:sldId id="307" r:id="rId24"/>
    <p:sldId id="352" r:id="rId25"/>
    <p:sldId id="353" r:id="rId26"/>
    <p:sldId id="356" r:id="rId27"/>
    <p:sldId id="372" r:id="rId28"/>
    <p:sldId id="358" r:id="rId29"/>
    <p:sldId id="391" r:id="rId30"/>
    <p:sldId id="308" r:id="rId31"/>
    <p:sldId id="319" r:id="rId32"/>
    <p:sldId id="329" r:id="rId33"/>
    <p:sldId id="331" r:id="rId34"/>
    <p:sldId id="334" r:id="rId35"/>
    <p:sldId id="336" r:id="rId36"/>
    <p:sldId id="335" r:id="rId37"/>
    <p:sldId id="405" r:id="rId38"/>
    <p:sldId id="409" r:id="rId39"/>
    <p:sldId id="411" r:id="rId40"/>
    <p:sldId id="410" r:id="rId41"/>
    <p:sldId id="293" r:id="rId42"/>
    <p:sldId id="366" r:id="rId43"/>
    <p:sldId id="324" r:id="rId44"/>
    <p:sldId id="337" r:id="rId45"/>
    <p:sldId id="371" r:id="rId46"/>
    <p:sldId id="298" r:id="rId47"/>
    <p:sldId id="350" r:id="rId48"/>
    <p:sldId id="349" r:id="rId49"/>
    <p:sldId id="367" r:id="rId50"/>
    <p:sldId id="368" r:id="rId51"/>
    <p:sldId id="370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ton Hemkhaus - adelphi" initials="MH-a" lastIdx="8" clrIdx="0">
    <p:extLst>
      <p:ext uri="{19B8F6BF-5375-455C-9EA6-DF929625EA0E}">
        <p15:presenceInfo xmlns:p15="http://schemas.microsoft.com/office/powerpoint/2012/main" userId="S-1-5-21-1761227572-3249661292-4128413540-4102" providerId="AD"/>
      </p:ext>
    </p:extLst>
  </p:cmAuthor>
  <p:cmAuthor id="2" name="Sophia Hibler - adelphi" initials="SH-a" lastIdx="3" clrIdx="1">
    <p:extLst>
      <p:ext uri="{19B8F6BF-5375-455C-9EA6-DF929625EA0E}">
        <p15:presenceInfo xmlns:p15="http://schemas.microsoft.com/office/powerpoint/2012/main" userId="S-1-5-21-1761227572-3249661292-4128413540-4483" providerId="AD"/>
      </p:ext>
    </p:extLst>
  </p:cmAuthor>
  <p:cmAuthor id="3" name="Sophia" initials="S" lastIdx="3" clrIdx="2">
    <p:extLst>
      <p:ext uri="{19B8F6BF-5375-455C-9EA6-DF929625EA0E}">
        <p15:presenceInfo xmlns:p15="http://schemas.microsoft.com/office/powerpoint/2012/main" userId="Sophia" providerId="None"/>
      </p:ext>
    </p:extLst>
  </p:cmAuthor>
  <p:cmAuthor id="4" name="Franziska Sophie Kohler - adelphi" initials="FSK-a" lastIdx="1" clrIdx="3">
    <p:extLst>
      <p:ext uri="{19B8F6BF-5375-455C-9EA6-DF929625EA0E}">
        <p15:presenceInfo xmlns:p15="http://schemas.microsoft.com/office/powerpoint/2012/main" userId="S-1-5-21-1761227572-3249661292-4128413540-4786" providerId="AD"/>
      </p:ext>
    </p:extLst>
  </p:cmAuthor>
  <p:cmAuthor id="5" name="Jana Hack - adelphi" initials="JH-a" lastIdx="9" clrIdx="4">
    <p:extLst>
      <p:ext uri="{19B8F6BF-5375-455C-9EA6-DF929625EA0E}">
        <p15:presenceInfo xmlns:p15="http://schemas.microsoft.com/office/powerpoint/2012/main" userId="S-1-5-21-1761227572-3249661292-4128413540-47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C80"/>
    <a:srgbClr val="899EBD"/>
    <a:srgbClr val="969696"/>
    <a:srgbClr val="133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0" autoAdjust="0"/>
    <p:restoredTop sz="92398" autoAdjust="0"/>
  </p:normalViewPr>
  <p:slideViewPr>
    <p:cSldViewPr snapToGrid="0" snapToObjects="1">
      <p:cViewPr>
        <p:scale>
          <a:sx n="100" d="100"/>
          <a:sy n="100" d="100"/>
        </p:scale>
        <p:origin x="1110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/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200"/>
        </a:p>
      </dgm:t>
    </dgm:pt>
    <dgm:pt modelId="{92CB7D67-344B-4B51-9FA5-59EF00CB6FA9}" type="sibTrans" cxnId="{3981EBD6-92A1-4900-8754-8736E7B27A83}">
      <dgm:prSet custT="1"/>
      <dgm:spPr/>
      <dgm:t>
        <a:bodyPr/>
        <a:lstStyle/>
        <a:p>
          <a:endParaRPr lang="en-US" sz="1200"/>
        </a:p>
      </dgm:t>
    </dgm:pt>
    <dgm:pt modelId="{50E763F3-1240-4197-A1E7-ECBF3FFDD2FA}">
      <dgm:prSet phldrT="[Text]" custT="1"/>
      <dgm:spPr/>
      <dgm:t>
        <a:bodyPr/>
        <a:lstStyle/>
        <a:p>
          <a:r>
            <a:rPr lang="en-GB" sz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200"/>
        </a:p>
      </dgm:t>
    </dgm:pt>
    <dgm:pt modelId="{B0AA6186-ED6B-435C-91C7-DDF7987D3B9F}" type="sibTrans" cxnId="{D343E0DE-B43C-4DA8-BE76-300F2E9EFCA6}">
      <dgm:prSet custT="1"/>
      <dgm:spPr/>
      <dgm:t>
        <a:bodyPr/>
        <a:lstStyle/>
        <a:p>
          <a:endParaRPr lang="en-US" sz="1200"/>
        </a:p>
      </dgm:t>
    </dgm:pt>
    <dgm:pt modelId="{334DAAAE-7209-4946-86AB-4CD784FDBAD6}">
      <dgm:prSet phldrT="[Text]" custT="1"/>
      <dgm:spPr/>
      <dgm:t>
        <a:bodyPr/>
        <a:lstStyle/>
        <a:p>
          <a:r>
            <a:rPr lang="en-US" sz="105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  <a:endParaRPr lang="en-US" sz="105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200"/>
        </a:p>
      </dgm:t>
    </dgm:pt>
    <dgm:pt modelId="{50FBF801-B9FC-4546-820A-2ED513541460}" type="sibTrans" cxnId="{6FFA2B32-52C0-43DC-AD16-38C7571CF487}">
      <dgm:prSet custT="1"/>
      <dgm:spPr/>
      <dgm:t>
        <a:bodyPr/>
        <a:lstStyle/>
        <a:p>
          <a:endParaRPr lang="en-US" sz="1200"/>
        </a:p>
      </dgm:t>
    </dgm:pt>
    <dgm:pt modelId="{3AD89722-40CB-40B3-9E73-9EE2B51D1988}">
      <dgm:prSet phldrT="[Text]" custT="1"/>
      <dgm:spPr/>
      <dgm:t>
        <a:bodyPr/>
        <a:lstStyle/>
        <a:p>
          <a:r>
            <a:rPr lang="en-US" sz="11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200"/>
        </a:p>
      </dgm:t>
    </dgm:pt>
    <dgm:pt modelId="{38D2D026-958D-4F67-B8EA-65427889C9B3}" type="sibTrans" cxnId="{E7B4CF8F-D02F-4AB0-B9A4-DD5298231B2E}">
      <dgm:prSet custT="1"/>
      <dgm:spPr/>
      <dgm:t>
        <a:bodyPr/>
        <a:lstStyle/>
        <a:p>
          <a:endParaRPr lang="en-US" sz="1200"/>
        </a:p>
      </dgm:t>
    </dgm:pt>
    <dgm:pt modelId="{85222103-DB0A-44D5-9708-BF0505E2DA5B}">
      <dgm:prSet phldrT="[Text]"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200"/>
        </a:p>
      </dgm:t>
    </dgm:pt>
    <dgm:pt modelId="{BAB703A8-0AB8-4C13-BD0F-6A00137AC410}" type="sibTrans" cxnId="{D4AA1C6F-1638-408D-917A-05F9F0485005}">
      <dgm:prSet custT="1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endParaRPr lang="en-US" sz="12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15132" custScaleY="115132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15132" custScaleY="115132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15132" custScaleY="115132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15132" custScaleY="115132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15132" custScaleY="115132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800"/>
        </a:p>
      </dgm:t>
    </dgm:pt>
    <dgm:pt modelId="{92CB7D67-344B-4B51-9FA5-59EF00CB6FA9}" type="sibTrans" cxnId="{3981EBD6-92A1-4900-8754-8736E7B27A83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50E763F3-1240-4197-A1E7-ECBF3FFDD2F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800"/>
        </a:p>
      </dgm:t>
    </dgm:pt>
    <dgm:pt modelId="{B0AA6186-ED6B-435C-91C7-DDF7987D3B9F}" type="sibTrans" cxnId="{D343E0DE-B43C-4DA8-BE76-300F2E9EFCA6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34DAAAE-7209-4946-86AB-4CD784FDBAD6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800"/>
        </a:p>
      </dgm:t>
    </dgm:pt>
    <dgm:pt modelId="{50FBF801-B9FC-4546-820A-2ED513541460}" type="sibTrans" cxnId="{6FFA2B32-52C0-43DC-AD16-38C7571CF487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AD89722-40CB-40B3-9E73-9EE2B51D198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800"/>
        </a:p>
      </dgm:t>
    </dgm:pt>
    <dgm:pt modelId="{38D2D026-958D-4F67-B8EA-65427889C9B3}" type="sibTrans" cxnId="{E7B4CF8F-D02F-4AB0-B9A4-DD5298231B2E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22103-DB0A-44D5-9708-BF0505E2DA5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800"/>
        </a:p>
      </dgm:t>
    </dgm:pt>
    <dgm:pt modelId="{BAB703A8-0AB8-4C13-BD0F-6A00137AC410}" type="sibTrans" cxnId="{D4AA1C6F-1638-408D-917A-05F9F0485005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05441" custScaleY="105441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05441" custScaleY="105441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05441" custScaleY="105441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05441" custScaleY="105441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05441" custScaleY="105441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800"/>
        </a:p>
      </dgm:t>
    </dgm:pt>
    <dgm:pt modelId="{92CB7D67-344B-4B51-9FA5-59EF00CB6FA9}" type="sibTrans" cxnId="{3981EBD6-92A1-4900-8754-8736E7B27A83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50E763F3-1240-4197-A1E7-ECBF3FFDD2FA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800"/>
        </a:p>
      </dgm:t>
    </dgm:pt>
    <dgm:pt modelId="{B0AA6186-ED6B-435C-91C7-DDF7987D3B9F}" type="sibTrans" cxnId="{D343E0DE-B43C-4DA8-BE76-300F2E9EFCA6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34DAAAE-7209-4946-86AB-4CD784FDBAD6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800"/>
        </a:p>
      </dgm:t>
    </dgm:pt>
    <dgm:pt modelId="{50FBF801-B9FC-4546-820A-2ED513541460}" type="sibTrans" cxnId="{6FFA2B32-52C0-43DC-AD16-38C7571CF487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AD89722-40CB-40B3-9E73-9EE2B51D198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800"/>
        </a:p>
      </dgm:t>
    </dgm:pt>
    <dgm:pt modelId="{38D2D026-958D-4F67-B8EA-65427889C9B3}" type="sibTrans" cxnId="{E7B4CF8F-D02F-4AB0-B9A4-DD5298231B2E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22103-DB0A-44D5-9708-BF0505E2DA5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800"/>
        </a:p>
      </dgm:t>
    </dgm:pt>
    <dgm:pt modelId="{BAB703A8-0AB8-4C13-BD0F-6A00137AC410}" type="sibTrans" cxnId="{D4AA1C6F-1638-408D-917A-05F9F0485005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05441" custScaleY="105441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05441" custScaleY="105441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05441" custScaleY="105441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05441" custScaleY="105441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05441" custScaleY="105441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800"/>
        </a:p>
      </dgm:t>
    </dgm:pt>
    <dgm:pt modelId="{92CB7D67-344B-4B51-9FA5-59EF00CB6FA9}" type="sibTrans" cxnId="{3981EBD6-92A1-4900-8754-8736E7B27A83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50E763F3-1240-4197-A1E7-ECBF3FFDD2F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800"/>
        </a:p>
      </dgm:t>
    </dgm:pt>
    <dgm:pt modelId="{B0AA6186-ED6B-435C-91C7-DDF7987D3B9F}" type="sibTrans" cxnId="{D343E0DE-B43C-4DA8-BE76-300F2E9EFCA6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34DAAAE-7209-4946-86AB-4CD784FDBAD6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800"/>
        </a:p>
      </dgm:t>
    </dgm:pt>
    <dgm:pt modelId="{50FBF801-B9FC-4546-820A-2ED513541460}" type="sibTrans" cxnId="{6FFA2B32-52C0-43DC-AD16-38C7571CF487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AD89722-40CB-40B3-9E73-9EE2B51D198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800"/>
        </a:p>
      </dgm:t>
    </dgm:pt>
    <dgm:pt modelId="{38D2D026-958D-4F67-B8EA-65427889C9B3}" type="sibTrans" cxnId="{E7B4CF8F-D02F-4AB0-B9A4-DD5298231B2E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22103-DB0A-44D5-9708-BF0505E2DA5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800"/>
        </a:p>
      </dgm:t>
    </dgm:pt>
    <dgm:pt modelId="{BAB703A8-0AB8-4C13-BD0F-6A00137AC410}" type="sibTrans" cxnId="{D4AA1C6F-1638-408D-917A-05F9F0485005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05441" custScaleY="105441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05441" custScaleY="105441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05441" custScaleY="105441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05441" custScaleY="105441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05441" custScaleY="105441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800"/>
        </a:p>
      </dgm:t>
    </dgm:pt>
    <dgm:pt modelId="{92CB7D67-344B-4B51-9FA5-59EF00CB6FA9}" type="sibTrans" cxnId="{3981EBD6-92A1-4900-8754-8736E7B27A83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50E763F3-1240-4197-A1E7-ECBF3FFDD2F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800"/>
        </a:p>
      </dgm:t>
    </dgm:pt>
    <dgm:pt modelId="{B0AA6186-ED6B-435C-91C7-DDF7987D3B9F}" type="sibTrans" cxnId="{D343E0DE-B43C-4DA8-BE76-300F2E9EFCA6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34DAAAE-7209-4946-86AB-4CD784FDBAD6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800"/>
        </a:p>
      </dgm:t>
    </dgm:pt>
    <dgm:pt modelId="{50FBF801-B9FC-4546-820A-2ED513541460}" type="sibTrans" cxnId="{6FFA2B32-52C0-43DC-AD16-38C7571CF487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AD89722-40CB-40B3-9E73-9EE2B51D1988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800"/>
        </a:p>
      </dgm:t>
    </dgm:pt>
    <dgm:pt modelId="{38D2D026-958D-4F67-B8EA-65427889C9B3}" type="sibTrans" cxnId="{E7B4CF8F-D02F-4AB0-B9A4-DD5298231B2E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22103-DB0A-44D5-9708-BF0505E2DA5B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800"/>
        </a:p>
      </dgm:t>
    </dgm:pt>
    <dgm:pt modelId="{BAB703A8-0AB8-4C13-BD0F-6A00137AC410}" type="sibTrans" cxnId="{D4AA1C6F-1638-408D-917A-05F9F0485005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05441" custScaleY="105441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05441" custScaleY="105441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05441" custScaleY="105441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05441" custScaleY="105441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05441" custScaleY="105441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72E0DD5-B6F7-46FF-85B6-C5F707D97377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C73D32-F0B9-44AA-AEBF-F3AB86014765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gm:t>
    </dgm:pt>
    <dgm:pt modelId="{F50116E5-4D1F-4CEC-9A31-2B05E0DA1547}" type="parTrans" cxnId="{3981EBD6-92A1-4900-8754-8736E7B27A83}">
      <dgm:prSet/>
      <dgm:spPr/>
      <dgm:t>
        <a:bodyPr/>
        <a:lstStyle/>
        <a:p>
          <a:endParaRPr lang="en-US" sz="1800"/>
        </a:p>
      </dgm:t>
    </dgm:pt>
    <dgm:pt modelId="{92CB7D67-344B-4B51-9FA5-59EF00CB6FA9}" type="sibTrans" cxnId="{3981EBD6-92A1-4900-8754-8736E7B27A83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50E763F3-1240-4197-A1E7-ECBF3FFDD2FA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GB" sz="16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gm:t>
    </dgm:pt>
    <dgm:pt modelId="{8833D76E-5DAC-471C-BF27-A9CFB5E186A6}" type="parTrans" cxnId="{D343E0DE-B43C-4DA8-BE76-300F2E9EFCA6}">
      <dgm:prSet/>
      <dgm:spPr/>
      <dgm:t>
        <a:bodyPr/>
        <a:lstStyle/>
        <a:p>
          <a:endParaRPr lang="en-US" sz="1800"/>
        </a:p>
      </dgm:t>
    </dgm:pt>
    <dgm:pt modelId="{B0AA6186-ED6B-435C-91C7-DDF7987D3B9F}" type="sibTrans" cxnId="{D343E0DE-B43C-4DA8-BE76-300F2E9EFCA6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34DAAAE-7209-4946-86AB-4CD784FDBAD6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Production/Manufacturing</a:t>
          </a:r>
        </a:p>
      </dgm:t>
    </dgm:pt>
    <dgm:pt modelId="{686E413B-CAC4-4398-8664-FFA6480839B2}" type="parTrans" cxnId="{6FFA2B32-52C0-43DC-AD16-38C7571CF487}">
      <dgm:prSet/>
      <dgm:spPr/>
      <dgm:t>
        <a:bodyPr/>
        <a:lstStyle/>
        <a:p>
          <a:endParaRPr lang="en-US" sz="1800"/>
        </a:p>
      </dgm:t>
    </dgm:pt>
    <dgm:pt modelId="{50FBF801-B9FC-4546-820A-2ED513541460}" type="sibTrans" cxnId="{6FFA2B32-52C0-43DC-AD16-38C7571CF487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3AD89722-40CB-40B3-9E73-9EE2B51D1988}">
      <dgm:prSet phldrT="[Text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gm:t>
    </dgm:pt>
    <dgm:pt modelId="{47FC8BDC-FC55-4518-A23F-FB0DB5FEBB1B}" type="parTrans" cxnId="{E7B4CF8F-D02F-4AB0-B9A4-DD5298231B2E}">
      <dgm:prSet/>
      <dgm:spPr/>
      <dgm:t>
        <a:bodyPr/>
        <a:lstStyle/>
        <a:p>
          <a:endParaRPr lang="en-US" sz="1800"/>
        </a:p>
      </dgm:t>
    </dgm:pt>
    <dgm:pt modelId="{38D2D026-958D-4F67-B8EA-65427889C9B3}" type="sibTrans" cxnId="{E7B4CF8F-D02F-4AB0-B9A4-DD5298231B2E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22103-DB0A-44D5-9708-BF0505E2DA5B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gm:t>
    </dgm:pt>
    <dgm:pt modelId="{1BABB890-598D-424E-B541-4D4111AC807C}" type="parTrans" cxnId="{D4AA1C6F-1638-408D-917A-05F9F0485005}">
      <dgm:prSet/>
      <dgm:spPr/>
      <dgm:t>
        <a:bodyPr/>
        <a:lstStyle/>
        <a:p>
          <a:endParaRPr lang="en-US" sz="1800"/>
        </a:p>
      </dgm:t>
    </dgm:pt>
    <dgm:pt modelId="{BAB703A8-0AB8-4C13-BD0F-6A00137AC410}" type="sibTrans" cxnId="{D4AA1C6F-1638-408D-917A-05F9F0485005}">
      <dgm:prSet custT="1"/>
      <dgm:spPr>
        <a:solidFill>
          <a:srgbClr val="969696"/>
        </a:solidFill>
      </dgm:spPr>
      <dgm:t>
        <a:bodyPr/>
        <a:lstStyle/>
        <a:p>
          <a:endParaRPr lang="en-US" sz="1800"/>
        </a:p>
      </dgm:t>
    </dgm:pt>
    <dgm:pt modelId="{852FF677-7AC4-48A9-A66C-DCB4756612E0}" type="pres">
      <dgm:prSet presAssocID="{672E0DD5-B6F7-46FF-85B6-C5F707D97377}" presName="cycle" presStyleCnt="0">
        <dgm:presLayoutVars>
          <dgm:dir/>
          <dgm:resizeHandles val="exact"/>
        </dgm:presLayoutVars>
      </dgm:prSet>
      <dgm:spPr/>
    </dgm:pt>
    <dgm:pt modelId="{ADD8DC4F-D525-4766-A3C8-9EB0B70E4513}" type="pres">
      <dgm:prSet presAssocID="{5DC73D32-F0B9-44AA-AEBF-F3AB86014765}" presName="node" presStyleLbl="node1" presStyleIdx="0" presStyleCnt="5" custScaleX="105441" custScaleY="105441">
        <dgm:presLayoutVars>
          <dgm:bulletEnabled val="1"/>
        </dgm:presLayoutVars>
      </dgm:prSet>
      <dgm:spPr/>
    </dgm:pt>
    <dgm:pt modelId="{B351BF3E-4D6C-4571-AC95-96AD5252895B}" type="pres">
      <dgm:prSet presAssocID="{92CB7D67-344B-4B51-9FA5-59EF00CB6FA9}" presName="sibTrans" presStyleLbl="sibTrans2D1" presStyleIdx="0" presStyleCnt="5"/>
      <dgm:spPr/>
    </dgm:pt>
    <dgm:pt modelId="{F9030BCB-8391-492E-8BD4-633F01F9FEBF}" type="pres">
      <dgm:prSet presAssocID="{92CB7D67-344B-4B51-9FA5-59EF00CB6FA9}" presName="connectorText" presStyleLbl="sibTrans2D1" presStyleIdx="0" presStyleCnt="5"/>
      <dgm:spPr/>
    </dgm:pt>
    <dgm:pt modelId="{E26A4803-4010-4CFC-94E5-9CD53E10BE48}" type="pres">
      <dgm:prSet presAssocID="{50E763F3-1240-4197-A1E7-ECBF3FFDD2FA}" presName="node" presStyleLbl="node1" presStyleIdx="1" presStyleCnt="5" custScaleX="105441" custScaleY="105441">
        <dgm:presLayoutVars>
          <dgm:bulletEnabled val="1"/>
        </dgm:presLayoutVars>
      </dgm:prSet>
      <dgm:spPr/>
    </dgm:pt>
    <dgm:pt modelId="{3B9D15C4-1547-4BC0-80AB-B065FCABBFB7}" type="pres">
      <dgm:prSet presAssocID="{B0AA6186-ED6B-435C-91C7-DDF7987D3B9F}" presName="sibTrans" presStyleLbl="sibTrans2D1" presStyleIdx="1" presStyleCnt="5"/>
      <dgm:spPr/>
    </dgm:pt>
    <dgm:pt modelId="{F7A4EBBA-661F-41F5-811A-DEC3F920664E}" type="pres">
      <dgm:prSet presAssocID="{B0AA6186-ED6B-435C-91C7-DDF7987D3B9F}" presName="connectorText" presStyleLbl="sibTrans2D1" presStyleIdx="1" presStyleCnt="5"/>
      <dgm:spPr/>
    </dgm:pt>
    <dgm:pt modelId="{EFCC086F-971C-4C89-ABEF-69C414829D9F}" type="pres">
      <dgm:prSet presAssocID="{334DAAAE-7209-4946-86AB-4CD784FDBAD6}" presName="node" presStyleLbl="node1" presStyleIdx="2" presStyleCnt="5" custScaleX="105441" custScaleY="105441" custRadScaleRad="116224" custRadScaleInc="15610">
        <dgm:presLayoutVars>
          <dgm:bulletEnabled val="1"/>
        </dgm:presLayoutVars>
      </dgm:prSet>
      <dgm:spPr/>
    </dgm:pt>
    <dgm:pt modelId="{C53853B3-16F6-4BA5-8C05-9455A2B46FE1}" type="pres">
      <dgm:prSet presAssocID="{50FBF801-B9FC-4546-820A-2ED513541460}" presName="sibTrans" presStyleLbl="sibTrans2D1" presStyleIdx="2" presStyleCnt="5"/>
      <dgm:spPr/>
    </dgm:pt>
    <dgm:pt modelId="{48802771-71F6-46B9-AC75-AE1221647969}" type="pres">
      <dgm:prSet presAssocID="{50FBF801-B9FC-4546-820A-2ED513541460}" presName="connectorText" presStyleLbl="sibTrans2D1" presStyleIdx="2" presStyleCnt="5"/>
      <dgm:spPr/>
    </dgm:pt>
    <dgm:pt modelId="{D84428C4-9E8C-46E3-A6FD-6376ED3EAC14}" type="pres">
      <dgm:prSet presAssocID="{3AD89722-40CB-40B3-9E73-9EE2B51D1988}" presName="node" presStyleLbl="node1" presStyleIdx="3" presStyleCnt="5" custScaleX="105441" custScaleY="105441">
        <dgm:presLayoutVars>
          <dgm:bulletEnabled val="1"/>
        </dgm:presLayoutVars>
      </dgm:prSet>
      <dgm:spPr/>
    </dgm:pt>
    <dgm:pt modelId="{78D5D98F-8AF7-46E4-8690-FFD8EA610423}" type="pres">
      <dgm:prSet presAssocID="{38D2D026-958D-4F67-B8EA-65427889C9B3}" presName="sibTrans" presStyleLbl="sibTrans2D1" presStyleIdx="3" presStyleCnt="5"/>
      <dgm:spPr/>
    </dgm:pt>
    <dgm:pt modelId="{9632E538-4558-49FB-8F11-F83AAA4EDE98}" type="pres">
      <dgm:prSet presAssocID="{38D2D026-958D-4F67-B8EA-65427889C9B3}" presName="connectorText" presStyleLbl="sibTrans2D1" presStyleIdx="3" presStyleCnt="5"/>
      <dgm:spPr/>
    </dgm:pt>
    <dgm:pt modelId="{D566E622-56B9-45B2-BD3B-C7C77944E483}" type="pres">
      <dgm:prSet presAssocID="{85222103-DB0A-44D5-9708-BF0505E2DA5B}" presName="node" presStyleLbl="node1" presStyleIdx="4" presStyleCnt="5" custScaleX="105441" custScaleY="105441">
        <dgm:presLayoutVars>
          <dgm:bulletEnabled val="1"/>
        </dgm:presLayoutVars>
      </dgm:prSet>
      <dgm:spPr/>
    </dgm:pt>
    <dgm:pt modelId="{9DA830E9-5BB7-4B8A-B414-0A912D3E7289}" type="pres">
      <dgm:prSet presAssocID="{BAB703A8-0AB8-4C13-BD0F-6A00137AC410}" presName="sibTrans" presStyleLbl="sibTrans2D1" presStyleIdx="4" presStyleCnt="5"/>
      <dgm:spPr/>
    </dgm:pt>
    <dgm:pt modelId="{9435492E-BC66-43D0-9813-20397B8FC790}" type="pres">
      <dgm:prSet presAssocID="{BAB703A8-0AB8-4C13-BD0F-6A00137AC410}" presName="connectorText" presStyleLbl="sibTrans2D1" presStyleIdx="4" presStyleCnt="5"/>
      <dgm:spPr/>
    </dgm:pt>
  </dgm:ptLst>
  <dgm:cxnLst>
    <dgm:cxn modelId="{3F3C991D-CCF4-4996-A119-059423EF4B67}" type="presOf" srcId="{BAB703A8-0AB8-4C13-BD0F-6A00137AC410}" destId="{9DA830E9-5BB7-4B8A-B414-0A912D3E7289}" srcOrd="0" destOrd="0" presId="urn:microsoft.com/office/officeart/2005/8/layout/cycle2"/>
    <dgm:cxn modelId="{7E310421-AEA1-4C5E-A8A4-FCFE62CD738B}" type="presOf" srcId="{334DAAAE-7209-4946-86AB-4CD784FDBAD6}" destId="{EFCC086F-971C-4C89-ABEF-69C414829D9F}" srcOrd="0" destOrd="0" presId="urn:microsoft.com/office/officeart/2005/8/layout/cycle2"/>
    <dgm:cxn modelId="{6FFA2B32-52C0-43DC-AD16-38C7571CF487}" srcId="{672E0DD5-B6F7-46FF-85B6-C5F707D97377}" destId="{334DAAAE-7209-4946-86AB-4CD784FDBAD6}" srcOrd="2" destOrd="0" parTransId="{686E413B-CAC4-4398-8664-FFA6480839B2}" sibTransId="{50FBF801-B9FC-4546-820A-2ED513541460}"/>
    <dgm:cxn modelId="{A95DE63E-38F4-4F18-B701-48C9CF318478}" type="presOf" srcId="{38D2D026-958D-4F67-B8EA-65427889C9B3}" destId="{78D5D98F-8AF7-46E4-8690-FFD8EA610423}" srcOrd="0" destOrd="0" presId="urn:microsoft.com/office/officeart/2005/8/layout/cycle2"/>
    <dgm:cxn modelId="{32A73E5C-2731-497F-977B-37BDF3B17AE1}" type="presOf" srcId="{5DC73D32-F0B9-44AA-AEBF-F3AB86014765}" destId="{ADD8DC4F-D525-4766-A3C8-9EB0B70E4513}" srcOrd="0" destOrd="0" presId="urn:microsoft.com/office/officeart/2005/8/layout/cycle2"/>
    <dgm:cxn modelId="{E6077E5F-E219-45AD-B75F-B1E858CA8E2D}" type="presOf" srcId="{38D2D026-958D-4F67-B8EA-65427889C9B3}" destId="{9632E538-4558-49FB-8F11-F83AAA4EDE98}" srcOrd="1" destOrd="0" presId="urn:microsoft.com/office/officeart/2005/8/layout/cycle2"/>
    <dgm:cxn modelId="{7679CA42-1B3B-4EB4-A8BA-6EBC0585DB27}" type="presOf" srcId="{92CB7D67-344B-4B51-9FA5-59EF00CB6FA9}" destId="{B351BF3E-4D6C-4571-AC95-96AD5252895B}" srcOrd="0" destOrd="0" presId="urn:microsoft.com/office/officeart/2005/8/layout/cycle2"/>
    <dgm:cxn modelId="{57EA1543-8A9D-44FB-9CDD-35A440F5445A}" type="presOf" srcId="{B0AA6186-ED6B-435C-91C7-DDF7987D3B9F}" destId="{F7A4EBBA-661F-41F5-811A-DEC3F920664E}" srcOrd="1" destOrd="0" presId="urn:microsoft.com/office/officeart/2005/8/layout/cycle2"/>
    <dgm:cxn modelId="{2B109964-B146-4D54-84B8-B09EC5E4028E}" type="presOf" srcId="{3AD89722-40CB-40B3-9E73-9EE2B51D1988}" destId="{D84428C4-9E8C-46E3-A6FD-6376ED3EAC14}" srcOrd="0" destOrd="0" presId="urn:microsoft.com/office/officeart/2005/8/layout/cycle2"/>
    <dgm:cxn modelId="{17F03F67-6DDD-4057-94FB-4C48FAB68427}" type="presOf" srcId="{BAB703A8-0AB8-4C13-BD0F-6A00137AC410}" destId="{9435492E-BC66-43D0-9813-20397B8FC790}" srcOrd="1" destOrd="0" presId="urn:microsoft.com/office/officeart/2005/8/layout/cycle2"/>
    <dgm:cxn modelId="{29CC034D-DE5E-44E7-8FCC-AEC9B673D792}" type="presOf" srcId="{92CB7D67-344B-4B51-9FA5-59EF00CB6FA9}" destId="{F9030BCB-8391-492E-8BD4-633F01F9FEBF}" srcOrd="1" destOrd="0" presId="urn:microsoft.com/office/officeart/2005/8/layout/cycle2"/>
    <dgm:cxn modelId="{D4AA1C6F-1638-408D-917A-05F9F0485005}" srcId="{672E0DD5-B6F7-46FF-85B6-C5F707D97377}" destId="{85222103-DB0A-44D5-9708-BF0505E2DA5B}" srcOrd="4" destOrd="0" parTransId="{1BABB890-598D-424E-B541-4D4111AC807C}" sibTransId="{BAB703A8-0AB8-4C13-BD0F-6A00137AC410}"/>
    <dgm:cxn modelId="{1E8ED87D-FE07-4106-B2AF-219BD3A9AF2C}" type="presOf" srcId="{50FBF801-B9FC-4546-820A-2ED513541460}" destId="{C53853B3-16F6-4BA5-8C05-9455A2B46FE1}" srcOrd="0" destOrd="0" presId="urn:microsoft.com/office/officeart/2005/8/layout/cycle2"/>
    <dgm:cxn modelId="{70290B7E-4336-47D0-81CD-7E3E1814DDE9}" type="presOf" srcId="{85222103-DB0A-44D5-9708-BF0505E2DA5B}" destId="{D566E622-56B9-45B2-BD3B-C7C77944E483}" srcOrd="0" destOrd="0" presId="urn:microsoft.com/office/officeart/2005/8/layout/cycle2"/>
    <dgm:cxn modelId="{6B373F8C-DEFD-4B0D-B0E4-E3D81B0A8DA1}" type="presOf" srcId="{672E0DD5-B6F7-46FF-85B6-C5F707D97377}" destId="{852FF677-7AC4-48A9-A66C-DCB4756612E0}" srcOrd="0" destOrd="0" presId="urn:microsoft.com/office/officeart/2005/8/layout/cycle2"/>
    <dgm:cxn modelId="{E7B4CF8F-D02F-4AB0-B9A4-DD5298231B2E}" srcId="{672E0DD5-B6F7-46FF-85B6-C5F707D97377}" destId="{3AD89722-40CB-40B3-9E73-9EE2B51D1988}" srcOrd="3" destOrd="0" parTransId="{47FC8BDC-FC55-4518-A23F-FB0DB5FEBB1B}" sibTransId="{38D2D026-958D-4F67-B8EA-65427889C9B3}"/>
    <dgm:cxn modelId="{8ED9FF94-2501-468A-8CFB-76887161E79F}" type="presOf" srcId="{B0AA6186-ED6B-435C-91C7-DDF7987D3B9F}" destId="{3B9D15C4-1547-4BC0-80AB-B065FCABBFB7}" srcOrd="0" destOrd="0" presId="urn:microsoft.com/office/officeart/2005/8/layout/cycle2"/>
    <dgm:cxn modelId="{7AE1B0C0-12FC-47A9-8031-C6E67D3B3313}" type="presOf" srcId="{50E763F3-1240-4197-A1E7-ECBF3FFDD2FA}" destId="{E26A4803-4010-4CFC-94E5-9CD53E10BE48}" srcOrd="0" destOrd="0" presId="urn:microsoft.com/office/officeart/2005/8/layout/cycle2"/>
    <dgm:cxn modelId="{3981EBD6-92A1-4900-8754-8736E7B27A83}" srcId="{672E0DD5-B6F7-46FF-85B6-C5F707D97377}" destId="{5DC73D32-F0B9-44AA-AEBF-F3AB86014765}" srcOrd="0" destOrd="0" parTransId="{F50116E5-4D1F-4CEC-9A31-2B05E0DA1547}" sibTransId="{92CB7D67-344B-4B51-9FA5-59EF00CB6FA9}"/>
    <dgm:cxn modelId="{D343E0DE-B43C-4DA8-BE76-300F2E9EFCA6}" srcId="{672E0DD5-B6F7-46FF-85B6-C5F707D97377}" destId="{50E763F3-1240-4197-A1E7-ECBF3FFDD2FA}" srcOrd="1" destOrd="0" parTransId="{8833D76E-5DAC-471C-BF27-A9CFB5E186A6}" sibTransId="{B0AA6186-ED6B-435C-91C7-DDF7987D3B9F}"/>
    <dgm:cxn modelId="{98C84BEA-66AA-47ED-919C-56CECE4FD402}" type="presOf" srcId="{50FBF801-B9FC-4546-820A-2ED513541460}" destId="{48802771-71F6-46B9-AC75-AE1221647969}" srcOrd="1" destOrd="0" presId="urn:microsoft.com/office/officeart/2005/8/layout/cycle2"/>
    <dgm:cxn modelId="{E9C98662-AB8E-44C3-A800-8950A73E2347}" type="presParOf" srcId="{852FF677-7AC4-48A9-A66C-DCB4756612E0}" destId="{ADD8DC4F-D525-4766-A3C8-9EB0B70E4513}" srcOrd="0" destOrd="0" presId="urn:microsoft.com/office/officeart/2005/8/layout/cycle2"/>
    <dgm:cxn modelId="{89599073-398A-429E-A074-87FDDD86660B}" type="presParOf" srcId="{852FF677-7AC4-48A9-A66C-DCB4756612E0}" destId="{B351BF3E-4D6C-4571-AC95-96AD5252895B}" srcOrd="1" destOrd="0" presId="urn:microsoft.com/office/officeart/2005/8/layout/cycle2"/>
    <dgm:cxn modelId="{7567F1EF-6AEC-4F4B-B91B-C535EF4F1D43}" type="presParOf" srcId="{B351BF3E-4D6C-4571-AC95-96AD5252895B}" destId="{F9030BCB-8391-492E-8BD4-633F01F9FEBF}" srcOrd="0" destOrd="0" presId="urn:microsoft.com/office/officeart/2005/8/layout/cycle2"/>
    <dgm:cxn modelId="{79107E22-CCB5-44D9-ADE4-D9BC607DFCDA}" type="presParOf" srcId="{852FF677-7AC4-48A9-A66C-DCB4756612E0}" destId="{E26A4803-4010-4CFC-94E5-9CD53E10BE48}" srcOrd="2" destOrd="0" presId="urn:microsoft.com/office/officeart/2005/8/layout/cycle2"/>
    <dgm:cxn modelId="{2CD7E9C9-59FD-4F72-B790-B5B113760F52}" type="presParOf" srcId="{852FF677-7AC4-48A9-A66C-DCB4756612E0}" destId="{3B9D15C4-1547-4BC0-80AB-B065FCABBFB7}" srcOrd="3" destOrd="0" presId="urn:microsoft.com/office/officeart/2005/8/layout/cycle2"/>
    <dgm:cxn modelId="{8286D84D-1DB4-4DFA-9ECF-0A2AA8963EDF}" type="presParOf" srcId="{3B9D15C4-1547-4BC0-80AB-B065FCABBFB7}" destId="{F7A4EBBA-661F-41F5-811A-DEC3F920664E}" srcOrd="0" destOrd="0" presId="urn:microsoft.com/office/officeart/2005/8/layout/cycle2"/>
    <dgm:cxn modelId="{2825491F-D2B9-48DE-A05D-D0B8A3E02B51}" type="presParOf" srcId="{852FF677-7AC4-48A9-A66C-DCB4756612E0}" destId="{EFCC086F-971C-4C89-ABEF-69C414829D9F}" srcOrd="4" destOrd="0" presId="urn:microsoft.com/office/officeart/2005/8/layout/cycle2"/>
    <dgm:cxn modelId="{FC00F033-B516-4381-9468-BD9691CEC607}" type="presParOf" srcId="{852FF677-7AC4-48A9-A66C-DCB4756612E0}" destId="{C53853B3-16F6-4BA5-8C05-9455A2B46FE1}" srcOrd="5" destOrd="0" presId="urn:microsoft.com/office/officeart/2005/8/layout/cycle2"/>
    <dgm:cxn modelId="{7FFCE0A8-500C-42D3-A98F-6E1888F7ED6B}" type="presParOf" srcId="{C53853B3-16F6-4BA5-8C05-9455A2B46FE1}" destId="{48802771-71F6-46B9-AC75-AE1221647969}" srcOrd="0" destOrd="0" presId="urn:microsoft.com/office/officeart/2005/8/layout/cycle2"/>
    <dgm:cxn modelId="{D46585C8-C5CC-4836-B7DD-4105A3F042F4}" type="presParOf" srcId="{852FF677-7AC4-48A9-A66C-DCB4756612E0}" destId="{D84428C4-9E8C-46E3-A6FD-6376ED3EAC14}" srcOrd="6" destOrd="0" presId="urn:microsoft.com/office/officeart/2005/8/layout/cycle2"/>
    <dgm:cxn modelId="{F6150B7D-630D-4461-AC8D-393554EDF8BC}" type="presParOf" srcId="{852FF677-7AC4-48A9-A66C-DCB4756612E0}" destId="{78D5D98F-8AF7-46E4-8690-FFD8EA610423}" srcOrd="7" destOrd="0" presId="urn:microsoft.com/office/officeart/2005/8/layout/cycle2"/>
    <dgm:cxn modelId="{BCFFB552-6661-4753-9566-78A33C26352B}" type="presParOf" srcId="{78D5D98F-8AF7-46E4-8690-FFD8EA610423}" destId="{9632E538-4558-49FB-8F11-F83AAA4EDE98}" srcOrd="0" destOrd="0" presId="urn:microsoft.com/office/officeart/2005/8/layout/cycle2"/>
    <dgm:cxn modelId="{B6F484E9-36B4-4B90-9C68-E3CC12BE43FA}" type="presParOf" srcId="{852FF677-7AC4-48A9-A66C-DCB4756612E0}" destId="{D566E622-56B9-45B2-BD3B-C7C77944E483}" srcOrd="8" destOrd="0" presId="urn:microsoft.com/office/officeart/2005/8/layout/cycle2"/>
    <dgm:cxn modelId="{57AB2ED8-4B92-43AE-ABEF-1C7E2385C005}" type="presParOf" srcId="{852FF677-7AC4-48A9-A66C-DCB4756612E0}" destId="{9DA830E9-5BB7-4B8A-B414-0A912D3E7289}" srcOrd="9" destOrd="0" presId="urn:microsoft.com/office/officeart/2005/8/layout/cycle2"/>
    <dgm:cxn modelId="{0249B740-B6E8-47AE-8E4A-F3CF51D29498}" type="presParOf" srcId="{9DA830E9-5BB7-4B8A-B414-0A912D3E7289}" destId="{9435492E-BC66-43D0-9813-20397B8FC7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272693" y="-80489"/>
          <a:ext cx="1238917" cy="123891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454128" y="100946"/>
        <a:ext cx="876047" cy="876047"/>
      </dsp:txXfrm>
    </dsp:sp>
    <dsp:sp modelId="{B351BF3E-4D6C-4571-AC95-96AD5252895B}">
      <dsp:nvSpPr>
        <dsp:cNvPr id="0" name=""/>
        <dsp:cNvSpPr/>
      </dsp:nvSpPr>
      <dsp:spPr>
        <a:xfrm rot="2160000">
          <a:off x="3441392" y="829114"/>
          <a:ext cx="200093" cy="3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447124" y="884108"/>
        <a:ext cx="140065" cy="217906"/>
      </dsp:txXfrm>
    </dsp:sp>
    <dsp:sp modelId="{E26A4803-4010-4CFC-94E5-9CD53E10BE48}">
      <dsp:nvSpPr>
        <dsp:cNvPr id="0" name=""/>
        <dsp:cNvSpPr/>
      </dsp:nvSpPr>
      <dsp:spPr>
        <a:xfrm>
          <a:off x="3580430" y="869637"/>
          <a:ext cx="1238917" cy="123891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3761865" y="1051072"/>
        <a:ext cx="876047" cy="876047"/>
      </dsp:txXfrm>
    </dsp:sp>
    <dsp:sp modelId="{3B9D15C4-1547-4BC0-80AB-B065FCABBFB7}">
      <dsp:nvSpPr>
        <dsp:cNvPr id="0" name=""/>
        <dsp:cNvSpPr/>
      </dsp:nvSpPr>
      <dsp:spPr>
        <a:xfrm rot="6480000">
          <a:off x="3851837" y="2070789"/>
          <a:ext cx="200093" cy="3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3891126" y="2114880"/>
        <a:ext cx="140065" cy="217906"/>
      </dsp:txXfrm>
    </dsp:sp>
    <dsp:sp modelId="{EFCC086F-971C-4C89-ABEF-69C414829D9F}">
      <dsp:nvSpPr>
        <dsp:cNvPr id="0" name=""/>
        <dsp:cNvSpPr/>
      </dsp:nvSpPr>
      <dsp:spPr>
        <a:xfrm>
          <a:off x="3080919" y="2406974"/>
          <a:ext cx="1238917" cy="123891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  <a:endParaRPr lang="en-US" sz="105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2354" y="2588409"/>
        <a:ext cx="876047" cy="876047"/>
      </dsp:txXfrm>
    </dsp:sp>
    <dsp:sp modelId="{C53853B3-16F6-4BA5-8C05-9455A2B46FE1}">
      <dsp:nvSpPr>
        <dsp:cNvPr id="0" name=""/>
        <dsp:cNvSpPr/>
      </dsp:nvSpPr>
      <dsp:spPr>
        <a:xfrm rot="10800000">
          <a:off x="2797768" y="2844843"/>
          <a:ext cx="200093" cy="3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857796" y="2917479"/>
        <a:ext cx="140065" cy="217906"/>
      </dsp:txXfrm>
    </dsp:sp>
    <dsp:sp modelId="{D84428C4-9E8C-46E3-A6FD-6376ED3EAC14}">
      <dsp:nvSpPr>
        <dsp:cNvPr id="0" name=""/>
        <dsp:cNvSpPr/>
      </dsp:nvSpPr>
      <dsp:spPr>
        <a:xfrm>
          <a:off x="1464468" y="2406974"/>
          <a:ext cx="1238917" cy="123891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5903" y="2588409"/>
        <a:ext cx="876047" cy="876047"/>
      </dsp:txXfrm>
    </dsp:sp>
    <dsp:sp modelId="{78D5D98F-8AF7-46E4-8690-FFD8EA610423}">
      <dsp:nvSpPr>
        <dsp:cNvPr id="0" name=""/>
        <dsp:cNvSpPr/>
      </dsp:nvSpPr>
      <dsp:spPr>
        <a:xfrm rot="15120000">
          <a:off x="1735874" y="2081560"/>
          <a:ext cx="200093" cy="3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1775163" y="2182741"/>
        <a:ext cx="140065" cy="217906"/>
      </dsp:txXfrm>
    </dsp:sp>
    <dsp:sp modelId="{D566E622-56B9-45B2-BD3B-C7C77944E483}">
      <dsp:nvSpPr>
        <dsp:cNvPr id="0" name=""/>
        <dsp:cNvSpPr/>
      </dsp:nvSpPr>
      <dsp:spPr>
        <a:xfrm>
          <a:off x="964956" y="869637"/>
          <a:ext cx="1238917" cy="1238917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1146391" y="1051072"/>
        <a:ext cx="876047" cy="876047"/>
      </dsp:txXfrm>
    </dsp:sp>
    <dsp:sp modelId="{9DA830E9-5BB7-4B8A-B414-0A912D3E7289}">
      <dsp:nvSpPr>
        <dsp:cNvPr id="0" name=""/>
        <dsp:cNvSpPr/>
      </dsp:nvSpPr>
      <dsp:spPr>
        <a:xfrm rot="19440000">
          <a:off x="2133655" y="835771"/>
          <a:ext cx="200093" cy="363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solidFill>
            <a:schemeClr val="accent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139387" y="926049"/>
        <a:ext cx="140065" cy="2179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497334" y="-36789"/>
          <a:ext cx="1503936" cy="15039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717580" y="183457"/>
        <a:ext cx="1063444" cy="1063444"/>
      </dsp:txXfrm>
    </dsp:sp>
    <dsp:sp modelId="{B351BF3E-4D6C-4571-AC95-96AD5252895B}">
      <dsp:nvSpPr>
        <dsp:cNvPr id="0" name=""/>
        <dsp:cNvSpPr/>
      </dsp:nvSpPr>
      <dsp:spPr>
        <a:xfrm rot="2160000">
          <a:off x="3938628" y="1097703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48280" y="1164275"/>
        <a:ext cx="235844" cy="288832"/>
      </dsp:txXfrm>
    </dsp:sp>
    <dsp:sp modelId="{E26A4803-4010-4CFC-94E5-9CD53E10BE48}">
      <dsp:nvSpPr>
        <dsp:cNvPr id="0" name=""/>
        <dsp:cNvSpPr/>
      </dsp:nvSpPr>
      <dsp:spPr>
        <a:xfrm>
          <a:off x="4228335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4448581" y="1441101"/>
        <a:ext cx="1063444" cy="1063444"/>
      </dsp:txXfrm>
    </dsp:sp>
    <dsp:sp modelId="{3B9D15C4-1547-4BC0-80AB-B065FCABBFB7}">
      <dsp:nvSpPr>
        <dsp:cNvPr id="0" name=""/>
        <dsp:cNvSpPr/>
      </dsp:nvSpPr>
      <dsp:spPr>
        <a:xfrm rot="6480000">
          <a:off x="4484198" y="2740519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50353" y="2788732"/>
        <a:ext cx="235844" cy="288832"/>
      </dsp:txXfrm>
    </dsp:sp>
    <dsp:sp modelId="{EFCC086F-971C-4C89-ABEF-69C414829D9F}">
      <dsp:nvSpPr>
        <dsp:cNvPr id="0" name=""/>
        <dsp:cNvSpPr/>
      </dsp:nvSpPr>
      <dsp:spPr>
        <a:xfrm>
          <a:off x="3567151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sp:txBody>
      <dsp:txXfrm>
        <a:off x="3787397" y="3476015"/>
        <a:ext cx="1063444" cy="1063444"/>
      </dsp:txXfrm>
    </dsp:sp>
    <dsp:sp modelId="{C53853B3-16F6-4BA5-8C05-9455A2B46FE1}">
      <dsp:nvSpPr>
        <dsp:cNvPr id="0" name=""/>
        <dsp:cNvSpPr/>
      </dsp:nvSpPr>
      <dsp:spPr>
        <a:xfrm rot="10800000">
          <a:off x="3090377" y="3767044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91453" y="3863321"/>
        <a:ext cx="235844" cy="288832"/>
      </dsp:txXfrm>
    </dsp:sp>
    <dsp:sp modelId="{D84428C4-9E8C-46E3-A6FD-6376ED3EAC14}">
      <dsp:nvSpPr>
        <dsp:cNvPr id="0" name=""/>
        <dsp:cNvSpPr/>
      </dsp:nvSpPr>
      <dsp:spPr>
        <a:xfrm>
          <a:off x="1427516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7762" y="3476015"/>
        <a:ext cx="1063444" cy="1063444"/>
      </dsp:txXfrm>
    </dsp:sp>
    <dsp:sp modelId="{78D5D98F-8AF7-46E4-8690-FFD8EA610423}">
      <dsp:nvSpPr>
        <dsp:cNvPr id="0" name=""/>
        <dsp:cNvSpPr/>
      </dsp:nvSpPr>
      <dsp:spPr>
        <a:xfrm rot="15120000">
          <a:off x="1683379" y="2758656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749534" y="2902997"/>
        <a:ext cx="235844" cy="288832"/>
      </dsp:txXfrm>
    </dsp:sp>
    <dsp:sp modelId="{D566E622-56B9-45B2-BD3B-C7C77944E483}">
      <dsp:nvSpPr>
        <dsp:cNvPr id="0" name=""/>
        <dsp:cNvSpPr/>
      </dsp:nvSpPr>
      <dsp:spPr>
        <a:xfrm>
          <a:off x="766333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986579" y="1441101"/>
        <a:ext cx="1063444" cy="1063444"/>
      </dsp:txXfrm>
    </dsp:sp>
    <dsp:sp modelId="{9DA830E9-5BB7-4B8A-B414-0A912D3E7289}">
      <dsp:nvSpPr>
        <dsp:cNvPr id="0" name=""/>
        <dsp:cNvSpPr/>
      </dsp:nvSpPr>
      <dsp:spPr>
        <a:xfrm rot="19440000">
          <a:off x="2207627" y="1108912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17279" y="1234894"/>
        <a:ext cx="235844" cy="288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497334" y="-3678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717580" y="183457"/>
        <a:ext cx="1063444" cy="1063444"/>
      </dsp:txXfrm>
    </dsp:sp>
    <dsp:sp modelId="{B351BF3E-4D6C-4571-AC95-96AD5252895B}">
      <dsp:nvSpPr>
        <dsp:cNvPr id="0" name=""/>
        <dsp:cNvSpPr/>
      </dsp:nvSpPr>
      <dsp:spPr>
        <a:xfrm rot="2160000">
          <a:off x="3938628" y="1097703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48280" y="1164275"/>
        <a:ext cx="235844" cy="288832"/>
      </dsp:txXfrm>
    </dsp:sp>
    <dsp:sp modelId="{E26A4803-4010-4CFC-94E5-9CD53E10BE48}">
      <dsp:nvSpPr>
        <dsp:cNvPr id="0" name=""/>
        <dsp:cNvSpPr/>
      </dsp:nvSpPr>
      <dsp:spPr>
        <a:xfrm>
          <a:off x="4228335" y="1220855"/>
          <a:ext cx="1503936" cy="1503936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4448581" y="1441101"/>
        <a:ext cx="1063444" cy="1063444"/>
      </dsp:txXfrm>
    </dsp:sp>
    <dsp:sp modelId="{3B9D15C4-1547-4BC0-80AB-B065FCABBFB7}">
      <dsp:nvSpPr>
        <dsp:cNvPr id="0" name=""/>
        <dsp:cNvSpPr/>
      </dsp:nvSpPr>
      <dsp:spPr>
        <a:xfrm rot="6480000">
          <a:off x="4484198" y="2740519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50353" y="2788732"/>
        <a:ext cx="235844" cy="288832"/>
      </dsp:txXfrm>
    </dsp:sp>
    <dsp:sp modelId="{EFCC086F-971C-4C89-ABEF-69C414829D9F}">
      <dsp:nvSpPr>
        <dsp:cNvPr id="0" name=""/>
        <dsp:cNvSpPr/>
      </dsp:nvSpPr>
      <dsp:spPr>
        <a:xfrm>
          <a:off x="3567151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sp:txBody>
      <dsp:txXfrm>
        <a:off x="3787397" y="3476015"/>
        <a:ext cx="1063444" cy="1063444"/>
      </dsp:txXfrm>
    </dsp:sp>
    <dsp:sp modelId="{C53853B3-16F6-4BA5-8C05-9455A2B46FE1}">
      <dsp:nvSpPr>
        <dsp:cNvPr id="0" name=""/>
        <dsp:cNvSpPr/>
      </dsp:nvSpPr>
      <dsp:spPr>
        <a:xfrm rot="10800000">
          <a:off x="3090377" y="3767044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91453" y="3863321"/>
        <a:ext cx="235844" cy="288832"/>
      </dsp:txXfrm>
    </dsp:sp>
    <dsp:sp modelId="{D84428C4-9E8C-46E3-A6FD-6376ED3EAC14}">
      <dsp:nvSpPr>
        <dsp:cNvPr id="0" name=""/>
        <dsp:cNvSpPr/>
      </dsp:nvSpPr>
      <dsp:spPr>
        <a:xfrm>
          <a:off x="1427516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7762" y="3476015"/>
        <a:ext cx="1063444" cy="1063444"/>
      </dsp:txXfrm>
    </dsp:sp>
    <dsp:sp modelId="{78D5D98F-8AF7-46E4-8690-FFD8EA610423}">
      <dsp:nvSpPr>
        <dsp:cNvPr id="0" name=""/>
        <dsp:cNvSpPr/>
      </dsp:nvSpPr>
      <dsp:spPr>
        <a:xfrm rot="15120000">
          <a:off x="1683379" y="2758656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749534" y="2902997"/>
        <a:ext cx="235844" cy="288832"/>
      </dsp:txXfrm>
    </dsp:sp>
    <dsp:sp modelId="{D566E622-56B9-45B2-BD3B-C7C77944E483}">
      <dsp:nvSpPr>
        <dsp:cNvPr id="0" name=""/>
        <dsp:cNvSpPr/>
      </dsp:nvSpPr>
      <dsp:spPr>
        <a:xfrm>
          <a:off x="766333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986579" y="1441101"/>
        <a:ext cx="1063444" cy="1063444"/>
      </dsp:txXfrm>
    </dsp:sp>
    <dsp:sp modelId="{9DA830E9-5BB7-4B8A-B414-0A912D3E7289}">
      <dsp:nvSpPr>
        <dsp:cNvPr id="0" name=""/>
        <dsp:cNvSpPr/>
      </dsp:nvSpPr>
      <dsp:spPr>
        <a:xfrm rot="19440000">
          <a:off x="2207627" y="1108912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17279" y="1234894"/>
        <a:ext cx="235844" cy="2888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497334" y="-3678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717580" y="183457"/>
        <a:ext cx="1063444" cy="1063444"/>
      </dsp:txXfrm>
    </dsp:sp>
    <dsp:sp modelId="{B351BF3E-4D6C-4571-AC95-96AD5252895B}">
      <dsp:nvSpPr>
        <dsp:cNvPr id="0" name=""/>
        <dsp:cNvSpPr/>
      </dsp:nvSpPr>
      <dsp:spPr>
        <a:xfrm rot="2160000">
          <a:off x="3938628" y="1097703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48280" y="1164275"/>
        <a:ext cx="235844" cy="288832"/>
      </dsp:txXfrm>
    </dsp:sp>
    <dsp:sp modelId="{E26A4803-4010-4CFC-94E5-9CD53E10BE48}">
      <dsp:nvSpPr>
        <dsp:cNvPr id="0" name=""/>
        <dsp:cNvSpPr/>
      </dsp:nvSpPr>
      <dsp:spPr>
        <a:xfrm>
          <a:off x="4228335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4448581" y="1441101"/>
        <a:ext cx="1063444" cy="1063444"/>
      </dsp:txXfrm>
    </dsp:sp>
    <dsp:sp modelId="{3B9D15C4-1547-4BC0-80AB-B065FCABBFB7}">
      <dsp:nvSpPr>
        <dsp:cNvPr id="0" name=""/>
        <dsp:cNvSpPr/>
      </dsp:nvSpPr>
      <dsp:spPr>
        <a:xfrm rot="6480000">
          <a:off x="4484198" y="2740519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50353" y="2788732"/>
        <a:ext cx="235844" cy="288832"/>
      </dsp:txXfrm>
    </dsp:sp>
    <dsp:sp modelId="{EFCC086F-971C-4C89-ABEF-69C414829D9F}">
      <dsp:nvSpPr>
        <dsp:cNvPr id="0" name=""/>
        <dsp:cNvSpPr/>
      </dsp:nvSpPr>
      <dsp:spPr>
        <a:xfrm>
          <a:off x="3567151" y="3255769"/>
          <a:ext cx="1503936" cy="1503936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sp:txBody>
      <dsp:txXfrm>
        <a:off x="3787397" y="3476015"/>
        <a:ext cx="1063444" cy="1063444"/>
      </dsp:txXfrm>
    </dsp:sp>
    <dsp:sp modelId="{C53853B3-16F6-4BA5-8C05-9455A2B46FE1}">
      <dsp:nvSpPr>
        <dsp:cNvPr id="0" name=""/>
        <dsp:cNvSpPr/>
      </dsp:nvSpPr>
      <dsp:spPr>
        <a:xfrm rot="10800000">
          <a:off x="3090377" y="3767044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91453" y="3863321"/>
        <a:ext cx="235844" cy="288832"/>
      </dsp:txXfrm>
    </dsp:sp>
    <dsp:sp modelId="{D84428C4-9E8C-46E3-A6FD-6376ED3EAC14}">
      <dsp:nvSpPr>
        <dsp:cNvPr id="0" name=""/>
        <dsp:cNvSpPr/>
      </dsp:nvSpPr>
      <dsp:spPr>
        <a:xfrm>
          <a:off x="1427516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7762" y="3476015"/>
        <a:ext cx="1063444" cy="1063444"/>
      </dsp:txXfrm>
    </dsp:sp>
    <dsp:sp modelId="{78D5D98F-8AF7-46E4-8690-FFD8EA610423}">
      <dsp:nvSpPr>
        <dsp:cNvPr id="0" name=""/>
        <dsp:cNvSpPr/>
      </dsp:nvSpPr>
      <dsp:spPr>
        <a:xfrm rot="15120000">
          <a:off x="1683379" y="2758656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749534" y="2902997"/>
        <a:ext cx="235844" cy="288832"/>
      </dsp:txXfrm>
    </dsp:sp>
    <dsp:sp modelId="{D566E622-56B9-45B2-BD3B-C7C77944E483}">
      <dsp:nvSpPr>
        <dsp:cNvPr id="0" name=""/>
        <dsp:cNvSpPr/>
      </dsp:nvSpPr>
      <dsp:spPr>
        <a:xfrm>
          <a:off x="766333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986579" y="1441101"/>
        <a:ext cx="1063444" cy="1063444"/>
      </dsp:txXfrm>
    </dsp:sp>
    <dsp:sp modelId="{9DA830E9-5BB7-4B8A-B414-0A912D3E7289}">
      <dsp:nvSpPr>
        <dsp:cNvPr id="0" name=""/>
        <dsp:cNvSpPr/>
      </dsp:nvSpPr>
      <dsp:spPr>
        <a:xfrm rot="19440000">
          <a:off x="2207627" y="1108912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17279" y="1234894"/>
        <a:ext cx="235844" cy="2888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497334" y="-3678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717580" y="183457"/>
        <a:ext cx="1063444" cy="1063444"/>
      </dsp:txXfrm>
    </dsp:sp>
    <dsp:sp modelId="{B351BF3E-4D6C-4571-AC95-96AD5252895B}">
      <dsp:nvSpPr>
        <dsp:cNvPr id="0" name=""/>
        <dsp:cNvSpPr/>
      </dsp:nvSpPr>
      <dsp:spPr>
        <a:xfrm rot="2160000">
          <a:off x="3938628" y="1097703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48280" y="1164275"/>
        <a:ext cx="235844" cy="288832"/>
      </dsp:txXfrm>
    </dsp:sp>
    <dsp:sp modelId="{E26A4803-4010-4CFC-94E5-9CD53E10BE48}">
      <dsp:nvSpPr>
        <dsp:cNvPr id="0" name=""/>
        <dsp:cNvSpPr/>
      </dsp:nvSpPr>
      <dsp:spPr>
        <a:xfrm>
          <a:off x="4228335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4448581" y="1441101"/>
        <a:ext cx="1063444" cy="1063444"/>
      </dsp:txXfrm>
    </dsp:sp>
    <dsp:sp modelId="{3B9D15C4-1547-4BC0-80AB-B065FCABBFB7}">
      <dsp:nvSpPr>
        <dsp:cNvPr id="0" name=""/>
        <dsp:cNvSpPr/>
      </dsp:nvSpPr>
      <dsp:spPr>
        <a:xfrm rot="6480000">
          <a:off x="4484198" y="2740519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50353" y="2788732"/>
        <a:ext cx="235844" cy="288832"/>
      </dsp:txXfrm>
    </dsp:sp>
    <dsp:sp modelId="{EFCC086F-971C-4C89-ABEF-69C414829D9F}">
      <dsp:nvSpPr>
        <dsp:cNvPr id="0" name=""/>
        <dsp:cNvSpPr/>
      </dsp:nvSpPr>
      <dsp:spPr>
        <a:xfrm>
          <a:off x="3567151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Production/ Manufacturing</a:t>
          </a:r>
        </a:p>
      </dsp:txBody>
      <dsp:txXfrm>
        <a:off x="3787397" y="3476015"/>
        <a:ext cx="1063444" cy="1063444"/>
      </dsp:txXfrm>
    </dsp:sp>
    <dsp:sp modelId="{C53853B3-16F6-4BA5-8C05-9455A2B46FE1}">
      <dsp:nvSpPr>
        <dsp:cNvPr id="0" name=""/>
        <dsp:cNvSpPr/>
      </dsp:nvSpPr>
      <dsp:spPr>
        <a:xfrm rot="10800000">
          <a:off x="3090377" y="3767044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91453" y="3863321"/>
        <a:ext cx="235844" cy="288832"/>
      </dsp:txXfrm>
    </dsp:sp>
    <dsp:sp modelId="{D84428C4-9E8C-46E3-A6FD-6376ED3EAC14}">
      <dsp:nvSpPr>
        <dsp:cNvPr id="0" name=""/>
        <dsp:cNvSpPr/>
      </dsp:nvSpPr>
      <dsp:spPr>
        <a:xfrm>
          <a:off x="1427516" y="3255769"/>
          <a:ext cx="1503936" cy="1503936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7762" y="3476015"/>
        <a:ext cx="1063444" cy="1063444"/>
      </dsp:txXfrm>
    </dsp:sp>
    <dsp:sp modelId="{78D5D98F-8AF7-46E4-8690-FFD8EA610423}">
      <dsp:nvSpPr>
        <dsp:cNvPr id="0" name=""/>
        <dsp:cNvSpPr/>
      </dsp:nvSpPr>
      <dsp:spPr>
        <a:xfrm rot="15120000">
          <a:off x="1683379" y="2758656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749534" y="2902997"/>
        <a:ext cx="235844" cy="288832"/>
      </dsp:txXfrm>
    </dsp:sp>
    <dsp:sp modelId="{D566E622-56B9-45B2-BD3B-C7C77944E483}">
      <dsp:nvSpPr>
        <dsp:cNvPr id="0" name=""/>
        <dsp:cNvSpPr/>
      </dsp:nvSpPr>
      <dsp:spPr>
        <a:xfrm>
          <a:off x="766333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986579" y="1441101"/>
        <a:ext cx="1063444" cy="1063444"/>
      </dsp:txXfrm>
    </dsp:sp>
    <dsp:sp modelId="{9DA830E9-5BB7-4B8A-B414-0A912D3E7289}">
      <dsp:nvSpPr>
        <dsp:cNvPr id="0" name=""/>
        <dsp:cNvSpPr/>
      </dsp:nvSpPr>
      <dsp:spPr>
        <a:xfrm rot="19440000">
          <a:off x="2207627" y="1108912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17279" y="1234894"/>
        <a:ext cx="235844" cy="2888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8DC4F-D525-4766-A3C8-9EB0B70E4513}">
      <dsp:nvSpPr>
        <dsp:cNvPr id="0" name=""/>
        <dsp:cNvSpPr/>
      </dsp:nvSpPr>
      <dsp:spPr>
        <a:xfrm>
          <a:off x="2497334" y="-3678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Resource extraction</a:t>
          </a:r>
        </a:p>
      </dsp:txBody>
      <dsp:txXfrm>
        <a:off x="2717580" y="183457"/>
        <a:ext cx="1063444" cy="1063444"/>
      </dsp:txXfrm>
    </dsp:sp>
    <dsp:sp modelId="{B351BF3E-4D6C-4571-AC95-96AD5252895B}">
      <dsp:nvSpPr>
        <dsp:cNvPr id="0" name=""/>
        <dsp:cNvSpPr/>
      </dsp:nvSpPr>
      <dsp:spPr>
        <a:xfrm rot="2160000">
          <a:off x="3938628" y="1097703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948280" y="1164275"/>
        <a:ext cx="235844" cy="288832"/>
      </dsp:txXfrm>
    </dsp:sp>
    <dsp:sp modelId="{E26A4803-4010-4CFC-94E5-9CD53E10BE48}">
      <dsp:nvSpPr>
        <dsp:cNvPr id="0" name=""/>
        <dsp:cNvSpPr/>
      </dsp:nvSpPr>
      <dsp:spPr>
        <a:xfrm>
          <a:off x="4228335" y="1220855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noProof="0" dirty="0">
              <a:latin typeface="Arial" panose="020B0604020202020204" pitchFamily="34" charset="0"/>
              <a:cs typeface="Arial" panose="020B0604020202020204" pitchFamily="34" charset="0"/>
            </a:rPr>
            <a:t>Design</a:t>
          </a:r>
        </a:p>
      </dsp:txBody>
      <dsp:txXfrm>
        <a:off x="4448581" y="1441101"/>
        <a:ext cx="1063444" cy="1063444"/>
      </dsp:txXfrm>
    </dsp:sp>
    <dsp:sp modelId="{3B9D15C4-1547-4BC0-80AB-B065FCABBFB7}">
      <dsp:nvSpPr>
        <dsp:cNvPr id="0" name=""/>
        <dsp:cNvSpPr/>
      </dsp:nvSpPr>
      <dsp:spPr>
        <a:xfrm rot="6479988">
          <a:off x="4484202" y="2740519"/>
          <a:ext cx="336919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4550357" y="2788731"/>
        <a:ext cx="235843" cy="288832"/>
      </dsp:txXfrm>
    </dsp:sp>
    <dsp:sp modelId="{EFCC086F-971C-4C89-ABEF-69C414829D9F}">
      <dsp:nvSpPr>
        <dsp:cNvPr id="0" name=""/>
        <dsp:cNvSpPr/>
      </dsp:nvSpPr>
      <dsp:spPr>
        <a:xfrm>
          <a:off x="3567160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Production/Manufacturing</a:t>
          </a:r>
        </a:p>
      </dsp:txBody>
      <dsp:txXfrm>
        <a:off x="3787406" y="3476015"/>
        <a:ext cx="1063444" cy="1063444"/>
      </dsp:txXfrm>
    </dsp:sp>
    <dsp:sp modelId="{C53853B3-16F6-4BA5-8C05-9455A2B46FE1}">
      <dsp:nvSpPr>
        <dsp:cNvPr id="0" name=""/>
        <dsp:cNvSpPr/>
      </dsp:nvSpPr>
      <dsp:spPr>
        <a:xfrm rot="10800000">
          <a:off x="3090379" y="3767044"/>
          <a:ext cx="336924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91456" y="3863321"/>
        <a:ext cx="235847" cy="288832"/>
      </dsp:txXfrm>
    </dsp:sp>
    <dsp:sp modelId="{D84428C4-9E8C-46E3-A6FD-6376ED3EAC14}">
      <dsp:nvSpPr>
        <dsp:cNvPr id="0" name=""/>
        <dsp:cNvSpPr/>
      </dsp:nvSpPr>
      <dsp:spPr>
        <a:xfrm>
          <a:off x="1427516" y="3255769"/>
          <a:ext cx="1503936" cy="1503936"/>
        </a:xfrm>
        <a:prstGeom prst="ellipse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Consumption</a:t>
          </a:r>
        </a:p>
      </dsp:txBody>
      <dsp:txXfrm>
        <a:off x="1647762" y="3476015"/>
        <a:ext cx="1063444" cy="1063444"/>
      </dsp:txXfrm>
    </dsp:sp>
    <dsp:sp modelId="{78D5D98F-8AF7-46E4-8690-FFD8EA610423}">
      <dsp:nvSpPr>
        <dsp:cNvPr id="0" name=""/>
        <dsp:cNvSpPr/>
      </dsp:nvSpPr>
      <dsp:spPr>
        <a:xfrm rot="15120000">
          <a:off x="1683379" y="2758656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1749534" y="2902997"/>
        <a:ext cx="235844" cy="288832"/>
      </dsp:txXfrm>
    </dsp:sp>
    <dsp:sp modelId="{D566E622-56B9-45B2-BD3B-C7C77944E483}">
      <dsp:nvSpPr>
        <dsp:cNvPr id="0" name=""/>
        <dsp:cNvSpPr/>
      </dsp:nvSpPr>
      <dsp:spPr>
        <a:xfrm>
          <a:off x="766333" y="1220855"/>
          <a:ext cx="1503936" cy="1503936"/>
        </a:xfrm>
        <a:prstGeom prst="ellipse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End of life</a:t>
          </a:r>
        </a:p>
      </dsp:txBody>
      <dsp:txXfrm>
        <a:off x="986579" y="1441101"/>
        <a:ext cx="1063444" cy="1063444"/>
      </dsp:txXfrm>
    </dsp:sp>
    <dsp:sp modelId="{9DA830E9-5BB7-4B8A-B414-0A912D3E7289}">
      <dsp:nvSpPr>
        <dsp:cNvPr id="0" name=""/>
        <dsp:cNvSpPr/>
      </dsp:nvSpPr>
      <dsp:spPr>
        <a:xfrm rot="19440000">
          <a:off x="2207627" y="1108912"/>
          <a:ext cx="336920" cy="481386"/>
        </a:xfrm>
        <a:prstGeom prst="rightArrow">
          <a:avLst>
            <a:gd name="adj1" fmla="val 60000"/>
            <a:gd name="adj2" fmla="val 50000"/>
          </a:avLst>
        </a:prstGeom>
        <a:solidFill>
          <a:srgbClr val="96969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217279" y="1234894"/>
        <a:ext cx="235844" cy="2888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BA5E5E2-04AB-4914-B43A-F83397C3A991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FDB5ECC-CA60-4715-BFE3-C36AD5E867C7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690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st.gov.in/sites/default/files/CEEW_0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st.gov.in/sites/default/files/CEEW_0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printnetwork.org/2016/07/20/measure-sustainable-development-two-new-indeces-two-different-views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printnetwork.org/2016/07/20/measure-sustainable-development-two-new-indeces-two-different-views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tprintnetwork.org/2016/07/20/measure-sustainable-development-two-new-indeces-two-different-views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694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https://op.europa.eu/en/publication-detail/-/publication/2d43b7e2-66ac-11e7-b2f2-01aa75ed71a1/language-en/format-PDF/source-32064602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95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https://op.europa.eu/en/publication-detail/-/publication/2d43b7e2-66ac-11e7-b2f2-01aa75ed71a1/language-en/format-PDF/source-32064602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82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https://ec.europa.eu/growth/sectors/raw-materials/specific-interest/critical_en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6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https://ec.europa.eu/growth/sectors/raw-materials/specific-interest/critical_en</a:t>
            </a:r>
          </a:p>
          <a:p>
            <a:r>
              <a:rPr lang="en-US" dirty="0"/>
              <a:t>http://moef.gov.in/wp-content/uploads/2019/07/Draft-National-Resourc.pdf</a:t>
            </a:r>
          </a:p>
          <a:p>
            <a:r>
              <a:rPr lang="en-US" dirty="0"/>
              <a:t>India exports: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Iron and steel, and iron ore</a:t>
            </a:r>
          </a:p>
          <a:p>
            <a:r>
              <a:rPr lang="en-US" dirty="0"/>
              <a:t>https://www.isas.nus.edu.sg/papers/indias-industrial-raw-material-and-food-exports-emergence-of-china-as-important-and-distinct-market/#:~:text=While%20iron%20and%20steel%20exports,per%20cent%20of%20iron%20ore.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085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hlinkClick r:id="rId3"/>
              </a:rPr>
              <a:t>https://dst.gov.in/sites/default/files/CEEW_0.pdf</a:t>
            </a:r>
            <a:endParaRPr lang="de-DE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60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Source: Department of Science &amp; Technology, GoI </a:t>
            </a:r>
            <a:r>
              <a:rPr lang="de-DE" sz="1200" dirty="0">
                <a:hlinkClick r:id="rId3"/>
              </a:rPr>
              <a:t>https://dst.gov.in/sites/default/files/CEEW_0.pdf</a:t>
            </a:r>
            <a:endParaRPr lang="de-DE" sz="120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528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https://www.volkswagenag.com/presence/nachhaltigkeit/documents/supply-chain/Volkswagen_Group_Responsible_Raw_Materials_Report_2020.pdf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3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https://autovista24.autovistagroup.com/news/chip-shortage-limits-recovery-of-eu-new-car-markets-in-september/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852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https://www.ellenmacarthurfoundation.org/assets/downloads/publications/Circular-economy-in-India_5-Dec_2016.pdf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37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https://www.ellenmacarthurfoundation.org/assets/downloads/publications/Circular-economy-in-India_5-Dec_2016.pdf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5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626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232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/>
              </a:rPr>
              <a:t>https://www.footprintnetwork.org/2016/07/20/measure-sustainable-development-two-new-indeces-two-different-views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1345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/>
              </a:rPr>
              <a:t>https://www.footprintnetwork.org/2016/07/20/measure-sustainable-development-two-new-indeces-two-different-views</a:t>
            </a:r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48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hlinkClick r:id="rId3"/>
              </a:rPr>
              <a:t>https://www.footprintnetwork.org/2016/07/20/measure-sustainable-development-two-new-indeces-two-different-views</a:t>
            </a:r>
            <a:endParaRPr lang="en-US" sz="1200" dirty="0"/>
          </a:p>
          <a:p>
            <a:r>
              <a:rPr lang="en-US" sz="1200" dirty="0"/>
              <a:t>http://data.footprintnetwork.org/?_ga=2.16269430.196531191.1573637476-527890571.1573637476#/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53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https://www.boell.de/sites/default/files/201207_green_economies_around_the_world.pdf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34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255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https://fslci.org/news/news-type/press-release/2021/07/a-global-comparison-of-life-cycle-ghg-emissions-from-passenger-cars-new-lca-study-by-icct/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48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source:</a:t>
            </a:r>
            <a:r>
              <a:rPr lang="en-US" baseline="0" dirty="0"/>
              <a:t> https://s3.amazonaws.com/sustainabledevelopment.report/2019/2019_sustainable_development_report.pdf</a:t>
            </a:r>
          </a:p>
          <a:p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Current assessment of India’s Performance on its transformation to achieve the SGDs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Based on the Sustainable Development Report 2019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Indicated are the SGDs where CE can have a positive impact, as it was shown in Module1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294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3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23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13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4797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51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334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4199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https://www.makeinindia.com/sector/automobiles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627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https://www.makeinindia.com/sector/automobiles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148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https://www.makeinindia.com/sector/automobiles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5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https://www.makeinindia.com/sector/automobiles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867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http://www.eu-rei.com/publications.html</a:t>
            </a:r>
          </a:p>
          <a:p>
            <a:pPr marL="171450" indent="-342900"/>
            <a:r>
              <a:rPr lang="en-US" sz="1200" dirty="0"/>
              <a:t>Strategy on Resource Efficiency, 2017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Aluminum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Steel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Electrical &amp; Electronic</a:t>
            </a:r>
            <a:r>
              <a:rPr lang="en-US" sz="1200" dirty="0"/>
              <a:t> Equipment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Construction &amp; Demolition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Resource Efficiency &amp; Circular Economy – Current Status and Way Forward,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459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http://www.eu-rei.com/publications.html</a:t>
            </a:r>
          </a:p>
          <a:p>
            <a:pPr marL="171450" indent="-342900"/>
            <a:r>
              <a:rPr lang="en-US" sz="1200" dirty="0"/>
              <a:t>Strategy on Resource Efficiency, 2017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Aluminum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Steel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Electrical &amp; Electronic</a:t>
            </a:r>
            <a:r>
              <a:rPr lang="en-US" sz="1200" dirty="0"/>
              <a:t> Equipment Sector, 2019</a:t>
            </a:r>
          </a:p>
          <a:p>
            <a:pPr marL="171450" indent="-342900"/>
            <a:r>
              <a:rPr lang="en-US" sz="1200" dirty="0"/>
              <a:t>Strategy on Resource Efficiency in </a:t>
            </a:r>
            <a:r>
              <a:rPr lang="en-US" sz="1200" b="1" dirty="0"/>
              <a:t>Construction &amp; Demolition</a:t>
            </a:r>
            <a:r>
              <a:rPr lang="en-US" sz="1200" dirty="0"/>
              <a:t> Sector, 2019</a:t>
            </a:r>
          </a:p>
          <a:p>
            <a:pPr marL="171450" indent="-342900"/>
            <a:r>
              <a:rPr lang="en-US" sz="1200" dirty="0"/>
              <a:t>Resource Efficiency &amp; Circular Economy – Current Status and Way Forward, 2019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97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9755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http://www.eu-rei.com/publications.html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90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921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http://moef.gov.in/wp-content/uploads/2019/07/Draft-National-Resourc.pdf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370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source: https://content.fortune.com/wp-content/uploads/2017/12/ibm01_a1.jpg</a:t>
            </a:r>
          </a:p>
          <a:p>
            <a:endParaRPr lang="en-US" dirty="0"/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110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https://www.youtube.com/watch?v=gqhJ4IUhhak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79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/>
              <a:t>https://www.ellenmacarthurfoundation.org/assets/downloads/publications/Circular-economy-in-India_5-Dec_2016.pdf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479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https://www.ellenmacarthurfoundation.org/assets/downloads/publications/Circular-economy-in-India_5-Dec_2016.pdf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53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https://op.europa.eu/en/publication-detail/-/publication/2d43b7e2-66ac-11e7-b2f2-01aa75ed71a1/language-en/format-PDF/source-32064602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6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https://op.europa.eu/en/publication-detail/-/publication/2d43b7e2-66ac-11e7-b2f2-01aa75ed71a1/language-en/format-PDF/source-32064602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DB5ECC-CA60-4715-BFE3-C36AD5E867C7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6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EU-REI_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104900" y="3260725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1039813" y="2593909"/>
            <a:ext cx="6858000" cy="5939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/>
          </p:nvPr>
        </p:nvSpPr>
        <p:spPr>
          <a:xfrm>
            <a:off x="1104900" y="3294281"/>
            <a:ext cx="6792913" cy="992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039813" y="1642187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baseline="0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Efficiency and </a:t>
            </a:r>
            <a:r>
              <a:rPr lang="en-US" sz="2400" b="1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en-US" sz="2400" b="1" baseline="0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Economy </a:t>
            </a:r>
          </a:p>
          <a:p>
            <a:pPr algn="ctr"/>
            <a:r>
              <a:rPr lang="en-US" sz="2400" b="1" baseline="0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Indian Context </a:t>
            </a:r>
            <a:endParaRPr lang="en-US" sz="2400" b="1" dirty="0">
              <a:solidFill>
                <a:srgbClr val="003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39" y="277672"/>
            <a:ext cx="617861" cy="5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A884187-0F20-47E6-A66B-3E707E60DD64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79D3768-2522-43DA-B025-D4385948F4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8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692503-6FD0-4D69-9701-B0FF423A74E7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A98DC9-916E-4955-96CD-5C117734E54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34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0771AE-8D03-4801-9A65-68F45DD362D0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C15B74-7333-4248-A1AD-C0DA9F7667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36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1088FF9-9A33-4A02-A4F1-8259AC9FEEBB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8A7E23-6E9E-41F5-ADFB-0EA8973ACD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35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DA5DB2-1638-47B5-9D4C-0C67442C9A6A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2A8159-3CF8-488A-A32D-E301C8ABD44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535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79450" y="6581775"/>
            <a:ext cx="1295400" cy="24606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0B70727-BA99-4A8B-B070-898FC5BD9116}" type="datetime1">
              <a:rPr lang="de-DE"/>
              <a:pPr>
                <a:defRPr/>
              </a:pPr>
              <a:t>04.03.2022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280853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09156" y="271039"/>
            <a:ext cx="6319361" cy="101060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cxnSp>
        <p:nvCxnSpPr>
          <p:cNvPr id="2" name="Straight Connector 4"/>
          <p:cNvCxnSpPr/>
          <p:nvPr userDrawn="1"/>
        </p:nvCxnSpPr>
        <p:spPr>
          <a:xfrm>
            <a:off x="1191155" y="1381653"/>
            <a:ext cx="6837362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Inhaltsplatzhalter 7"/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326" y="313057"/>
            <a:ext cx="1066329" cy="92656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296" y="492392"/>
            <a:ext cx="829574" cy="5678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95" y="513606"/>
            <a:ext cx="617861" cy="5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11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EU-REI_PPT_Backgroun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104900" y="3260725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sz="quarter" idx="10"/>
          </p:nvPr>
        </p:nvSpPr>
        <p:spPr>
          <a:xfrm>
            <a:off x="1039813" y="2593909"/>
            <a:ext cx="6858000" cy="593907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1"/>
          </p:nvPr>
        </p:nvSpPr>
        <p:spPr>
          <a:xfrm>
            <a:off x="1104900" y="3294281"/>
            <a:ext cx="6792913" cy="9921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extfeld 1"/>
          <p:cNvSpPr txBox="1"/>
          <p:nvPr userDrawn="1"/>
        </p:nvSpPr>
        <p:spPr>
          <a:xfrm>
            <a:off x="1039813" y="1642187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en-US" sz="2400" b="1" baseline="0" dirty="0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Economy and Resource Efficiency in the Indian Context </a:t>
            </a:r>
            <a:endParaRPr lang="en-US" sz="2400" b="1" dirty="0">
              <a:solidFill>
                <a:srgbClr val="003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115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191155" y="271039"/>
            <a:ext cx="6837362" cy="101060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cxnSp>
        <p:nvCxnSpPr>
          <p:cNvPr id="2" name="Straight Connector 4"/>
          <p:cNvCxnSpPr/>
          <p:nvPr userDrawn="1"/>
        </p:nvCxnSpPr>
        <p:spPr>
          <a:xfrm>
            <a:off x="1191155" y="1381653"/>
            <a:ext cx="6837362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Inhaltsplatzhalter 7"/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296" y="492392"/>
            <a:ext cx="829574" cy="56789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3326" y="313057"/>
            <a:ext cx="1066329" cy="92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5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04637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709155" y="271039"/>
            <a:ext cx="6319361" cy="101060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cxnSp>
        <p:nvCxnSpPr>
          <p:cNvPr id="2" name="Straight Connector 4"/>
          <p:cNvCxnSpPr/>
          <p:nvPr userDrawn="1"/>
        </p:nvCxnSpPr>
        <p:spPr>
          <a:xfrm>
            <a:off x="1191155" y="1381653"/>
            <a:ext cx="6837362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Inhaltsplatzhalter 7"/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Arial" panose="020B0604020202020204" pitchFamily="34" charset="0"/>
              <a:buChar char="•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sz="1800"/>
            </a:lvl4pPr>
            <a:lvl5pPr marL="2057400" indent="-228600"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03326" y="313057"/>
            <a:ext cx="1066329" cy="92656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0296" y="492392"/>
            <a:ext cx="829574" cy="5678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95" y="513606"/>
            <a:ext cx="617861" cy="5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64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104900" y="3573463"/>
            <a:ext cx="6351588" cy="126698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>
            <a:lvl1pPr marL="180000" indent="0">
              <a:spcBef>
                <a:spcPts val="600"/>
              </a:spcBef>
              <a:spcAft>
                <a:spcPts val="600"/>
              </a:spcAft>
              <a:buFontTx/>
              <a:buNone/>
              <a:defRPr sz="1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54027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ainstorming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8295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E7060E-71C8-4A18-A7F9-E4DD6E6A0C49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711743-87D5-4BA7-B0C7-B23491BD3BD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40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6A0E94-02AA-436C-B3B6-E02EA58EAED5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775567-3A58-4C45-9420-64661D0AD37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23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16D6B0-EC94-449B-8A68-394D599C5DBF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777307-4455-4CC9-90A1-495A8034AB8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1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A884187-0F20-47E6-A66B-3E707E60DD64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79D3768-2522-43DA-B025-D4385948F4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60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0692503-6FD0-4D69-9701-B0FF423A74E7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1A98DC9-916E-4955-96CD-5C117734E540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0549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0771AE-8D03-4801-9A65-68F45DD362D0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C15B74-7333-4248-A1AD-C0DA9F7667A4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255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1088FF9-9A33-4A02-A4F1-8259AC9FEEBB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8A7E23-6E9E-41F5-ADFB-0EA8973ACDE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43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DA5DB2-1638-47B5-9D4C-0C67442C9A6A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72A8159-3CF8-488A-A32D-E301C8ABD44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852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754030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EC8107F-0569-5E40-BE39-C01623F3093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87D2BAA-517D-4C4F-9C77-5C358D8633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23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EC8107F-0569-5E40-BE39-C01623F3093F}" type="datetimeFigureOut">
              <a:rPr lang="en-US" smtClean="0"/>
              <a:t>3/4/2022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87D2BAA-517D-4C4F-9C77-5C358D8633D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4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/>
          </p:nvPr>
        </p:nvSpPr>
        <p:spPr>
          <a:xfrm>
            <a:off x="1104900" y="3573463"/>
            <a:ext cx="6351588" cy="1266985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/>
          <a:lstStyle>
            <a:lvl1pPr marL="180000" indent="0">
              <a:spcBef>
                <a:spcPts val="600"/>
              </a:spcBef>
              <a:spcAft>
                <a:spcPts val="600"/>
              </a:spcAft>
              <a:buFontTx/>
              <a:buNone/>
              <a:defRPr sz="1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092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ainstorming se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104900" y="1500188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xfrm>
            <a:off x="1131256" y="2150378"/>
            <a:ext cx="6324600" cy="1247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buFont typeface="Wingdings" panose="05000000000000000000" pitchFamily="2" charset="2"/>
              <a:buChar char="Ø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1116784" y="1608888"/>
            <a:ext cx="5640388" cy="506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3C80"/>
                </a:solidFill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1131888" y="982240"/>
            <a:ext cx="6837362" cy="392113"/>
          </a:xfrm>
          <a:prstGeom prst="rect">
            <a:avLst/>
          </a:prstGeom>
        </p:spPr>
        <p:txBody>
          <a:bodyPr/>
          <a:lstStyle>
            <a:lvl1pPr marL="457200" indent="-457200">
              <a:buFont typeface="Wingdings" panose="05000000000000000000" pitchFamily="2" charset="2"/>
              <a:buChar char="Ø"/>
              <a:defRPr sz="2800" b="1">
                <a:solidFill>
                  <a:srgbClr val="003C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32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15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DE7060E-71C8-4A18-A7F9-E4DD6E6A0C49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711743-87D5-4BA7-B0C7-B23491BD3BDC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7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6A0E94-02AA-436C-B3B6-E02EA58EAED5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775567-3A58-4C45-9420-64661D0AD371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9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16D6B0-EC94-449B-8A68-394D599C5DBF}" type="datetimeFigureOut">
              <a:rPr lang="en-US"/>
              <a:pPr>
                <a:defRPr/>
              </a:pPr>
              <a:t>3/4/2022</a:t>
            </a:fld>
            <a:endParaRPr lang="en-US" dirty="0"/>
          </a:p>
        </p:txBody>
      </p:sp>
      <p:sp>
        <p:nvSpPr>
          <p:cNvPr id="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777307-4455-4CC9-90A1-495A8034AB89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47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701" r:id="rId2"/>
    <p:sldLayoutId id="2147483690" r:id="rId3"/>
    <p:sldLayoutId id="2147483691" r:id="rId4"/>
    <p:sldLayoutId id="2147483700" r:id="rId5"/>
    <p:sldLayoutId id="2147483688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18" r:id="rId15"/>
    <p:sldLayoutId id="2147483719" r:id="rId1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146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ootprintcalculator.org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qhJ4IUhhak" TargetMode="External"/><Relationship Id="rId5" Type="http://schemas.openxmlformats.org/officeDocument/2006/relationships/hyperlink" Target="https://www.youtube.com/watch?v=gqhJ4IUhhak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U-REI_PPT_Logo_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8" y="263717"/>
            <a:ext cx="746850" cy="7945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7" y="350948"/>
            <a:ext cx="929694" cy="6200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How do we determine priority materials?</a:t>
            </a:r>
          </a:p>
        </p:txBody>
      </p:sp>
      <p:sp>
        <p:nvSpPr>
          <p:cNvPr id="3" name="Rechteck 2"/>
          <p:cNvSpPr/>
          <p:nvPr/>
        </p:nvSpPr>
        <p:spPr>
          <a:xfrm>
            <a:off x="694783" y="2192786"/>
            <a:ext cx="4174052" cy="41455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definition of “critical raw materials”: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 materials which are economically and strategically important for the European economy, but have a high risk associated with their supply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importance, supply chain disruptions, price volatility, environmental issues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5" y="4863276"/>
            <a:ext cx="1134134" cy="16131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Rechteck 13"/>
          <p:cNvSpPr/>
          <p:nvPr/>
        </p:nvSpPr>
        <p:spPr>
          <a:xfrm>
            <a:off x="4868835" y="2192786"/>
            <a:ext cx="3915052" cy="414557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0"/>
              </a:spcAft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as per the Indian RE Strategy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importance of the material based on its usage across different sectors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impact due to extraction and production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Embodied energy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risks determined through: </a:t>
            </a:r>
          </a:p>
          <a:p>
            <a:pPr marL="534988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Limited geological availability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criticality </a:t>
            </a:r>
          </a:p>
          <a:p>
            <a:pPr marL="534988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import dependency</a:t>
            </a:r>
            <a:b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critical resources </a:t>
            </a:r>
          </a:p>
          <a:p>
            <a:pPr marL="534988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Geopolitical constraints 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1793343" y="4420061"/>
            <a:ext cx="3009393" cy="1918295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Example: RHENIUM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super-alloys in aerospace &amp; automotive industry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high economic importance</a:t>
            </a:r>
          </a:p>
          <a:p>
            <a:pPr marL="285750" indent="-285750">
              <a:buFontTx/>
              <a:buChar char="-"/>
            </a:pP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India is 100% import dependent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 no declared reserves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213" y="4876834"/>
            <a:ext cx="1135534" cy="16134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14"/>
          <p:cNvSpPr txBox="1"/>
          <p:nvPr/>
        </p:nvSpPr>
        <p:spPr>
          <a:xfrm>
            <a:off x="0" y="6537080"/>
            <a:ext cx="9144000" cy="32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sources: [1] https://op.europa.eu/en/publication-detail/-/publication/2d43b7e2-66ac-11e7-b2f2-01aa75ed71a1/language-en/format-PDF/source-32064602 [2] https://www.eu-rei.com/publications.html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313210" y="6250132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668370" y="6258487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8685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Critical raw materials in the sector</a:t>
            </a:r>
          </a:p>
          <a:p>
            <a:r>
              <a:rPr lang="en-US" dirty="0"/>
              <a:t>New critical raw materials for electric cars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668370" y="6258487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pic>
        <p:nvPicPr>
          <p:cNvPr id="1026" name="Picture 2" descr="Bild">
            <a:extLst>
              <a:ext uri="{FF2B5EF4-FFF2-40B4-BE49-F238E27FC236}">
                <a16:creationId xmlns:a16="http://schemas.microsoft.com/office/drawing/2014/main" id="{11690327-17ED-49F3-B912-B266BCC28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1" t="28391" b="25644"/>
          <a:stretch/>
        </p:blipFill>
        <p:spPr bwMode="auto">
          <a:xfrm>
            <a:off x="6922817" y="3903318"/>
            <a:ext cx="1209918" cy="182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ild">
            <a:extLst>
              <a:ext uri="{FF2B5EF4-FFF2-40B4-BE49-F238E27FC236}">
                <a16:creationId xmlns:a16="http://schemas.microsoft.com/office/drawing/2014/main" id="{60987E2B-2D45-46C8-8793-23D7BCCC2E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 r="22494" b="71434"/>
          <a:stretch/>
        </p:blipFill>
        <p:spPr bwMode="auto">
          <a:xfrm>
            <a:off x="1631645" y="2853112"/>
            <a:ext cx="4315803" cy="9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ld">
            <a:extLst>
              <a:ext uri="{FF2B5EF4-FFF2-40B4-BE49-F238E27FC236}">
                <a16:creationId xmlns:a16="http://schemas.microsoft.com/office/drawing/2014/main" id="{10FD81D0-5DA2-4920-8B36-B47BB346A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5" t="65253" r="31383" b="10919"/>
          <a:stretch/>
        </p:blipFill>
        <p:spPr bwMode="auto">
          <a:xfrm>
            <a:off x="2033355" y="5310532"/>
            <a:ext cx="2835480" cy="94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ld">
            <a:extLst>
              <a:ext uri="{FF2B5EF4-FFF2-40B4-BE49-F238E27FC236}">
                <a16:creationId xmlns:a16="http://schemas.microsoft.com/office/drawing/2014/main" id="{B3B0AE33-EDF2-4F53-987D-3AEEA15499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571" b="62053" l="4111" r="74111">
                        <a14:foregroundMark x1="64444" y1="46656" x2="73556" y2="52722"/>
                        <a14:foregroundMark x1="62333" y1="61120" x2="63222" y2="61120"/>
                        <a14:foregroundMark x1="8667" y1="48523" x2="18333" y2="49611"/>
                        <a14:foregroundMark x1="4222" y1="51944" x2="5667" y2="42613"/>
                        <a14:foregroundMark x1="23444" y1="36236" x2="23444" y2="36236"/>
                        <a14:foregroundMark x1="29222" y1="34526" x2="29222" y2="34526"/>
                        <a14:foregroundMark x1="34778" y1="34837" x2="34778" y2="34837"/>
                        <a14:foregroundMark x1="74111" y1="57543" x2="74111" y2="57543"/>
                        <a14:foregroundMark x1="17778" y1="61742" x2="17778" y2="61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829" r="22494" b="33898"/>
          <a:stretch/>
        </p:blipFill>
        <p:spPr bwMode="auto">
          <a:xfrm>
            <a:off x="2294359" y="3725016"/>
            <a:ext cx="4315803" cy="152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161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1155" y="1600200"/>
            <a:ext cx="6837362" cy="339125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Critical raw materials (metals) in the automotive sector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Rhodium</a:t>
            </a:r>
          </a:p>
          <a:p>
            <a:r>
              <a:rPr lang="en-US" dirty="0"/>
              <a:t>Praseodymium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Dysprosium</a:t>
            </a:r>
          </a:p>
          <a:p>
            <a:r>
              <a:rPr lang="en-US" dirty="0"/>
              <a:t>Neodymium </a:t>
            </a:r>
          </a:p>
          <a:p>
            <a:r>
              <a:rPr lang="en-US" dirty="0"/>
              <a:t>Terbium </a:t>
            </a:r>
          </a:p>
          <a:p>
            <a:r>
              <a:rPr lang="en-US" dirty="0"/>
              <a:t>Europium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668370" y="6258487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A4586F-4FA7-436E-9DD5-D64ED7CFEBEF}"/>
              </a:ext>
            </a:extLst>
          </p:cNvPr>
          <p:cNvSpPr txBox="1"/>
          <p:nvPr/>
        </p:nvSpPr>
        <p:spPr>
          <a:xfrm>
            <a:off x="0" y="6537080"/>
            <a:ext cx="9144000" cy="20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sources: Canadian Mining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E47109F-C943-411B-A7F3-17F094AACAB1}"/>
              </a:ext>
            </a:extLst>
          </p:cNvPr>
          <p:cNvGrpSpPr/>
          <p:nvPr/>
        </p:nvGrpSpPr>
        <p:grpSpPr>
          <a:xfrm>
            <a:off x="4572000" y="3092076"/>
            <a:ext cx="3177630" cy="2165724"/>
            <a:chOff x="4303134" y="2531735"/>
            <a:chExt cx="3177630" cy="216572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89A0BF8-3227-4F88-892B-4A413042E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712" t="3922" r="26898" b="22439"/>
            <a:stretch/>
          </p:blipFill>
          <p:spPr>
            <a:xfrm>
              <a:off x="4303134" y="2531735"/>
              <a:ext cx="992766" cy="1050603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3D01A10-49EE-47E5-9DDD-0A13E2941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789" t="3933" r="26697" b="22167"/>
            <a:stretch/>
          </p:blipFill>
          <p:spPr>
            <a:xfrm>
              <a:off x="5382785" y="2531735"/>
              <a:ext cx="992766" cy="105151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386528B1-19DC-48B0-9333-4EC0B07069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806" t="4166" r="26528" b="22500"/>
            <a:stretch/>
          </p:blipFill>
          <p:spPr>
            <a:xfrm>
              <a:off x="6462436" y="2543204"/>
              <a:ext cx="992766" cy="1040041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254A6DBC-E4DA-4EE1-93FF-7C35F023CB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806" t="5136" r="26528" b="1196"/>
            <a:stretch/>
          </p:blipFill>
          <p:spPr>
            <a:xfrm>
              <a:off x="4303134" y="3646855"/>
              <a:ext cx="999966" cy="105060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CA282B9-5C56-4AA2-BA6A-E1BE6884A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6872" t="4168" r="27039" b="22357"/>
            <a:stretch/>
          </p:blipFill>
          <p:spPr>
            <a:xfrm>
              <a:off x="5387021" y="3646854"/>
              <a:ext cx="988530" cy="1050604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6AD3367F-7438-4745-81C5-88C239B1E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6667" t="5136" r="26667" b="969"/>
            <a:stretch/>
          </p:blipFill>
          <p:spPr>
            <a:xfrm>
              <a:off x="6446249" y="3607923"/>
              <a:ext cx="1034515" cy="1089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51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91155" y="1600200"/>
            <a:ext cx="6837362" cy="441960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Critical raw materials in the automotive sector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Rhodium</a:t>
            </a:r>
          </a:p>
          <a:p>
            <a:r>
              <a:rPr lang="en-US" dirty="0"/>
              <a:t>Praseodymium</a:t>
            </a:r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Dysprosium</a:t>
            </a:r>
          </a:p>
          <a:p>
            <a:r>
              <a:rPr lang="en-US" dirty="0"/>
              <a:t>Neodymium </a:t>
            </a:r>
          </a:p>
          <a:p>
            <a:r>
              <a:rPr lang="en-US" dirty="0" err="1"/>
              <a:t>Terbiu</a:t>
            </a:r>
            <a:endParaRPr lang="en-US" dirty="0"/>
          </a:p>
          <a:p>
            <a:r>
              <a:rPr lang="en-US" dirty="0"/>
              <a:t>Europium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8668370" y="6258487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A4586F-4FA7-436E-9DD5-D64ED7CFEBEF}"/>
              </a:ext>
            </a:extLst>
          </p:cNvPr>
          <p:cNvSpPr txBox="1"/>
          <p:nvPr/>
        </p:nvSpPr>
        <p:spPr>
          <a:xfrm>
            <a:off x="0" y="6377388"/>
            <a:ext cx="9144000" cy="44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https://ec.europa.eu/environment/integration/research/newsalert/pdf/new_approach_assessing_vulnerability_critical_raw_materials_automotive_industry_528na2_en.pdf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A1BCEF6-68B9-4975-AE10-229668219FF4}"/>
              </a:ext>
            </a:extLst>
          </p:cNvPr>
          <p:cNvSpPr/>
          <p:nvPr/>
        </p:nvSpPr>
        <p:spPr>
          <a:xfrm>
            <a:off x="4994670" y="2462085"/>
            <a:ext cx="3587268" cy="369331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The 6 most vulnerable metals in automotive production: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used in electric motors, automotive electronics, </a:t>
            </a:r>
            <a:r>
              <a:rPr lang="en-US" dirty="0" err="1"/>
              <a:t>autocatalysts</a:t>
            </a:r>
            <a:r>
              <a:rPr lang="en-US" dirty="0"/>
              <a:t> and LED lighting.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part of the EU’s 2017 list of 27 CRMs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Recycling and substitution are limited.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 high exposure to potential restrictions on supply (e.g. </a:t>
            </a:r>
            <a:r>
              <a:rPr lang="de-DE" dirty="0" err="1"/>
              <a:t>solely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China)</a:t>
            </a:r>
            <a:r>
              <a:rPr lang="en-US" dirty="0"/>
              <a:t>. </a:t>
            </a:r>
          </a:p>
        </p:txBody>
      </p:sp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B616314E-C13C-43AE-B393-8E0C971774C6}"/>
              </a:ext>
            </a:extLst>
          </p:cNvPr>
          <p:cNvSpPr/>
          <p:nvPr/>
        </p:nvSpPr>
        <p:spPr>
          <a:xfrm>
            <a:off x="3776021" y="2994870"/>
            <a:ext cx="998289" cy="236403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587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639" y="3019917"/>
            <a:ext cx="6182722" cy="3429479"/>
          </a:xfrm>
          <a:prstGeom prst="rect">
            <a:avLst/>
          </a:prstGeom>
        </p:spPr>
      </p:pic>
      <p:sp>
        <p:nvSpPr>
          <p:cNvPr id="6" name="Inhaltsplatzhalter 2"/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Many countries are highly dependent on the import of critical raw materials.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6519896"/>
            <a:ext cx="91440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sources: [1] https://ec.europa.eu/growth/sectors/raw-materials/specific-interest/critical_en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http://re.urban-industrial.in/live/hrdpmp/hrdpmaster/igep/content/e64918/e64922/e67075/e67084/DMS_GIZ_IREP_PolicyBrief.pdf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438671" y="6195480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476309" y="5892842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289831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0"/>
          </p:nvPr>
        </p:nvSpPr>
        <p:spPr>
          <a:xfrm>
            <a:off x="970963" y="1631482"/>
            <a:ext cx="7202074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Although 97% of India’s resources are produced domestically, it is also highly dependent on the import of critical raw materials.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0" y="6519896"/>
            <a:ext cx="91440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sources: [1] https://ec.europa.eu/growth/sectors/raw-materials/specific-interest/critical_en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http://re.urban-industrial.in/live/hrdpmp/hrdpmaster/igep/content/e64918/e64922/e67075/e67084/DMS_GIZ_IREP_PolicyBrief.pdf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3608" b="9382"/>
          <a:stretch/>
        </p:blipFill>
        <p:spPr>
          <a:xfrm>
            <a:off x="314741" y="2902254"/>
            <a:ext cx="2960716" cy="2712720"/>
          </a:xfrm>
          <a:prstGeom prst="rect">
            <a:avLst/>
          </a:prstGeom>
        </p:spPr>
      </p:pic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EB347727-4145-4B6A-A36C-8B3CB9E4B4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006347"/>
              </p:ext>
            </p:extLst>
          </p:nvPr>
        </p:nvGraphicFramePr>
        <p:xfrm>
          <a:off x="3115339" y="2902254"/>
          <a:ext cx="5505058" cy="263773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93764">
                  <a:extLst>
                    <a:ext uri="{9D8B030D-6E8A-4147-A177-3AD203B41FA5}">
                      <a16:colId xmlns:a16="http://schemas.microsoft.com/office/drawing/2014/main" val="3316051467"/>
                    </a:ext>
                  </a:extLst>
                </a:gridCol>
                <a:gridCol w="2076274">
                  <a:extLst>
                    <a:ext uri="{9D8B030D-6E8A-4147-A177-3AD203B41FA5}">
                      <a16:colId xmlns:a16="http://schemas.microsoft.com/office/drawing/2014/main" val="1815938947"/>
                    </a:ext>
                  </a:extLst>
                </a:gridCol>
                <a:gridCol w="1835020">
                  <a:extLst>
                    <a:ext uri="{9D8B030D-6E8A-4147-A177-3AD203B41FA5}">
                      <a16:colId xmlns:a16="http://schemas.microsoft.com/office/drawing/2014/main" val="917569074"/>
                    </a:ext>
                  </a:extLst>
                </a:gridCol>
              </a:tblGrid>
              <a:tr h="496296">
                <a:tc>
                  <a:txBody>
                    <a:bodyPr/>
                    <a:lstStyle/>
                    <a:p>
                      <a:r>
                        <a:rPr lang="en-GB" sz="1400" noProof="0"/>
                        <a:t>Vehicle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Priority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Import dependency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6248189"/>
                  </a:ext>
                </a:extLst>
              </a:tr>
              <a:tr h="999279">
                <a:tc>
                  <a:txBody>
                    <a:bodyPr/>
                    <a:lstStyle/>
                    <a:p>
                      <a:r>
                        <a:rPr lang="en-GB" sz="1400" noProof="0"/>
                        <a:t>Internal Combustion Engine 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Steel, Copper, Aluminium, Zinc, Nickel, Lead, Glass Rubber, Plastics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400" noProof="0" dirty="0"/>
                        <a:t>Copper: 50-60%</a:t>
                      </a:r>
                    </a:p>
                    <a:p>
                      <a:r>
                        <a:rPr lang="en-GB" sz="1400" noProof="0" dirty="0"/>
                        <a:t>Lithium: 100%</a:t>
                      </a:r>
                    </a:p>
                    <a:p>
                      <a:r>
                        <a:rPr lang="en-GB" sz="1400" noProof="0" dirty="0"/>
                        <a:t>Cobalt: 100%</a:t>
                      </a:r>
                    </a:p>
                    <a:p>
                      <a:r>
                        <a:rPr lang="en-GB" sz="1400" noProof="0" dirty="0"/>
                        <a:t>Aluminium scrap: 90%</a:t>
                      </a:r>
                    </a:p>
                    <a:p>
                      <a:r>
                        <a:rPr lang="en-GB" sz="1400" noProof="0" dirty="0"/>
                        <a:t>Steel scrap: 20-25%</a:t>
                      </a:r>
                    </a:p>
                    <a:p>
                      <a:r>
                        <a:rPr lang="en-GB" sz="1400" noProof="0" dirty="0"/>
                        <a:t>Lead: 75%</a:t>
                      </a:r>
                    </a:p>
                    <a:p>
                      <a:r>
                        <a:rPr lang="en-GB" sz="1400" noProof="0" dirty="0"/>
                        <a:t>Rare Earths: 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171865"/>
                  </a:ext>
                </a:extLst>
              </a:tr>
              <a:tr h="1142160">
                <a:tc>
                  <a:txBody>
                    <a:bodyPr/>
                    <a:lstStyle/>
                    <a:p>
                      <a:r>
                        <a:rPr lang="en-GB" sz="1400" noProof="0"/>
                        <a:t>E-Vehicles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Lithium, Cobalt, Nickel, Rare Earths, Plastics, Steel, Copper, </a:t>
                      </a:r>
                      <a:r>
                        <a:rPr lang="en-GB" sz="1400" noProof="0" dirty="0" err="1"/>
                        <a:t>Alumium</a:t>
                      </a:r>
                      <a:endParaRPr lang="en-GB" sz="1400" noProof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757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81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>
          <a:xfrm>
            <a:off x="1683015" y="329617"/>
            <a:ext cx="6319361" cy="1010605"/>
          </a:xfrm>
        </p:spPr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>
          <a:xfrm>
            <a:off x="906668" y="1510575"/>
            <a:ext cx="731939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How to determine the level of “criticality” of a resource</a:t>
            </a:r>
          </a:p>
        </p:txBody>
      </p:sp>
      <p:grpSp>
        <p:nvGrpSpPr>
          <p:cNvPr id="18" name="Gruppieren 17"/>
          <p:cNvGrpSpPr/>
          <p:nvPr/>
        </p:nvGrpSpPr>
        <p:grpSpPr>
          <a:xfrm>
            <a:off x="1553392" y="2127097"/>
            <a:ext cx="6655732" cy="3688283"/>
            <a:chOff x="-102530" y="1984379"/>
            <a:chExt cx="6655732" cy="3688283"/>
          </a:xfrm>
        </p:grpSpPr>
        <p:grpSp>
          <p:nvGrpSpPr>
            <p:cNvPr id="19" name="Gruppieren 18"/>
            <p:cNvGrpSpPr/>
            <p:nvPr/>
          </p:nvGrpSpPr>
          <p:grpSpPr>
            <a:xfrm>
              <a:off x="-102530" y="1984379"/>
              <a:ext cx="6655732" cy="3688283"/>
              <a:chOff x="-102530" y="1984379"/>
              <a:chExt cx="6655732" cy="3688283"/>
            </a:xfrm>
          </p:grpSpPr>
          <p:sp>
            <p:nvSpPr>
              <p:cNvPr id="27" name="Richtungspfeil 26"/>
              <p:cNvSpPr/>
              <p:nvPr/>
            </p:nvSpPr>
            <p:spPr>
              <a:xfrm>
                <a:off x="-102530" y="2633460"/>
                <a:ext cx="1745123" cy="837497"/>
              </a:xfrm>
              <a:prstGeom prst="homePlat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Criticality</a:t>
                </a:r>
              </a:p>
            </p:txBody>
          </p:sp>
          <p:sp>
            <p:nvSpPr>
              <p:cNvPr id="28" name="Abgerundetes Rechteck 27"/>
              <p:cNvSpPr/>
              <p:nvPr/>
            </p:nvSpPr>
            <p:spPr>
              <a:xfrm>
                <a:off x="1828801" y="2298700"/>
                <a:ext cx="1549400" cy="59266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Economic importance</a:t>
                </a:r>
              </a:p>
            </p:txBody>
          </p:sp>
          <p:sp>
            <p:nvSpPr>
              <p:cNvPr id="29" name="Abgerundetes Rechteck 28"/>
              <p:cNvSpPr/>
              <p:nvPr/>
            </p:nvSpPr>
            <p:spPr>
              <a:xfrm>
                <a:off x="1828801" y="3200404"/>
                <a:ext cx="1549400" cy="592666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Supply risk</a:t>
                </a:r>
              </a:p>
            </p:txBody>
          </p:sp>
          <p:sp>
            <p:nvSpPr>
              <p:cNvPr id="30" name="Abgerundetes Rechteck 29"/>
              <p:cNvSpPr/>
              <p:nvPr/>
            </p:nvSpPr>
            <p:spPr>
              <a:xfrm>
                <a:off x="3627969" y="1984379"/>
                <a:ext cx="2908298" cy="81808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GB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Usage across the manufacturing sectors as measured by value addition</a:t>
                </a:r>
              </a:p>
            </p:txBody>
          </p:sp>
          <p:sp>
            <p:nvSpPr>
              <p:cNvPr id="31" name="Abgerundetes Rechteck 30"/>
              <p:cNvSpPr/>
              <p:nvPr/>
            </p:nvSpPr>
            <p:spPr>
              <a:xfrm>
                <a:off x="3644903" y="2937934"/>
                <a:ext cx="2908299" cy="592666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Geopolitical risk associated with trade in that resource</a:t>
                </a:r>
                <a:endPara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Abgerundetes Rechteck 31"/>
              <p:cNvSpPr/>
              <p:nvPr/>
            </p:nvSpPr>
            <p:spPr>
              <a:xfrm>
                <a:off x="3644904" y="3572934"/>
                <a:ext cx="2891364" cy="592666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Domestic endowment of the resource</a:t>
                </a:r>
                <a:endPara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Abgerundetes Rechteck 32"/>
              <p:cNvSpPr/>
              <p:nvPr/>
            </p:nvSpPr>
            <p:spPr>
              <a:xfrm>
                <a:off x="3644903" y="4207934"/>
                <a:ext cx="2891364" cy="829728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share of the recycled mineral in the primary manufacturing of products</a:t>
                </a:r>
                <a:endPara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Abgerundetes Rechteck 33"/>
              <p:cNvSpPr/>
              <p:nvPr/>
            </p:nvSpPr>
            <p:spPr>
              <a:xfrm>
                <a:off x="3661839" y="5079996"/>
                <a:ext cx="2891363" cy="592666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/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Level of substitutability at the end-use application</a:t>
                </a:r>
                <a:endParaRPr lang="de-DE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0" name="Gerader Verbinder 19"/>
            <p:cNvCxnSpPr>
              <a:stCxn id="27" idx="3"/>
            </p:cNvCxnSpPr>
            <p:nvPr/>
          </p:nvCxnSpPr>
          <p:spPr>
            <a:xfrm>
              <a:off x="1642593" y="3052209"/>
              <a:ext cx="1827548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3475630" y="2393422"/>
              <a:ext cx="0" cy="2982907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>
              <a:endCxn id="30" idx="1"/>
            </p:cNvCxnSpPr>
            <p:nvPr/>
          </p:nvCxnSpPr>
          <p:spPr>
            <a:xfrm>
              <a:off x="3475630" y="2393422"/>
              <a:ext cx="15233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r Verbinder 22"/>
            <p:cNvCxnSpPr/>
            <p:nvPr/>
          </p:nvCxnSpPr>
          <p:spPr>
            <a:xfrm>
              <a:off x="3475629" y="3239446"/>
              <a:ext cx="15233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/>
            <p:nvPr/>
          </p:nvCxnSpPr>
          <p:spPr>
            <a:xfrm>
              <a:off x="3470142" y="3869267"/>
              <a:ext cx="15233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Gerader Verbinder 24"/>
            <p:cNvCxnSpPr/>
            <p:nvPr/>
          </p:nvCxnSpPr>
          <p:spPr>
            <a:xfrm>
              <a:off x="3470141" y="4670848"/>
              <a:ext cx="15233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>
              <a:off x="3470142" y="5376329"/>
              <a:ext cx="152339" cy="0"/>
            </a:xfrm>
            <a:prstGeom prst="line">
              <a:avLst/>
            </a:prstGeom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6" name="Rechteck 35"/>
          <p:cNvSpPr/>
          <p:nvPr/>
        </p:nvSpPr>
        <p:spPr>
          <a:xfrm>
            <a:off x="355604" y="4295192"/>
            <a:ext cx="4296088" cy="20233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728766" y="4429710"/>
            <a:ext cx="4029499" cy="175432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 if a mineral is used in small quantities, in a high-value-added manufacturing sector it can be more critical as compared to a mineral used in large quantities in a low-value-added manufacturing sector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04898" y="4325320"/>
            <a:ext cx="478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9455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/>
          <a:srcRect t="11107" b="6404"/>
          <a:stretch/>
        </p:blipFill>
        <p:spPr>
          <a:xfrm>
            <a:off x="287079" y="1839432"/>
            <a:ext cx="8477163" cy="4972331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425571" y="1421984"/>
            <a:ext cx="8454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Critical minerals for 2030 regarding the Indian manufacturing sector</a:t>
            </a:r>
          </a:p>
        </p:txBody>
      </p:sp>
      <p:sp>
        <p:nvSpPr>
          <p:cNvPr id="6" name="Textfeld 5"/>
          <p:cNvSpPr txBox="1"/>
          <p:nvPr/>
        </p:nvSpPr>
        <p:spPr>
          <a:xfrm rot="16200000">
            <a:off x="6724836" y="4432991"/>
            <a:ext cx="456155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https://dst.gov.in/sites/default/files/CEEW_0.pdf</a:t>
            </a:r>
          </a:p>
        </p:txBody>
      </p:sp>
    </p:spTree>
    <p:extLst>
      <p:ext uri="{BB962C8B-B14F-4D97-AF65-F5344CB8AC3E}">
        <p14:creationId xmlns:p14="http://schemas.microsoft.com/office/powerpoint/2010/main" val="3395891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A56E8E7-4D25-4E46-ACD7-82B32F87930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01887" y="1599900"/>
            <a:ext cx="4005743" cy="3903785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Case </a:t>
            </a:r>
            <a:r>
              <a:rPr lang="de-DE" b="1" dirty="0" err="1"/>
              <a:t>study</a:t>
            </a:r>
            <a:r>
              <a:rPr lang="de-DE" b="1" dirty="0"/>
              <a:t>: Volkswagen </a:t>
            </a:r>
            <a:r>
              <a:rPr lang="de-DE" dirty="0"/>
              <a:t>Material Risk Assessment</a:t>
            </a:r>
          </a:p>
          <a:p>
            <a:pPr marL="0" indent="0">
              <a:buNone/>
            </a:pPr>
            <a:endParaRPr lang="de-DE" sz="1200" dirty="0"/>
          </a:p>
          <a:p>
            <a:endParaRPr lang="en-US" sz="14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0EE28AB-DA24-4C00-AC0C-638D06EF1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2" t="15588"/>
          <a:stretch/>
        </p:blipFill>
        <p:spPr>
          <a:xfrm>
            <a:off x="3801364" y="2392930"/>
            <a:ext cx="4930106" cy="4280431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16B5DA3A-0763-4F3E-A909-522BB9A760AB}"/>
              </a:ext>
            </a:extLst>
          </p:cNvPr>
          <p:cNvGrpSpPr/>
          <p:nvPr/>
        </p:nvGrpSpPr>
        <p:grpSpPr>
          <a:xfrm>
            <a:off x="433202" y="1520662"/>
            <a:ext cx="3002081" cy="5148493"/>
            <a:chOff x="430824" y="1281644"/>
            <a:chExt cx="2945425" cy="5088119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166957B1-0D7F-43A2-B46F-CD20E42BA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43" t="12014" r="66784" b="32794"/>
            <a:stretch/>
          </p:blipFill>
          <p:spPr>
            <a:xfrm>
              <a:off x="529357" y="1281644"/>
              <a:ext cx="2804747" cy="2957464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3546688C-516F-490F-84F1-49C205717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461" t="20556" r="34327" b="52953"/>
            <a:stretch/>
          </p:blipFill>
          <p:spPr>
            <a:xfrm>
              <a:off x="430824" y="2990487"/>
              <a:ext cx="2945424" cy="1419487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F66FE234-8427-4886-8B61-067C90523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461" t="61813" r="34327" b="21941"/>
            <a:stretch/>
          </p:blipFill>
          <p:spPr>
            <a:xfrm>
              <a:off x="430825" y="4336905"/>
              <a:ext cx="2945424" cy="87053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4C79BA6C-A83A-483D-8CBF-A0BB51A466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817" t="12817" r="2509" b="61422"/>
            <a:stretch/>
          </p:blipFill>
          <p:spPr>
            <a:xfrm>
              <a:off x="571502" y="4989370"/>
              <a:ext cx="2804747" cy="1380393"/>
            </a:xfrm>
            <a:prstGeom prst="rect">
              <a:avLst/>
            </a:prstGeom>
          </p:spPr>
        </p:pic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B02492C5-4DB8-4DDC-B89E-0AE46A13521F}"/>
              </a:ext>
            </a:extLst>
          </p:cNvPr>
          <p:cNvSpPr/>
          <p:nvPr/>
        </p:nvSpPr>
        <p:spPr>
          <a:xfrm>
            <a:off x="3249409" y="1520662"/>
            <a:ext cx="418655" cy="5148493"/>
          </a:xfrm>
          <a:prstGeom prst="rect">
            <a:avLst/>
          </a:prstGeom>
          <a:solidFill>
            <a:srgbClr val="D8AA0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3349821-D7B6-42B4-860A-DC7442808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9" t="3872" r="80651" b="89417"/>
          <a:stretch/>
        </p:blipFill>
        <p:spPr>
          <a:xfrm rot="5400000">
            <a:off x="2832872" y="1989253"/>
            <a:ext cx="1245394" cy="359568"/>
          </a:xfrm>
          <a:prstGeom prst="round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47B6F5F-6E04-4862-8B1F-21D6A2B72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3" t="4408" r="45577" b="89424"/>
          <a:stretch/>
        </p:blipFill>
        <p:spPr>
          <a:xfrm rot="5400000">
            <a:off x="2762762" y="3874710"/>
            <a:ext cx="1421918" cy="330450"/>
          </a:xfrm>
          <a:prstGeom prst="round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DAF2DE87-F333-4103-8543-DB80A15FEE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22" t="4192" r="14328" b="89097"/>
          <a:stretch/>
        </p:blipFill>
        <p:spPr>
          <a:xfrm rot="5400000">
            <a:off x="2758271" y="5719118"/>
            <a:ext cx="1421918" cy="3595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54657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/>
              <a:t>Exercise 3.2: Critical resources in the sector</a:t>
            </a:r>
          </a:p>
          <a:p>
            <a:pPr marL="0" indent="0">
              <a:buNone/>
            </a:pPr>
            <a:r>
              <a:rPr lang="en-US" sz="2000" dirty="0"/>
              <a:t>Form groups </a:t>
            </a:r>
          </a:p>
          <a:p>
            <a:r>
              <a:rPr lang="en-US" sz="2000" dirty="0"/>
              <a:t>Read one of the news articles of 2021. </a:t>
            </a:r>
          </a:p>
          <a:p>
            <a:r>
              <a:rPr lang="en-US" sz="2000" dirty="0"/>
              <a:t>Collect information of the effects of the global chip shortage </a:t>
            </a:r>
          </a:p>
          <a:p>
            <a:r>
              <a:rPr lang="en-US" sz="2000" dirty="0"/>
              <a:t>Discuss the findings and guiding questions with the group</a:t>
            </a:r>
          </a:p>
        </p:txBody>
      </p:sp>
      <p:sp>
        <p:nvSpPr>
          <p:cNvPr id="5" name="Rechteck 4"/>
          <p:cNvSpPr/>
          <p:nvPr/>
        </p:nvSpPr>
        <p:spPr>
          <a:xfrm>
            <a:off x="1302589" y="5124091"/>
            <a:ext cx="4580626" cy="7591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time requirement: 20 min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5BC63E1-5BBC-4D58-856F-E753BD4EC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0" r="13568"/>
          <a:stretch/>
        </p:blipFill>
        <p:spPr>
          <a:xfrm>
            <a:off x="6214140" y="4152288"/>
            <a:ext cx="2398636" cy="221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6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104900" y="3260725"/>
            <a:ext cx="6792913" cy="0"/>
          </a:xfrm>
          <a:prstGeom prst="line">
            <a:avLst/>
          </a:prstGeom>
          <a:ln>
            <a:solidFill>
              <a:srgbClr val="13317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339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1039813" y="2534304"/>
            <a:ext cx="6858000" cy="922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Arial" charset="0"/>
                <a:cs typeface="Arial" charset="0"/>
              </a:rPr>
              <a:t>Module 3</a:t>
            </a:r>
          </a:p>
        </p:txBody>
      </p:sp>
      <p:sp>
        <p:nvSpPr>
          <p:cNvPr id="14340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1104900" y="3294063"/>
            <a:ext cx="6792913" cy="992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dirty="0">
                <a:latin typeface="Arial" charset="0"/>
                <a:cs typeface="Arial" charset="0"/>
              </a:rPr>
              <a:t>Towards RE and CE through sectoral strategies in India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86637" y="1610119"/>
            <a:ext cx="8470747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Economic benefits of CE and RE</a:t>
            </a:r>
          </a:p>
          <a:p>
            <a:pPr marL="536575" lvl="1" indent="-357188">
              <a:spcBef>
                <a:spcPts val="600"/>
              </a:spcBef>
            </a:pPr>
            <a:r>
              <a:rPr lang="en-US" sz="2000" dirty="0"/>
              <a:t>Development of CE and RE in India could create annual value of ₹14 lakh crore (US$ 218 billion) in 2030.</a:t>
            </a:r>
          </a:p>
          <a:p>
            <a:pPr marL="536575" lvl="1" indent="-357188"/>
            <a:r>
              <a:rPr lang="en-US" sz="2000" dirty="0"/>
              <a:t>Secure long-term material needs and increase resilience of Indian economy.</a:t>
            </a:r>
          </a:p>
          <a:p>
            <a:pPr marL="536575" lvl="1" indent="-357188"/>
            <a:r>
              <a:rPr lang="en-US" sz="2000" dirty="0"/>
              <a:t>Businesses could achieve material cost savings and increase their profit.</a:t>
            </a:r>
          </a:p>
          <a:p>
            <a:pPr marL="536575" lvl="1" indent="-357188"/>
            <a:r>
              <a:rPr lang="en-US" sz="2000" dirty="0"/>
              <a:t>Making use of digital technology to enable CE could reinforce India’s position as a hub for technology and innovation. </a:t>
            </a:r>
          </a:p>
          <a:p>
            <a:endParaRPr lang="en-US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825109" y="4795976"/>
            <a:ext cx="7793802" cy="19409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Example: Vehicles as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New revenue stream for automotive industry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Increased utility (in terms of total km driven) &amp; decreased running costs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intensive use of each car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easier maintenance and boosted fuel efficiency through innovative vehicle design</a:t>
            </a:r>
          </a:p>
        </p:txBody>
      </p:sp>
    </p:spTree>
    <p:extLst>
      <p:ext uri="{BB962C8B-B14F-4D97-AF65-F5344CB8AC3E}">
        <p14:creationId xmlns:p14="http://schemas.microsoft.com/office/powerpoint/2010/main" val="1311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032908" y="1600200"/>
            <a:ext cx="7153855" cy="4419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Environmental and social benefits of RE and CE</a:t>
            </a:r>
          </a:p>
          <a:p>
            <a:pPr lvl="1"/>
            <a:r>
              <a:rPr lang="en-US" dirty="0"/>
              <a:t>A circular economy development path could significantly mitigate negative environmental externalities. </a:t>
            </a:r>
          </a:p>
          <a:p>
            <a:pPr lvl="1"/>
            <a:r>
              <a:rPr lang="en-US" dirty="0"/>
              <a:t>Cheaper products and services for India`s population while reducing congestion and pollution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016" y="4194932"/>
            <a:ext cx="6201640" cy="214342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32909" y="6510072"/>
            <a:ext cx="80944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https://www.ellenmacarthurfoundation.org/assets/downloads/publications/Circular-economy-in-India_5-Dec_2016.pdf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6737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Trainer guidance: </a:t>
            </a:r>
            <a:r>
              <a:rPr lang="en-US" dirty="0"/>
              <a:t>20 mins, 11 slides</a:t>
            </a:r>
          </a:p>
          <a:p>
            <a:r>
              <a:rPr lang="en-GB" dirty="0"/>
              <a:t>Show graph on </a:t>
            </a:r>
            <a:r>
              <a:rPr lang="en-GB" dirty="0" err="1"/>
              <a:t>biocapacity</a:t>
            </a:r>
            <a:r>
              <a:rPr lang="en-GB" dirty="0"/>
              <a:t> and Human Development Index;</a:t>
            </a:r>
            <a:r>
              <a:rPr lang="en-GB" b="1" dirty="0"/>
              <a:t> </a:t>
            </a:r>
            <a:r>
              <a:rPr lang="en-GB" dirty="0"/>
              <a:t>highlight path towards sustainable development quadrant;</a:t>
            </a:r>
          </a:p>
          <a:p>
            <a:r>
              <a:rPr lang="en-GB" dirty="0"/>
              <a:t>Outline India’s performance on SDGs; emphasize the lack of information on SDG 12 (SCP)</a:t>
            </a:r>
          </a:p>
          <a:p>
            <a:r>
              <a:rPr lang="en-GB" dirty="0"/>
              <a:t>Present Indian policies and programmes along the lifecycle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10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3620" y="1438398"/>
            <a:ext cx="6203155" cy="51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2881313" y="2690813"/>
            <a:ext cx="1290637" cy="1319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29" name="Textfeld 28"/>
          <p:cNvSpPr txBox="1"/>
          <p:nvPr/>
        </p:nvSpPr>
        <p:spPr>
          <a:xfrm>
            <a:off x="209551" y="4807336"/>
            <a:ext cx="1968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1961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14802" y="5738324"/>
            <a:ext cx="18901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2012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166807" y="3870248"/>
            <a:ext cx="6409460" cy="2700466"/>
            <a:chOff x="1166807" y="3870248"/>
            <a:chExt cx="6409460" cy="2700466"/>
          </a:xfrm>
        </p:grpSpPr>
        <p:sp>
          <p:nvSpPr>
            <p:cNvPr id="16" name="Ellipse 15"/>
            <p:cNvSpPr/>
            <p:nvPr/>
          </p:nvSpPr>
          <p:spPr>
            <a:xfrm>
              <a:off x="2286001" y="5099723"/>
              <a:ext cx="5290266" cy="1470991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feil nach rechts 17"/>
            <p:cNvSpPr/>
            <p:nvPr/>
          </p:nvSpPr>
          <p:spPr>
            <a:xfrm rot="3110507">
              <a:off x="2174777" y="4487191"/>
              <a:ext cx="893573" cy="61186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1166807" y="3870248"/>
              <a:ext cx="1698139" cy="7067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</a:t>
              </a:r>
              <a:r>
                <a:rPr lang="de-DE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resource</a:t>
              </a:r>
              <a:r>
                <a:rPr lang="de-DE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budget</a:t>
              </a:r>
              <a:endPara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642975" y="1692694"/>
            <a:ext cx="4933292" cy="4870375"/>
            <a:chOff x="2642975" y="1692694"/>
            <a:chExt cx="4933292" cy="487037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2642975" y="1961100"/>
              <a:ext cx="4933292" cy="4601969"/>
              <a:chOff x="2642975" y="1961100"/>
              <a:chExt cx="4933292" cy="4601969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642975" y="5187261"/>
                <a:ext cx="1471825" cy="1375808"/>
              </a:xfrm>
              <a:prstGeom prst="ellipse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6107189" y="3434097"/>
                <a:ext cx="1469078" cy="1373240"/>
              </a:xfrm>
              <a:prstGeom prst="ellipse">
                <a:avLst/>
              </a:prstGeom>
              <a:noFill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" name="Gruppieren 1"/>
              <p:cNvGrpSpPr/>
              <p:nvPr/>
            </p:nvGrpSpPr>
            <p:grpSpPr>
              <a:xfrm>
                <a:off x="3444118" y="1961100"/>
                <a:ext cx="2360292" cy="3146477"/>
                <a:chOff x="3672718" y="2827875"/>
                <a:chExt cx="2360292" cy="3146477"/>
              </a:xfrm>
            </p:grpSpPr>
            <p:sp>
              <p:nvSpPr>
                <p:cNvPr id="22" name="Pfeil nach rechts 21"/>
                <p:cNvSpPr/>
                <p:nvPr/>
              </p:nvSpPr>
              <p:spPr>
                <a:xfrm rot="2753027">
                  <a:off x="4712236" y="3536781"/>
                  <a:ext cx="2029680" cy="611868"/>
                </a:xfrm>
                <a:prstGeom prst="rightArrow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Pfeil nach rechts 22"/>
                <p:cNvSpPr/>
                <p:nvPr/>
              </p:nvSpPr>
              <p:spPr>
                <a:xfrm rot="5944980">
                  <a:off x="2684239" y="4374006"/>
                  <a:ext cx="2588825" cy="611868"/>
                </a:xfrm>
                <a:prstGeom prst="rightArrow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2" name="Rechteck 31"/>
            <p:cNvSpPr/>
            <p:nvPr/>
          </p:nvSpPr>
          <p:spPr>
            <a:xfrm>
              <a:off x="2642975" y="1692694"/>
              <a:ext cx="2505730" cy="8717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and bottom 10 countries on HDI and Ecological Footprint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" y="6655186"/>
            <a:ext cx="9143999" cy="20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https://www.footprintnetwork.org/2016/07/20/measure-sustainable-development-two-new-indeces-two-different-views (adapted)</a:t>
            </a:r>
          </a:p>
        </p:txBody>
      </p:sp>
    </p:spTree>
    <p:extLst>
      <p:ext uri="{BB962C8B-B14F-4D97-AF65-F5344CB8AC3E}">
        <p14:creationId xmlns:p14="http://schemas.microsoft.com/office/powerpoint/2010/main" val="254535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3620" y="1438398"/>
            <a:ext cx="6203155" cy="51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13" name="Freihandform 12"/>
          <p:cNvSpPr/>
          <p:nvPr/>
        </p:nvSpPr>
        <p:spPr>
          <a:xfrm>
            <a:off x="3202069" y="2902564"/>
            <a:ext cx="4046220" cy="2963196"/>
          </a:xfrm>
          <a:custGeom>
            <a:avLst/>
            <a:gdLst>
              <a:gd name="connsiteX0" fmla="*/ 0 w 4046220"/>
              <a:gd name="connsiteY0" fmla="*/ 2956560 h 2963196"/>
              <a:gd name="connsiteX1" fmla="*/ 2567940 w 4046220"/>
              <a:gd name="connsiteY1" fmla="*/ 2499360 h 2963196"/>
              <a:gd name="connsiteX2" fmla="*/ 4046220 w 4046220"/>
              <a:gd name="connsiteY2" fmla="*/ 0 h 296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46220" h="2963196">
                <a:moveTo>
                  <a:pt x="0" y="2956560"/>
                </a:moveTo>
                <a:cubicBezTo>
                  <a:pt x="946785" y="2974340"/>
                  <a:pt x="1893570" y="2992120"/>
                  <a:pt x="2567940" y="2499360"/>
                </a:cubicBezTo>
                <a:cubicBezTo>
                  <a:pt x="3242310" y="2006600"/>
                  <a:pt x="3644265" y="1003300"/>
                  <a:pt x="4046220" y="0"/>
                </a:cubicBezTo>
              </a:path>
            </a:pathLst>
          </a:custGeom>
          <a:ln w="53975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209551" y="4807336"/>
            <a:ext cx="1968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1961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14802" y="5738324"/>
            <a:ext cx="18901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2012</a:t>
            </a:r>
          </a:p>
        </p:txBody>
      </p:sp>
      <p:sp>
        <p:nvSpPr>
          <p:cNvPr id="23" name="Rechteck 22"/>
          <p:cNvSpPr/>
          <p:nvPr/>
        </p:nvSpPr>
        <p:spPr>
          <a:xfrm>
            <a:off x="2881313" y="2690813"/>
            <a:ext cx="1290637" cy="1319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" name="Gruppieren 2"/>
          <p:cNvGrpSpPr/>
          <p:nvPr/>
        </p:nvGrpSpPr>
        <p:grpSpPr>
          <a:xfrm>
            <a:off x="6103966" y="4428995"/>
            <a:ext cx="2308618" cy="1929086"/>
            <a:chOff x="6103966" y="4428995"/>
            <a:chExt cx="2308618" cy="1929086"/>
          </a:xfrm>
          <a:effectLst/>
        </p:grpSpPr>
        <p:sp>
          <p:nvSpPr>
            <p:cNvPr id="24" name="Ellipse 23"/>
            <p:cNvSpPr/>
            <p:nvPr/>
          </p:nvSpPr>
          <p:spPr>
            <a:xfrm>
              <a:off x="6103966" y="5717385"/>
              <a:ext cx="1401741" cy="640696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feil nach rechts 24"/>
            <p:cNvSpPr/>
            <p:nvPr/>
          </p:nvSpPr>
          <p:spPr>
            <a:xfrm rot="6907649">
              <a:off x="6951076" y="5141883"/>
              <a:ext cx="596322" cy="61186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Gewitterblitz 26"/>
            <p:cNvSpPr/>
            <p:nvPr/>
          </p:nvSpPr>
          <p:spPr>
            <a:xfrm>
              <a:off x="7806249" y="5447817"/>
              <a:ext cx="379983" cy="607731"/>
            </a:xfrm>
            <a:prstGeom prst="lightningBol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hteck 1"/>
            <p:cNvSpPr/>
            <p:nvPr/>
          </p:nvSpPr>
          <p:spPr>
            <a:xfrm>
              <a:off x="6488534" y="4428995"/>
              <a:ext cx="1924050" cy="8200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 </a:t>
              </a:r>
              <a:r>
                <a:rPr lang="de-DE" sz="16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Sustainable</a:t>
              </a:r>
              <a:r>
                <a:rPr lang="de-DE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Development Quadrant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4529551" y="4834328"/>
            <a:ext cx="881560" cy="1286160"/>
            <a:chOff x="4529551" y="4834328"/>
            <a:chExt cx="881560" cy="128616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582266" y="5265064"/>
              <a:ext cx="611868" cy="855424"/>
              <a:chOff x="3725016" y="5265064"/>
              <a:chExt cx="611868" cy="855424"/>
            </a:xfrm>
          </p:grpSpPr>
          <p:sp>
            <p:nvSpPr>
              <p:cNvPr id="12" name="Ellipse 11"/>
              <p:cNvSpPr/>
              <p:nvPr/>
            </p:nvSpPr>
            <p:spPr>
              <a:xfrm>
                <a:off x="3835875" y="5927714"/>
                <a:ext cx="202725" cy="192774"/>
              </a:xfrm>
              <a:prstGeom prst="ellipse">
                <a:avLst/>
              </a:prstGeom>
              <a:noFill/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Pfeil nach rechts 20"/>
              <p:cNvSpPr/>
              <p:nvPr/>
            </p:nvSpPr>
            <p:spPr>
              <a:xfrm rot="5944980">
                <a:off x="3721835" y="5268245"/>
                <a:ext cx="618230" cy="611868"/>
              </a:xfrm>
              <a:prstGeom prst="rightArrow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8" name="Rechteck 27"/>
            <p:cNvSpPr/>
            <p:nvPr/>
          </p:nvSpPr>
          <p:spPr>
            <a:xfrm>
              <a:off x="4529551" y="4834328"/>
              <a:ext cx="881560" cy="470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</a:t>
              </a:r>
            </a:p>
          </p:txBody>
        </p:sp>
      </p:grpSp>
      <p:sp>
        <p:nvSpPr>
          <p:cNvPr id="19" name="Textfeld 18"/>
          <p:cNvSpPr txBox="1"/>
          <p:nvPr/>
        </p:nvSpPr>
        <p:spPr>
          <a:xfrm>
            <a:off x="1" y="6655186"/>
            <a:ext cx="9143999" cy="20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https://www.footprintnetwork.org/2016/07/20/measure-sustainable-development-two-new-indeces-two-different-views (adapted)</a:t>
            </a:r>
          </a:p>
        </p:txBody>
      </p:sp>
    </p:spTree>
    <p:extLst>
      <p:ext uri="{BB962C8B-B14F-4D97-AF65-F5344CB8AC3E}">
        <p14:creationId xmlns:p14="http://schemas.microsoft.com/office/powerpoint/2010/main" val="34293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feld 27"/>
          <p:cNvSpPr txBox="1"/>
          <p:nvPr/>
        </p:nvSpPr>
        <p:spPr>
          <a:xfrm>
            <a:off x="209551" y="4807336"/>
            <a:ext cx="19686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1961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214802" y="5738324"/>
            <a:ext cx="18901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World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Biocapacity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2012</a:t>
            </a:r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3620" y="1419736"/>
            <a:ext cx="6203155" cy="513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2881313" y="2690813"/>
            <a:ext cx="1290637" cy="1319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13" name="Textfeld 12"/>
          <p:cNvSpPr txBox="1"/>
          <p:nvPr/>
        </p:nvSpPr>
        <p:spPr>
          <a:xfrm>
            <a:off x="0" y="6537913"/>
            <a:ext cx="8996217" cy="32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sources: [1] https://www.footprintnetwork.org/2016/07/20/measure-sustainable-development-two-new-indeces-two-different-views (adapted) [2] http://data.footprintnetwork.org/?_ga=2.16269430.196531191.1573637476-527890571.1573637476#/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8450832" y="6330278"/>
            <a:ext cx="42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[1]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783973" y="1834498"/>
            <a:ext cx="7014380" cy="3066972"/>
            <a:chOff x="783973" y="1834498"/>
            <a:chExt cx="7014380" cy="3066972"/>
          </a:xfrm>
        </p:grpSpPr>
        <p:grpSp>
          <p:nvGrpSpPr>
            <p:cNvPr id="8" name="Gruppieren 7"/>
            <p:cNvGrpSpPr/>
            <p:nvPr/>
          </p:nvGrpSpPr>
          <p:grpSpPr>
            <a:xfrm>
              <a:off x="783973" y="1834498"/>
              <a:ext cx="6855077" cy="3039747"/>
              <a:chOff x="783973" y="1834498"/>
              <a:chExt cx="6855077" cy="3039747"/>
            </a:xfrm>
            <a:effectLst/>
          </p:grpSpPr>
          <p:grpSp>
            <p:nvGrpSpPr>
              <p:cNvPr id="5" name="Gruppieren 4"/>
              <p:cNvGrpSpPr/>
              <p:nvPr/>
            </p:nvGrpSpPr>
            <p:grpSpPr>
              <a:xfrm>
                <a:off x="783973" y="1834498"/>
                <a:ext cx="6855077" cy="3039747"/>
                <a:chOff x="770638" y="1897256"/>
                <a:chExt cx="6855077" cy="3039747"/>
              </a:xfr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" name="Rechteck 2"/>
                <p:cNvSpPr/>
                <p:nvPr/>
              </p:nvSpPr>
              <p:spPr>
                <a:xfrm>
                  <a:off x="770638" y="1897256"/>
                  <a:ext cx="6855077" cy="303974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" name="Grafik 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739813" y="2237385"/>
                  <a:ext cx="3753741" cy="2280982"/>
                </a:xfrm>
                <a:prstGeom prst="rect">
                  <a:avLst/>
                </a:prstGeom>
              </p:spPr>
            </p:pic>
            <p:sp>
              <p:nvSpPr>
                <p:cNvPr id="26" name="Rechteck 25"/>
                <p:cNvSpPr/>
                <p:nvPr/>
              </p:nvSpPr>
              <p:spPr>
                <a:xfrm>
                  <a:off x="3739813" y="4076069"/>
                  <a:ext cx="915598" cy="3368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Rechteck 6"/>
              <p:cNvSpPr/>
              <p:nvPr/>
            </p:nvSpPr>
            <p:spPr>
              <a:xfrm>
                <a:off x="951639" y="2223157"/>
                <a:ext cx="2523081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Countries must 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 both absolute and per capita consumption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 order to move into the global sustainable development quadrant!</a:t>
                </a: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7369156" y="4647554"/>
              <a:ext cx="42919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[2]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702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Globally, the “big five” material consuming countries – China, the United States, India, Brazil and Russia – are responsible for 55% of total material requirement.</a:t>
            </a:r>
            <a:endParaRPr lang="de-DE" sz="1800" b="1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429441" y="2461096"/>
            <a:ext cx="8559514" cy="4030384"/>
            <a:chOff x="429441" y="2461096"/>
            <a:chExt cx="8559514" cy="403038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784" y="2461096"/>
              <a:ext cx="8556171" cy="3877261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429441" y="3710907"/>
              <a:ext cx="1259659" cy="26274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/>
            <p:cNvSpPr/>
            <p:nvPr/>
          </p:nvSpPr>
          <p:spPr>
            <a:xfrm>
              <a:off x="1101271" y="5024631"/>
              <a:ext cx="1346200" cy="14668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Rechteck 6"/>
          <p:cNvSpPr/>
          <p:nvPr/>
        </p:nvSpPr>
        <p:spPr>
          <a:xfrm>
            <a:off x="1285775" y="5748973"/>
            <a:ext cx="7348135" cy="803988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material consumption of countries and share in global material consumption in 2008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size is proportional to its share in global material consumption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90272" y="6658929"/>
            <a:ext cx="6853727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https://www.boell.de/sites/default/files/201207_green_economies_around_the_world.pdf</a:t>
            </a:r>
          </a:p>
        </p:txBody>
      </p:sp>
    </p:spTree>
    <p:extLst>
      <p:ext uri="{BB962C8B-B14F-4D97-AF65-F5344CB8AC3E}">
        <p14:creationId xmlns:p14="http://schemas.microsoft.com/office/powerpoint/2010/main" val="110264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36" y="2682010"/>
            <a:ext cx="7402200" cy="331902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08736" y="1692563"/>
            <a:ext cx="7402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Find out what your personal Ecological Footprint is at: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https://www.footprintcalculator.org/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839706" y="6605923"/>
            <a:ext cx="3217444" cy="214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https://www.footprintcalculator.org/ </a:t>
            </a:r>
          </a:p>
        </p:txBody>
      </p:sp>
    </p:spTree>
    <p:extLst>
      <p:ext uri="{BB962C8B-B14F-4D97-AF65-F5344CB8AC3E}">
        <p14:creationId xmlns:p14="http://schemas.microsoft.com/office/powerpoint/2010/main" val="1197811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Sectoral progress on RE and CE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839706" y="6605923"/>
            <a:ext cx="3217444" cy="214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https://www.footprintcalculator.org/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BADC1F5F-AE5D-4E64-8286-F9D60E2418C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Lifecycle </a:t>
            </a:r>
            <a:r>
              <a:rPr lang="en-US" sz="1800" b="1" dirty="0" err="1"/>
              <a:t>Ghg</a:t>
            </a:r>
            <a:r>
              <a:rPr lang="en-US" sz="1800" b="1" dirty="0"/>
              <a:t> emissions of a car in Europe and India </a:t>
            </a:r>
            <a:endParaRPr lang="de-DE" sz="1800" b="1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89FDC92-F22B-412F-B3D6-76AEA7F562E0}"/>
              </a:ext>
            </a:extLst>
          </p:cNvPr>
          <p:cNvGrpSpPr/>
          <p:nvPr/>
        </p:nvGrpSpPr>
        <p:grpSpPr>
          <a:xfrm>
            <a:off x="1718780" y="2037892"/>
            <a:ext cx="5302850" cy="4195577"/>
            <a:chOff x="1718780" y="2037892"/>
            <a:chExt cx="5302850" cy="4195577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9EC724F1-C700-4C74-9091-A270DE252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8947" b="24022"/>
            <a:stretch/>
          </p:blipFill>
          <p:spPr>
            <a:xfrm>
              <a:off x="1718780" y="2117286"/>
              <a:ext cx="2839453" cy="4075291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F5B1E3E-F2F9-46EA-B7F2-270E186E1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6186" t="-1228" r="-371" b="23008"/>
            <a:stretch/>
          </p:blipFill>
          <p:spPr>
            <a:xfrm>
              <a:off x="4810197" y="2037892"/>
              <a:ext cx="2211433" cy="4195577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4EB9179-82BC-44D8-A6C4-1A8B093A0D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932" t="5132" r="-371" b="84235"/>
            <a:stretch/>
          </p:blipFill>
          <p:spPr>
            <a:xfrm>
              <a:off x="2384631" y="2423177"/>
              <a:ext cx="4636999" cy="494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5750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India’s Performance on the SGDs: </a:t>
            </a:r>
            <a:r>
              <a:rPr lang="en-US" dirty="0"/>
              <a:t>making progress, but acute lack of data on SDG 12.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1876425" y="2786596"/>
            <a:ext cx="6042218" cy="3909977"/>
            <a:chOff x="1301028" y="2414252"/>
            <a:chExt cx="6617615" cy="4282322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1028" y="2414252"/>
              <a:ext cx="6617615" cy="4282322"/>
            </a:xfrm>
            <a:prstGeom prst="rect">
              <a:avLst/>
            </a:prstGeom>
          </p:spPr>
        </p:pic>
        <p:sp>
          <p:nvSpPr>
            <p:cNvPr id="9" name="Ellipse 8"/>
            <p:cNvSpPr/>
            <p:nvPr/>
          </p:nvSpPr>
          <p:spPr>
            <a:xfrm>
              <a:off x="2149081" y="2809874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llipse 9"/>
            <p:cNvSpPr/>
            <p:nvPr/>
          </p:nvSpPr>
          <p:spPr>
            <a:xfrm>
              <a:off x="2828925" y="2809874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857750" y="2809873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537594" y="2790749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/>
            <p:cNvSpPr/>
            <p:nvPr/>
          </p:nvSpPr>
          <p:spPr>
            <a:xfrm>
              <a:off x="6187681" y="2800311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llipse 13"/>
            <p:cNvSpPr/>
            <p:nvPr/>
          </p:nvSpPr>
          <p:spPr>
            <a:xfrm>
              <a:off x="6899078" y="2790748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2178010" y="3444521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2838864" y="3444521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4190409" y="3444521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867476" y="3444521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2149081" y="5010198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828925" y="5010198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4857750" y="5010197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5537594" y="4991073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Ellipse 32"/>
            <p:cNvSpPr/>
            <p:nvPr/>
          </p:nvSpPr>
          <p:spPr>
            <a:xfrm>
              <a:off x="6187681" y="5000635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Ellipse 33"/>
            <p:cNvSpPr/>
            <p:nvPr/>
          </p:nvSpPr>
          <p:spPr>
            <a:xfrm>
              <a:off x="6899078" y="4991072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Ellipse 34"/>
            <p:cNvSpPr/>
            <p:nvPr/>
          </p:nvSpPr>
          <p:spPr>
            <a:xfrm>
              <a:off x="2158132" y="5652812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Ellipse 35"/>
            <p:cNvSpPr/>
            <p:nvPr/>
          </p:nvSpPr>
          <p:spPr>
            <a:xfrm>
              <a:off x="2828925" y="5652812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Ellipse 36"/>
            <p:cNvSpPr/>
            <p:nvPr/>
          </p:nvSpPr>
          <p:spPr>
            <a:xfrm>
              <a:off x="4190409" y="5652812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4867476" y="5636878"/>
              <a:ext cx="698894" cy="715023"/>
            </a:xfrm>
            <a:prstGeom prst="ellipse">
              <a:avLst/>
            </a:prstGeom>
            <a:noFill/>
            <a:ln w="381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90838" y="4531292"/>
            <a:ext cx="3695532" cy="2011494"/>
            <a:chOff x="390838" y="4531292"/>
            <a:chExt cx="3695532" cy="2011494"/>
          </a:xfrm>
        </p:grpSpPr>
        <p:sp>
          <p:nvSpPr>
            <p:cNvPr id="27" name="Gewitterblitz 26"/>
            <p:cNvSpPr/>
            <p:nvPr/>
          </p:nvSpPr>
          <p:spPr>
            <a:xfrm>
              <a:off x="3706387" y="5935055"/>
              <a:ext cx="379983" cy="607731"/>
            </a:xfrm>
            <a:prstGeom prst="lightningBol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feil nach rechts 38"/>
            <p:cNvSpPr/>
            <p:nvPr/>
          </p:nvSpPr>
          <p:spPr>
            <a:xfrm rot="1482629">
              <a:off x="1913922" y="5309004"/>
              <a:ext cx="1419185" cy="611868"/>
            </a:xfrm>
            <a:prstGeom prst="rightArrow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390838" y="4531292"/>
              <a:ext cx="2124075" cy="9432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Intervention </a:t>
              </a:r>
              <a:r>
                <a:rPr lang="de-DE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de-D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</a:t>
              </a:r>
              <a:r>
                <a:rPr lang="de-D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lang="de-DE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EU-REI </a:t>
              </a:r>
              <a:r>
                <a:rPr lang="de-DE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</a:t>
              </a:r>
              <a:endPara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1452781" y="6666950"/>
            <a:ext cx="765565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https://s3.amazonaws.com/sustainabledevelopment.report/2019/2019_sustainable_development_report.pdf</a:t>
            </a:r>
          </a:p>
        </p:txBody>
      </p:sp>
    </p:spTree>
    <p:extLst>
      <p:ext uri="{BB962C8B-B14F-4D97-AF65-F5344CB8AC3E}">
        <p14:creationId xmlns:p14="http://schemas.microsoft.com/office/powerpoint/2010/main" val="67518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C</a:t>
            </a:r>
            <a:r>
              <a:rPr lang="en-GB" dirty="0" err="1"/>
              <a:t>ourse</a:t>
            </a:r>
            <a:r>
              <a:rPr lang="en-GB" dirty="0"/>
              <a:t> overview</a:t>
            </a:r>
            <a:endParaRPr lang="en-US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189566" y="1636766"/>
            <a:ext cx="6804742" cy="3861001"/>
            <a:chOff x="1189566" y="1636766"/>
            <a:chExt cx="6804742" cy="3861001"/>
          </a:xfrm>
        </p:grpSpPr>
        <p:grpSp>
          <p:nvGrpSpPr>
            <p:cNvPr id="35" name="Gruppieren 34"/>
            <p:cNvGrpSpPr/>
            <p:nvPr/>
          </p:nvGrpSpPr>
          <p:grpSpPr>
            <a:xfrm>
              <a:off x="1189566" y="1636766"/>
              <a:ext cx="6804742" cy="3861001"/>
              <a:chOff x="1097280" y="2019549"/>
              <a:chExt cx="6804742" cy="3861001"/>
            </a:xfrm>
          </p:grpSpPr>
          <p:sp>
            <p:nvSpPr>
              <p:cNvPr id="36" name="Abgerundetes Rechteck 3">
                <a:extLst>
                  <a:ext uri="{FF2B5EF4-FFF2-40B4-BE49-F238E27FC236}">
                    <a16:creationId xmlns:a16="http://schemas.microsoft.com/office/drawing/2014/main" id="{4EA7D735-2AE9-4ADF-80E5-3342C70E5C92}"/>
                  </a:ext>
                </a:extLst>
              </p:cNvPr>
              <p:cNvSpPr/>
              <p:nvPr/>
            </p:nvSpPr>
            <p:spPr>
              <a:xfrm>
                <a:off x="1809245" y="2360374"/>
                <a:ext cx="6087102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Introductory session</a:t>
                </a:r>
              </a:p>
            </p:txBody>
          </p:sp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3128F23A-CE52-497E-BC2F-280F8172EEE4}"/>
                  </a:ext>
                </a:extLst>
              </p:cNvPr>
              <p:cNvSpPr/>
              <p:nvPr/>
            </p:nvSpPr>
            <p:spPr>
              <a:xfrm>
                <a:off x="1104899" y="2360374"/>
                <a:ext cx="705239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8" name="Abgerundetes Rechteck 37">
                <a:extLst>
                  <a:ext uri="{FF2B5EF4-FFF2-40B4-BE49-F238E27FC236}">
                    <a16:creationId xmlns:a16="http://schemas.microsoft.com/office/drawing/2014/main" id="{B7A3107E-F314-447A-BF35-92AE4F5DDEA4}"/>
                  </a:ext>
                </a:extLst>
              </p:cNvPr>
              <p:cNvSpPr/>
              <p:nvPr/>
            </p:nvSpPr>
            <p:spPr>
              <a:xfrm>
                <a:off x="1809244" y="2671147"/>
                <a:ext cx="6087102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Foundations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of RE and CE in the international context</a:t>
                </a:r>
              </a:p>
            </p:txBody>
          </p:sp>
          <p:sp>
            <p:nvSpPr>
              <p:cNvPr id="39" name="Abgerundetes Rechteck 38">
                <a:extLst>
                  <a:ext uri="{FF2B5EF4-FFF2-40B4-BE49-F238E27FC236}">
                    <a16:creationId xmlns:a16="http://schemas.microsoft.com/office/drawing/2014/main" id="{8FD818EB-5158-40F9-9395-F33785AAA730}"/>
                  </a:ext>
                </a:extLst>
              </p:cNvPr>
              <p:cNvSpPr/>
              <p:nvPr/>
            </p:nvSpPr>
            <p:spPr>
              <a:xfrm>
                <a:off x="1104005" y="2671147"/>
                <a:ext cx="705239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ED68313C-0A46-4AC9-96DC-019920D465C9}"/>
                  </a:ext>
                </a:extLst>
              </p:cNvPr>
              <p:cNvSpPr/>
              <p:nvPr/>
            </p:nvSpPr>
            <p:spPr>
              <a:xfrm>
                <a:off x="1814920" y="2981919"/>
                <a:ext cx="6087102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Towards RE and CE through sectoral strategies in India</a:t>
                </a:r>
              </a:p>
            </p:txBody>
          </p:sp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EC897660-1748-414F-9AB9-6ED09E9E3A37}"/>
                  </a:ext>
                </a:extLst>
              </p:cNvPr>
              <p:cNvSpPr/>
              <p:nvPr/>
            </p:nvSpPr>
            <p:spPr>
              <a:xfrm>
                <a:off x="1104004" y="2981920"/>
                <a:ext cx="705239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2" name="Abgerundetes Rechteck 41">
                <a:extLst>
                  <a:ext uri="{FF2B5EF4-FFF2-40B4-BE49-F238E27FC236}">
                    <a16:creationId xmlns:a16="http://schemas.microsoft.com/office/drawing/2014/main" id="{297C70E1-1295-45A3-BF1B-7FBD43A42736}"/>
                  </a:ext>
                </a:extLst>
              </p:cNvPr>
              <p:cNvSpPr/>
              <p:nvPr/>
            </p:nvSpPr>
            <p:spPr>
              <a:xfrm>
                <a:off x="1814920" y="3695172"/>
                <a:ext cx="6087102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Tools, standards and indicators for RE and CE</a:t>
                </a:r>
              </a:p>
            </p:txBody>
          </p:sp>
          <p:sp>
            <p:nvSpPr>
              <p:cNvPr id="43" name="Abgerundetes Rechteck 42">
                <a:extLst>
                  <a:ext uri="{FF2B5EF4-FFF2-40B4-BE49-F238E27FC236}">
                    <a16:creationId xmlns:a16="http://schemas.microsoft.com/office/drawing/2014/main" id="{7E19290C-FAF5-4829-930C-D332B574C2F7}"/>
                  </a:ext>
                </a:extLst>
              </p:cNvPr>
              <p:cNvSpPr/>
              <p:nvPr/>
            </p:nvSpPr>
            <p:spPr>
              <a:xfrm>
                <a:off x="1105796" y="3697290"/>
                <a:ext cx="703448" cy="308120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44" name="Abgerundetes Rechteck 43">
                <a:extLst>
                  <a:ext uri="{FF2B5EF4-FFF2-40B4-BE49-F238E27FC236}">
                    <a16:creationId xmlns:a16="http://schemas.microsoft.com/office/drawing/2014/main" id="{50139202-8BBB-47FF-B371-DD041E41C4CA}"/>
                  </a:ext>
                </a:extLst>
              </p:cNvPr>
              <p:cNvSpPr/>
              <p:nvPr/>
            </p:nvSpPr>
            <p:spPr>
              <a:xfrm>
                <a:off x="1809245" y="5569777"/>
                <a:ext cx="6087102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Summary, outlook and evaluation</a:t>
                </a:r>
              </a:p>
            </p:txBody>
          </p:sp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2A176796-0AF0-4A11-BBAD-AE06CE082204}"/>
                  </a:ext>
                </a:extLst>
              </p:cNvPr>
              <p:cNvSpPr/>
              <p:nvPr/>
            </p:nvSpPr>
            <p:spPr>
              <a:xfrm>
                <a:off x="1104899" y="5569777"/>
                <a:ext cx="705239" cy="310773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968AA2AA-2765-4B9F-9E02-48F660362A31}"/>
                  </a:ext>
                </a:extLst>
              </p:cNvPr>
              <p:cNvSpPr txBox="1"/>
              <p:nvPr/>
            </p:nvSpPr>
            <p:spPr>
              <a:xfrm>
                <a:off x="1109833" y="3367211"/>
                <a:ext cx="4574926" cy="335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Applied and advanced modules</a:t>
                </a:r>
              </a:p>
            </p:txBody>
          </p:sp>
          <p:sp>
            <p:nvSpPr>
              <p:cNvPr id="47" name="Textfeld 46">
                <a:extLst>
                  <a:ext uri="{FF2B5EF4-FFF2-40B4-BE49-F238E27FC236}">
                    <a16:creationId xmlns:a16="http://schemas.microsoft.com/office/drawing/2014/main" id="{D3F69165-3A4A-4666-BDBE-2668FB885B44}"/>
                  </a:ext>
                </a:extLst>
              </p:cNvPr>
              <p:cNvSpPr txBox="1"/>
              <p:nvPr/>
            </p:nvSpPr>
            <p:spPr>
              <a:xfrm>
                <a:off x="1097280" y="5255684"/>
                <a:ext cx="513132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Recap and evaluation</a:t>
                </a:r>
              </a:p>
            </p:txBody>
          </p:sp>
          <p:sp>
            <p:nvSpPr>
              <p:cNvPr id="49" name="Textfeld 48">
                <a:extLst>
                  <a:ext uri="{FF2B5EF4-FFF2-40B4-BE49-F238E27FC236}">
                    <a16:creationId xmlns:a16="http://schemas.microsoft.com/office/drawing/2014/main" id="{968AA2AA-2765-4B9F-9E02-48F660362A31}"/>
                  </a:ext>
                </a:extLst>
              </p:cNvPr>
              <p:cNvSpPr txBox="1"/>
              <p:nvPr/>
            </p:nvSpPr>
            <p:spPr>
              <a:xfrm>
                <a:off x="1097280" y="2019549"/>
                <a:ext cx="37487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Basic modules</a:t>
                </a:r>
              </a:p>
            </p:txBody>
          </p:sp>
        </p:grpSp>
        <p:sp>
          <p:nvSpPr>
            <p:cNvPr id="18" name="Abgerundetes Rechteck 17">
              <a:extLst>
                <a:ext uri="{FF2B5EF4-FFF2-40B4-BE49-F238E27FC236}">
                  <a16:creationId xmlns:a16="http://schemas.microsoft.com/office/drawing/2014/main" id="{297C70E1-1295-45A3-BF1B-7FBD43A42736}"/>
                </a:ext>
              </a:extLst>
            </p:cNvPr>
            <p:cNvSpPr/>
            <p:nvPr/>
          </p:nvSpPr>
          <p:spPr>
            <a:xfrm>
              <a:off x="2609487" y="3620764"/>
              <a:ext cx="5379145" cy="3107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Material Flow Analysis</a:t>
              </a:r>
            </a:p>
          </p:txBody>
        </p:sp>
        <p:sp>
          <p:nvSpPr>
            <p:cNvPr id="19" name="Abgerundetes Rechteck 18">
              <a:extLst>
                <a:ext uri="{FF2B5EF4-FFF2-40B4-BE49-F238E27FC236}">
                  <a16:creationId xmlns:a16="http://schemas.microsoft.com/office/drawing/2014/main" id="{7E19290C-FAF5-4829-930C-D332B574C2F7}"/>
                </a:ext>
              </a:extLst>
            </p:cNvPr>
            <p:cNvSpPr/>
            <p:nvPr/>
          </p:nvSpPr>
          <p:spPr>
            <a:xfrm>
              <a:off x="1907206" y="3622880"/>
              <a:ext cx="703448" cy="3081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4a</a:t>
              </a:r>
            </a:p>
          </p:txBody>
        </p:sp>
        <p:sp>
          <p:nvSpPr>
            <p:cNvPr id="20" name="Abgerundetes Rechteck 19">
              <a:extLst>
                <a:ext uri="{FF2B5EF4-FFF2-40B4-BE49-F238E27FC236}">
                  <a16:creationId xmlns:a16="http://schemas.microsoft.com/office/drawing/2014/main" id="{297C70E1-1295-45A3-BF1B-7FBD43A42736}"/>
                </a:ext>
              </a:extLst>
            </p:cNvPr>
            <p:cNvSpPr/>
            <p:nvPr/>
          </p:nvSpPr>
          <p:spPr>
            <a:xfrm>
              <a:off x="2609487" y="3930390"/>
              <a:ext cx="5379145" cy="3107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 and CE Indicators</a:t>
              </a:r>
            </a:p>
          </p:txBody>
        </p:sp>
        <p:sp>
          <p:nvSpPr>
            <p:cNvPr id="21" name="Abgerundetes Rechteck 20">
              <a:extLst>
                <a:ext uri="{FF2B5EF4-FFF2-40B4-BE49-F238E27FC236}">
                  <a16:creationId xmlns:a16="http://schemas.microsoft.com/office/drawing/2014/main" id="{7E19290C-FAF5-4829-930C-D332B574C2F7}"/>
                </a:ext>
              </a:extLst>
            </p:cNvPr>
            <p:cNvSpPr/>
            <p:nvPr/>
          </p:nvSpPr>
          <p:spPr>
            <a:xfrm>
              <a:off x="1907206" y="3932596"/>
              <a:ext cx="703448" cy="3081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4b</a:t>
              </a:r>
            </a:p>
          </p:txBody>
        </p:sp>
        <p:sp>
          <p:nvSpPr>
            <p:cNvPr id="22" name="Abgerundetes Rechteck 21">
              <a:extLst>
                <a:ext uri="{FF2B5EF4-FFF2-40B4-BE49-F238E27FC236}">
                  <a16:creationId xmlns:a16="http://schemas.microsoft.com/office/drawing/2014/main" id="{297C70E1-1295-45A3-BF1B-7FBD43A42736}"/>
                </a:ext>
              </a:extLst>
            </p:cNvPr>
            <p:cNvSpPr/>
            <p:nvPr/>
          </p:nvSpPr>
          <p:spPr>
            <a:xfrm>
              <a:off x="2609487" y="4240016"/>
              <a:ext cx="5379145" cy="3107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Alternative Materials &amp; Technologies </a:t>
              </a:r>
            </a:p>
          </p:txBody>
        </p:sp>
        <p:sp>
          <p:nvSpPr>
            <p:cNvPr id="23" name="Abgerundetes Rechteck 22">
              <a:extLst>
                <a:ext uri="{FF2B5EF4-FFF2-40B4-BE49-F238E27FC236}">
                  <a16:creationId xmlns:a16="http://schemas.microsoft.com/office/drawing/2014/main" id="{7E19290C-FAF5-4829-930C-D332B574C2F7}"/>
                </a:ext>
              </a:extLst>
            </p:cNvPr>
            <p:cNvSpPr/>
            <p:nvPr/>
          </p:nvSpPr>
          <p:spPr>
            <a:xfrm>
              <a:off x="1907206" y="4242312"/>
              <a:ext cx="703448" cy="3081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4c</a:t>
              </a:r>
            </a:p>
          </p:txBody>
        </p:sp>
        <p:sp>
          <p:nvSpPr>
            <p:cNvPr id="24" name="Abgerundetes Rechteck 23">
              <a:extLst>
                <a:ext uri="{FF2B5EF4-FFF2-40B4-BE49-F238E27FC236}">
                  <a16:creationId xmlns:a16="http://schemas.microsoft.com/office/drawing/2014/main" id="{297C70E1-1295-45A3-BF1B-7FBD43A42736}"/>
                </a:ext>
              </a:extLst>
            </p:cNvPr>
            <p:cNvSpPr/>
            <p:nvPr/>
          </p:nvSpPr>
          <p:spPr>
            <a:xfrm>
              <a:off x="2609487" y="4549642"/>
              <a:ext cx="5379145" cy="31077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Greening the Supply Chain</a:t>
              </a:r>
            </a:p>
          </p:txBody>
        </p:sp>
        <p:sp>
          <p:nvSpPr>
            <p:cNvPr id="25" name="Abgerundetes Rechteck 24">
              <a:extLst>
                <a:ext uri="{FF2B5EF4-FFF2-40B4-BE49-F238E27FC236}">
                  <a16:creationId xmlns:a16="http://schemas.microsoft.com/office/drawing/2014/main" id="{7E19290C-FAF5-4829-930C-D332B574C2F7}"/>
                </a:ext>
              </a:extLst>
            </p:cNvPr>
            <p:cNvSpPr/>
            <p:nvPr/>
          </p:nvSpPr>
          <p:spPr>
            <a:xfrm>
              <a:off x="1907206" y="4552028"/>
              <a:ext cx="703448" cy="30812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4d</a:t>
              </a:r>
            </a:p>
          </p:txBody>
        </p:sp>
      </p:grpSp>
      <p:sp>
        <p:nvSpPr>
          <p:cNvPr id="33" name="Abgerundetes Rechteck 21">
            <a:extLst>
              <a:ext uri="{FF2B5EF4-FFF2-40B4-BE49-F238E27FC236}">
                <a16:creationId xmlns:a16="http://schemas.microsoft.com/office/drawing/2014/main" id="{C6BF3619-76E5-4DC4-9F64-BFB36D314E2A}"/>
              </a:ext>
            </a:extLst>
          </p:cNvPr>
          <p:cNvSpPr/>
          <p:nvPr/>
        </p:nvSpPr>
        <p:spPr>
          <a:xfrm>
            <a:off x="1202118" y="2620593"/>
            <a:ext cx="6797865" cy="299956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21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Current policies and legislations in India seek to create change across various lifecycle stages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7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405059"/>
              </p:ext>
            </p:extLst>
          </p:nvPr>
        </p:nvGraphicFramePr>
        <p:xfrm>
          <a:off x="1806666" y="2757714"/>
          <a:ext cx="5784305" cy="356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1351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924786"/>
              </p:ext>
            </p:extLst>
          </p:nvPr>
        </p:nvGraphicFramePr>
        <p:xfrm>
          <a:off x="1529912" y="1615440"/>
          <a:ext cx="6498605" cy="47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3415" y="3272117"/>
            <a:ext cx="3669460" cy="3279567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Mining Policy, 2008: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draft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Zero-waste mining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Upgradation of mining technology for efficient extraction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Steel Policy, 2017: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in extraction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efficiency to reduce environmental impacts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Mineral Policy, 2019</a:t>
            </a:r>
          </a:p>
        </p:txBody>
      </p:sp>
    </p:spTree>
    <p:extLst>
      <p:ext uri="{BB962C8B-B14F-4D97-AF65-F5344CB8AC3E}">
        <p14:creationId xmlns:p14="http://schemas.microsoft.com/office/powerpoint/2010/main" val="34878588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82028"/>
              </p:ext>
            </p:extLst>
          </p:nvPr>
        </p:nvGraphicFramePr>
        <p:xfrm>
          <a:off x="1529912" y="1615440"/>
          <a:ext cx="6498605" cy="47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70711" y="3506680"/>
            <a:ext cx="5600700" cy="316547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Housing and Habitat Policy,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Ecological design standards for building components, materials and construction methods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Design Policy, 2007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Eco-friendliness, ecology and sustainability as key criteria for the India Design Mark (I Mark)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E-Waste (Management and Handling) Rules, 2016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Restricts usage of certain hazardous substances in electrical and electronics equipment</a:t>
            </a:r>
          </a:p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Ecomark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issued by the Bureau of Indian Standards</a:t>
            </a:r>
          </a:p>
        </p:txBody>
      </p:sp>
      <p:sp>
        <p:nvSpPr>
          <p:cNvPr id="2" name="Abgerundete rechteckige Legende 1"/>
          <p:cNvSpPr/>
          <p:nvPr/>
        </p:nvSpPr>
        <p:spPr>
          <a:xfrm>
            <a:off x="4189228" y="2977437"/>
            <a:ext cx="3228522" cy="1998921"/>
          </a:xfrm>
          <a:prstGeom prst="wedgeRoundRect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India RoHS restricts the same six substances at the same maximum concentrations as in the EU, just the scope of products differ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432465"/>
              </p:ext>
            </p:extLst>
          </p:nvPr>
        </p:nvGraphicFramePr>
        <p:xfrm>
          <a:off x="1529912" y="1615440"/>
          <a:ext cx="6498605" cy="47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5196" y="1739109"/>
            <a:ext cx="4462687" cy="214709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Make in India, 2014: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 in energy and water efficiency and pollution control technologies through Technology Acquisition and Development Fund (TADF)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National Manufacturing Policy, 2012: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 of clean and efficient technology</a:t>
            </a:r>
          </a:p>
        </p:txBody>
      </p:sp>
    </p:spTree>
    <p:extLst>
      <p:ext uri="{BB962C8B-B14F-4D97-AF65-F5344CB8AC3E}">
        <p14:creationId xmlns:p14="http://schemas.microsoft.com/office/powerpoint/2010/main" val="1015980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0536736"/>
              </p:ext>
            </p:extLst>
          </p:nvPr>
        </p:nvGraphicFramePr>
        <p:xfrm>
          <a:off x="1529912" y="1615440"/>
          <a:ext cx="6498605" cy="47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09836" y="1724026"/>
            <a:ext cx="4231137" cy="291969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 comprehensive legislation for (green) public procurement;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however, guided by other central legislations, e.g.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Contract Act 1872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Sale of Goods Act 1930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Prevention of Corruption Act 1988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Arbitration and Conciliation Act 1996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Task Force on Sustainable Public Procurement set up by Ministry of Finance in 2018</a:t>
            </a:r>
          </a:p>
        </p:txBody>
      </p:sp>
    </p:spTree>
    <p:extLst>
      <p:ext uri="{BB962C8B-B14F-4D97-AF65-F5344CB8AC3E}">
        <p14:creationId xmlns:p14="http://schemas.microsoft.com/office/powerpoint/2010/main" val="3676393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6142329"/>
              </p:ext>
            </p:extLst>
          </p:nvPr>
        </p:nvGraphicFramePr>
        <p:xfrm>
          <a:off x="1529912" y="1615440"/>
          <a:ext cx="6498605" cy="472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14031" y="2447365"/>
            <a:ext cx="4644775" cy="408678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Clean India Mission (Swach Bharat):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Overarching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sanitation and waste management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Legislations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protecting the environment, human health and ensuring sound management of waste streams, in part incorporating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Extended Producer Responsibility (EPR)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Solid Waste Management Rules,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E-waste Management &amp; Handling Rules,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Plastic Waste Management Rules,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Batteries (Management and Handling) Rules, 2001 (and subsequent amendments)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Construction and Demolition Waste Management and Handling Rules, 2016 (no EPR)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Steel Scrap Recycling Policy, 2019 (no EPR)</a:t>
            </a:r>
          </a:p>
        </p:txBody>
      </p:sp>
    </p:spTree>
    <p:extLst>
      <p:ext uri="{BB962C8B-B14F-4D97-AF65-F5344CB8AC3E}">
        <p14:creationId xmlns:p14="http://schemas.microsoft.com/office/powerpoint/2010/main" val="1309377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54EAA8A0-8A14-43F8-9A7D-B2F8BA173F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Important legislative development of automotive sector in India: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National Automobile </a:t>
            </a:r>
            <a:r>
              <a:rPr lang="de-DE" sz="2000" dirty="0" err="1"/>
              <a:t>Scrappage</a:t>
            </a:r>
            <a:r>
              <a:rPr lang="de-DE" sz="2000" dirty="0"/>
              <a:t> Policy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Fame</a:t>
            </a:r>
            <a:r>
              <a:rPr lang="de-DE" sz="2000" dirty="0"/>
              <a:t> India </a:t>
            </a:r>
            <a:r>
              <a:rPr lang="de-DE" sz="2000" dirty="0" err="1"/>
              <a:t>Scheme</a:t>
            </a:r>
            <a:endParaRPr lang="de-DE" sz="2000" dirty="0"/>
          </a:p>
          <a:p>
            <a:pPr marL="457200" indent="-457200">
              <a:buFont typeface="+mj-lt"/>
              <a:buAutoNum type="arabicPeriod"/>
            </a:pPr>
            <a:r>
              <a:rPr lang="de-DE" sz="2000" dirty="0"/>
              <a:t>Automotive Mission Plan 2016-26 (AMP 2026)</a:t>
            </a:r>
          </a:p>
          <a:p>
            <a:pPr marL="457200" indent="-457200">
              <a:buFont typeface="+mj-lt"/>
              <a:buAutoNum type="arabicPeriod"/>
            </a:pPr>
            <a:r>
              <a:rPr lang="de-DE" sz="2000" dirty="0" err="1"/>
              <a:t>Draft</a:t>
            </a:r>
            <a:r>
              <a:rPr lang="de-DE" sz="2000" dirty="0"/>
              <a:t> National Automotive Policy 2018</a:t>
            </a:r>
            <a:r>
              <a:rPr lang="en-US" sz="2000" dirty="0"/>
              <a:t>National Automotive Testing and R&amp;D Infrastructure Project (NATRIP)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National Electric Mobility Mission Plan 2020 (NEMMP)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Production Linked Incentive (PLI) Scheme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71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54EAA8A0-8A14-43F8-9A7D-B2F8BA173F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de-DE" b="1" dirty="0"/>
              <a:t>National Automobile </a:t>
            </a:r>
            <a:r>
              <a:rPr lang="de-DE" b="1" dirty="0" err="1"/>
              <a:t>Scrappage</a:t>
            </a:r>
            <a:r>
              <a:rPr lang="de-DE" b="1" dirty="0"/>
              <a:t> Policy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en-US" sz="2000" dirty="0"/>
              <a:t>creating an ecosystem for </a:t>
            </a:r>
            <a:r>
              <a:rPr lang="en-US" sz="2000" b="1" dirty="0"/>
              <a:t>phasing out old unsafe, polluting vehicles</a:t>
            </a:r>
            <a:r>
              <a:rPr lang="en-US" sz="2000" dirty="0"/>
              <a:t> and replacing them with newer safe and fuel-efficient vehicles.</a:t>
            </a:r>
          </a:p>
          <a:p>
            <a:r>
              <a:rPr lang="en-US" sz="2000" dirty="0"/>
              <a:t>Helping to increase Automobile sales, </a:t>
            </a:r>
            <a:r>
              <a:rPr lang="en-US" sz="2000" b="1" dirty="0"/>
              <a:t>provide employment, reduce import costs</a:t>
            </a:r>
            <a:r>
              <a:rPr lang="en-US" sz="2000" dirty="0"/>
              <a:t>, generate incremental GST revenue and help to solve the global shortage of semiconductor chip.</a:t>
            </a:r>
          </a:p>
          <a:p>
            <a:r>
              <a:rPr lang="en-US" sz="2000" dirty="0"/>
              <a:t>providing an important link in creating a </a:t>
            </a:r>
            <a:r>
              <a:rPr lang="en-US" sz="2000" b="1" dirty="0"/>
              <a:t>circular economy </a:t>
            </a:r>
            <a:r>
              <a:rPr lang="en-US" sz="2000" dirty="0"/>
              <a:t>(waste to wealth)  for the country.</a:t>
            </a:r>
            <a:endParaRPr lang="de-DE" sz="2000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31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54EAA8A0-8A14-43F8-9A7D-B2F8BA173F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10194" y="1600200"/>
            <a:ext cx="7219406" cy="441960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4. </a:t>
            </a:r>
            <a:r>
              <a:rPr lang="de-DE" b="1" dirty="0" err="1"/>
              <a:t>Draft</a:t>
            </a:r>
            <a:r>
              <a:rPr lang="de-DE" b="1" dirty="0"/>
              <a:t> National Automotive Policy 201832</a:t>
            </a:r>
          </a:p>
          <a:p>
            <a:r>
              <a:rPr lang="en-US" sz="1800" dirty="0"/>
              <a:t>Formulated by the department of Heavy Industries for the holistic development of the Automobile industry in India.</a:t>
            </a:r>
          </a:p>
          <a:p>
            <a:r>
              <a:rPr lang="en-US" sz="1800" dirty="0"/>
              <a:t>Scale up </a:t>
            </a:r>
            <a:r>
              <a:rPr lang="en-US" sz="1800" b="1" dirty="0"/>
              <a:t>exports to 35-40% </a:t>
            </a:r>
            <a:r>
              <a:rPr lang="en-US" sz="1800" dirty="0"/>
              <a:t>of the overall output</a:t>
            </a:r>
          </a:p>
          <a:p>
            <a:r>
              <a:rPr lang="en-US" sz="1800" dirty="0"/>
              <a:t>The following propositions are made in the policy:</a:t>
            </a:r>
          </a:p>
          <a:p>
            <a:pPr lvl="1"/>
            <a:r>
              <a:rPr lang="en-US" sz="1600" dirty="0"/>
              <a:t>Adopt a long-term </a:t>
            </a:r>
            <a:r>
              <a:rPr lang="en-US" sz="1600" b="1" dirty="0"/>
              <a:t>roadmap for emission standards </a:t>
            </a:r>
            <a:r>
              <a:rPr lang="en-US" sz="1600" dirty="0"/>
              <a:t>beyond BSVI and complement the same with the global standards by 2028.</a:t>
            </a:r>
          </a:p>
          <a:p>
            <a:pPr lvl="1"/>
            <a:r>
              <a:rPr lang="en-US" sz="1600" dirty="0"/>
              <a:t>Rollout CAFÉ (Corporate Average </a:t>
            </a:r>
            <a:r>
              <a:rPr lang="en-US" sz="1600" b="1" dirty="0"/>
              <a:t>Fuel Efficiency) norms </a:t>
            </a:r>
            <a:r>
              <a:rPr lang="en-US" sz="1600" dirty="0"/>
              <a:t>till 2025.</a:t>
            </a:r>
          </a:p>
          <a:p>
            <a:pPr lvl="1"/>
            <a:r>
              <a:rPr lang="en-US" sz="1600" dirty="0"/>
              <a:t>Adoption of a differential taxation method based on a composite criterion, including parameters such as </a:t>
            </a:r>
            <a:r>
              <a:rPr lang="en-US" sz="1600" b="1" dirty="0"/>
              <a:t>CO2 emissions </a:t>
            </a:r>
            <a:r>
              <a:rPr lang="en-US" sz="1600" dirty="0"/>
              <a:t>and length.</a:t>
            </a:r>
          </a:p>
          <a:p>
            <a:pPr lvl="1"/>
            <a:r>
              <a:rPr lang="en-US" sz="1600" dirty="0"/>
              <a:t>Associate AIS and BIS </a:t>
            </a:r>
            <a:r>
              <a:rPr lang="en-US" sz="1600" b="1" dirty="0"/>
              <a:t>standards on safety-critical parts </a:t>
            </a:r>
            <a:r>
              <a:rPr lang="en-US" sz="1600" dirty="0"/>
              <a:t>over the next 3 years.</a:t>
            </a:r>
          </a:p>
          <a:p>
            <a:pPr lvl="1"/>
            <a:r>
              <a:rPr lang="en-US" sz="1600" dirty="0"/>
              <a:t>Fast track adoption of Bharat New Vehicle Safety Assessment Program.</a:t>
            </a:r>
            <a:endParaRPr lang="de-DE" sz="2000" dirty="0"/>
          </a:p>
          <a:p>
            <a:endParaRPr lang="de-D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966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National progress on RE and CE</a:t>
            </a:r>
            <a:endParaRPr lang="en-US" dirty="0"/>
          </a:p>
        </p:txBody>
      </p:sp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54EAA8A0-8A14-43F8-9A7D-B2F8BA173F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91155" y="1600200"/>
            <a:ext cx="6837362" cy="441960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5. </a:t>
            </a:r>
            <a:r>
              <a:rPr lang="en-US" b="1" dirty="0"/>
              <a:t>National Electric Mobility Mission Plan 2020 (NEMMP)</a:t>
            </a:r>
          </a:p>
          <a:p>
            <a:r>
              <a:rPr lang="en-US" sz="2000" dirty="0"/>
              <a:t>Encourage consistent, affordable and competent </a:t>
            </a:r>
            <a:r>
              <a:rPr lang="en-US" sz="2000" dirty="0" err="1"/>
              <a:t>xEVs</a:t>
            </a:r>
            <a:r>
              <a:rPr lang="en-US" sz="2000" dirty="0"/>
              <a:t> (</a:t>
            </a:r>
            <a:r>
              <a:rPr lang="en-US" sz="2000" b="1" dirty="0"/>
              <a:t>hybrid and electric vehicles</a:t>
            </a:r>
            <a:r>
              <a:rPr lang="en-US" sz="2000" dirty="0"/>
              <a:t>) that meet consumer performance and price expectations through </a:t>
            </a:r>
            <a:r>
              <a:rPr lang="en-US" sz="2000" b="1" dirty="0"/>
              <a:t>government-industry collaboration</a:t>
            </a:r>
            <a:r>
              <a:rPr lang="en-US" sz="2000" dirty="0"/>
              <a:t>.</a:t>
            </a:r>
          </a:p>
          <a:p>
            <a:r>
              <a:rPr lang="en-US" sz="2000" dirty="0"/>
              <a:t>Promotion and development of </a:t>
            </a:r>
            <a:r>
              <a:rPr lang="en-US" sz="2000" b="1" dirty="0"/>
              <a:t>indigenous manufacturing capabilities</a:t>
            </a:r>
            <a:r>
              <a:rPr lang="en-US" sz="2000" dirty="0"/>
              <a:t>, required infrastructure, consumer awareness and technology</a:t>
            </a:r>
          </a:p>
          <a:p>
            <a:r>
              <a:rPr lang="en-US" sz="2000" dirty="0"/>
              <a:t>Gradually ensuring a vehicle population of about 6-7 </a:t>
            </a:r>
            <a:r>
              <a:rPr lang="en-US" sz="2000" dirty="0" err="1"/>
              <a:t>mn</a:t>
            </a:r>
            <a:r>
              <a:rPr lang="en-US" sz="2000" dirty="0"/>
              <a:t> </a:t>
            </a:r>
            <a:r>
              <a:rPr lang="en-US" sz="2000" b="1" dirty="0"/>
              <a:t>electric/hybrid vehicles </a:t>
            </a:r>
            <a:r>
              <a:rPr lang="en-US" sz="2000" dirty="0"/>
              <a:t>in India by the year 2020 along with a certain level of indigenization of technology</a:t>
            </a:r>
            <a:endParaRPr lang="de-D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72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Learning </a:t>
            </a:r>
            <a:r>
              <a:rPr lang="de-DE" dirty="0" err="1"/>
              <a:t>objective</a:t>
            </a:r>
            <a:r>
              <a:rPr lang="de-DE" dirty="0"/>
              <a:t>: </a:t>
            </a:r>
            <a:r>
              <a:rPr lang="de-DE" dirty="0" err="1"/>
              <a:t>module</a:t>
            </a:r>
            <a:r>
              <a:rPr lang="de-DE" dirty="0"/>
              <a:t>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After </a:t>
            </a:r>
            <a:r>
              <a:rPr lang="de-DE" b="1" dirty="0" err="1"/>
              <a:t>completion</a:t>
            </a:r>
            <a:r>
              <a:rPr lang="de-DE" b="1" dirty="0"/>
              <a:t> of </a:t>
            </a:r>
            <a:r>
              <a:rPr lang="de-DE" b="1" dirty="0" err="1"/>
              <a:t>module</a:t>
            </a:r>
            <a:r>
              <a:rPr lang="de-DE" b="1" dirty="0"/>
              <a:t> 3, </a:t>
            </a:r>
            <a:r>
              <a:rPr lang="de-DE" b="1" dirty="0" err="1"/>
              <a:t>participants</a:t>
            </a:r>
            <a:r>
              <a:rPr lang="de-DE" b="1" dirty="0"/>
              <a:t> will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able</a:t>
            </a:r>
            <a:r>
              <a:rPr lang="de-DE" b="1" dirty="0"/>
              <a:t> to</a:t>
            </a:r>
            <a:endParaRPr lang="en-GB" b="1" dirty="0"/>
          </a:p>
          <a:p>
            <a:pPr lvl="0"/>
            <a:r>
              <a:rPr lang="en-GB" dirty="0"/>
              <a:t>contextualize challenges and opportunities of RE and CE in India;</a:t>
            </a:r>
          </a:p>
          <a:p>
            <a:pPr lvl="0"/>
            <a:r>
              <a:rPr lang="en-GB" dirty="0"/>
              <a:t>outline the existing policy context along the automotive value chain;</a:t>
            </a:r>
          </a:p>
          <a:p>
            <a:pPr lvl="0"/>
            <a:r>
              <a:rPr lang="en-GB" dirty="0"/>
              <a:t>capture the key elements of the RE strategy and four sectoral strategy papers; and</a:t>
            </a:r>
            <a:endParaRPr lang="de-DE" dirty="0"/>
          </a:p>
          <a:p>
            <a:pPr lvl="0"/>
            <a:r>
              <a:rPr lang="en-GB" dirty="0"/>
              <a:t>map out the stakeholders involved in the implementation of sectoral strategies at the national level.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9588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962F46C-66A5-485E-B635-78D527CA2C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/>
              <a:t>Trainer guidance:</a:t>
            </a:r>
            <a:r>
              <a:rPr lang="en-GB" dirty="0"/>
              <a:t> 30 </a:t>
            </a:r>
            <a:r>
              <a:rPr lang="en-GB" dirty="0" err="1"/>
              <a:t>mins</a:t>
            </a:r>
            <a:r>
              <a:rPr lang="en-GB" dirty="0"/>
              <a:t>, 5 slides</a:t>
            </a:r>
          </a:p>
          <a:p>
            <a:r>
              <a:rPr lang="en-GB" dirty="0"/>
              <a:t>Outline development of RE strategy, sectoral strategy papers and draft RE policy in India</a:t>
            </a:r>
          </a:p>
          <a:p>
            <a:r>
              <a:rPr lang="en-GB" dirty="0"/>
              <a:t>Explain contents of RE strategy and show structure of action plan</a:t>
            </a:r>
          </a:p>
          <a:p>
            <a:r>
              <a:rPr lang="en-GB" dirty="0"/>
              <a:t>Highlight how action plan interlinks with sector specific strategies for implementation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8236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4572915" y="3097350"/>
            <a:ext cx="2374659" cy="3144093"/>
            <a:chOff x="4458153" y="3097350"/>
            <a:chExt cx="2374659" cy="31440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38778" y="4506420"/>
              <a:ext cx="1029071" cy="1458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9967" y="3660054"/>
              <a:ext cx="1022845" cy="14485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8240" y="3097350"/>
              <a:ext cx="1029327" cy="14417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0784" y="4783283"/>
              <a:ext cx="1034765" cy="1458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58153" y="3472743"/>
              <a:ext cx="1029071" cy="144178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374" y="2153974"/>
            <a:ext cx="1490451" cy="21033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506" y="4320844"/>
            <a:ext cx="1716133" cy="24350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Gruppieren 24"/>
          <p:cNvGrpSpPr/>
          <p:nvPr/>
        </p:nvGrpSpPr>
        <p:grpSpPr>
          <a:xfrm>
            <a:off x="2138073" y="2639659"/>
            <a:ext cx="2065460" cy="2173990"/>
            <a:chOff x="2248239" y="2587625"/>
            <a:chExt cx="2065460" cy="2173990"/>
          </a:xfrm>
        </p:grpSpPr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0982" y="2936767"/>
              <a:ext cx="822717" cy="11655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59286" y="2587625"/>
              <a:ext cx="821057" cy="11655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9"/>
            <p:cNvPicPr>
              <a:picLocks noChangeAspect="1"/>
            </p:cNvPicPr>
            <p:nvPr/>
          </p:nvPicPr>
          <p:blipFill rotWithShape="1">
            <a:blip r:embed="rId12"/>
            <a:srcRect l="1334"/>
            <a:stretch/>
          </p:blipFill>
          <p:spPr>
            <a:xfrm>
              <a:off x="2248239" y="3013343"/>
              <a:ext cx="822141" cy="11655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4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98858" y="3596100"/>
              <a:ext cx="846546" cy="11655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7" name="Nach unten gekrümmter Pfeil 26"/>
          <p:cNvSpPr/>
          <p:nvPr/>
        </p:nvSpPr>
        <p:spPr>
          <a:xfrm rot="1569845">
            <a:off x="2090087" y="1709776"/>
            <a:ext cx="1118065" cy="520700"/>
          </a:xfrm>
          <a:prstGeom prst="curved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9" name="Nach unten gekrümmter Pfeil 28"/>
          <p:cNvSpPr/>
          <p:nvPr/>
        </p:nvSpPr>
        <p:spPr>
          <a:xfrm rot="1569845">
            <a:off x="7281024" y="3501917"/>
            <a:ext cx="1118065" cy="520700"/>
          </a:xfrm>
          <a:prstGeom prst="curved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0" name="Nach oben gekrümmter Pfeil 29"/>
          <p:cNvSpPr/>
          <p:nvPr/>
        </p:nvSpPr>
        <p:spPr>
          <a:xfrm rot="1319905">
            <a:off x="3589233" y="5181331"/>
            <a:ext cx="1060636" cy="504900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418719" y="166396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953027" y="508548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6731310" y="316496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28" name="Nach oben gekrümmter Pfeil 27"/>
          <p:cNvSpPr/>
          <p:nvPr/>
        </p:nvSpPr>
        <p:spPr>
          <a:xfrm rot="13820226" flipV="1">
            <a:off x="-2192" y="4726566"/>
            <a:ext cx="1060636" cy="492691"/>
          </a:xfrm>
          <a:prstGeom prst="curvedUp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426587" y="5512363"/>
            <a:ext cx="707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2014 - 2017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49363" y="5085487"/>
            <a:ext cx="1148364" cy="16239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83464" y="4783283"/>
            <a:ext cx="1139561" cy="16163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Textfeld 34"/>
          <p:cNvSpPr txBox="1"/>
          <p:nvPr/>
        </p:nvSpPr>
        <p:spPr>
          <a:xfrm rot="16200000">
            <a:off x="6635251" y="4346347"/>
            <a:ext cx="479846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http://www.eu-rei.com/publications.html</a:t>
            </a:r>
          </a:p>
        </p:txBody>
      </p:sp>
    </p:spTree>
    <p:extLst>
      <p:ext uri="{BB962C8B-B14F-4D97-AF65-F5344CB8AC3E}">
        <p14:creationId xmlns:p14="http://schemas.microsoft.com/office/powerpoint/2010/main" val="198239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/>
      <p:bldP spid="32" grpId="0"/>
      <p:bldP spid="33" grpId="0"/>
      <p:bldP spid="28" grpId="0" animBg="1"/>
      <p:bldP spid="3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311386"/>
              </p:ext>
            </p:extLst>
          </p:nvPr>
        </p:nvGraphicFramePr>
        <p:xfrm>
          <a:off x="374254" y="1568036"/>
          <a:ext cx="8471163" cy="5232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151549">
                  <a:extLst>
                    <a:ext uri="{9D8B030D-6E8A-4147-A177-3AD203B41FA5}">
                      <a16:colId xmlns:a16="http://schemas.microsoft.com/office/drawing/2014/main" val="2867988479"/>
                    </a:ext>
                  </a:extLst>
                </a:gridCol>
                <a:gridCol w="4119213">
                  <a:extLst>
                    <a:ext uri="{9D8B030D-6E8A-4147-A177-3AD203B41FA5}">
                      <a16:colId xmlns:a16="http://schemas.microsoft.com/office/drawing/2014/main" val="694439493"/>
                    </a:ext>
                  </a:extLst>
                </a:gridCol>
                <a:gridCol w="3200401">
                  <a:extLst>
                    <a:ext uri="{9D8B030D-6E8A-4147-A177-3AD203B41FA5}">
                      <a16:colId xmlns:a16="http://schemas.microsoft.com/office/drawing/2014/main" val="39122110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Actors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24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BMZ-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funded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formation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InRP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MoEF&amp;CC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BMZ Germany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224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Efficiency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NITI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3038302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Sectoral studies on RE and CE: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Vehicles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Solar PV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de-DE" sz="14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EPR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E-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Plastic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Packaging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Environment,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Forests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Climate Change, EU-REI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7778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 on Resource Efficiency in Aluminum Sector 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 of Mines,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NITI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115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 on Resource Efficiency in Steel Sector 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 of Steel, NITI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1962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 on Resource Efficiency in the Electrical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Electronic Equipment Sector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 of Electronics and Information Technology, NITI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7807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Strategy on Resource Efficiency in Construction &amp; Demolition Sector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 of Housing and Urban Affairs, NITI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002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 Efficiency &amp; Circular Economy – Current Status and Way Forward 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NITI </a:t>
                      </a:r>
                      <a:r>
                        <a:rPr lang="de-DE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Aayog</a:t>
                      </a:r>
                      <a:r>
                        <a:rPr lang="de-D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26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de-DE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ational </a:t>
                      </a:r>
                      <a:r>
                        <a:rPr lang="de-DE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</a:t>
                      </a:r>
                      <a:r>
                        <a:rPr lang="de-DE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Efficiency </a:t>
                      </a:r>
                      <a:r>
                        <a:rPr lang="de-DE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Policy</a:t>
                      </a:r>
                      <a:r>
                        <a:rPr lang="de-DE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400" kern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Draft</a:t>
                      </a:r>
                      <a:r>
                        <a:rPr lang="de-DE" sz="140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de-D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Ministry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Environment,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Forests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Climate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Change, EU-REI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7733751"/>
                  </a:ext>
                </a:extLst>
              </a:tr>
            </a:tbl>
          </a:graphicData>
        </a:graphic>
      </p:graphicFrame>
      <p:sp>
        <p:nvSpPr>
          <p:cNvPr id="18" name="Pfeil nach unten 17"/>
          <p:cNvSpPr/>
          <p:nvPr/>
        </p:nvSpPr>
        <p:spPr>
          <a:xfrm>
            <a:off x="463154" y="2097741"/>
            <a:ext cx="971946" cy="4563037"/>
          </a:xfrm>
          <a:prstGeom prst="downArrow">
            <a:avLst>
              <a:gd name="adj1" fmla="val 50000"/>
              <a:gd name="adj2" fmla="val 39220"/>
            </a:avLst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3578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72029" y="1600200"/>
            <a:ext cx="6060265" cy="4419600"/>
          </a:xfrm>
        </p:spPr>
        <p:txBody>
          <a:bodyPr/>
          <a:lstStyle/>
          <a:p>
            <a:r>
              <a:rPr lang="en-US" sz="1800" dirty="0"/>
              <a:t>The </a:t>
            </a:r>
            <a:r>
              <a:rPr lang="en-US" sz="1800" b="1" dirty="0"/>
              <a:t>Strategy for Resource Efficiency </a:t>
            </a:r>
            <a:r>
              <a:rPr lang="en-US" sz="1800" dirty="0"/>
              <a:t>by NITI </a:t>
            </a:r>
            <a:r>
              <a:rPr lang="en-US" sz="1800" dirty="0" err="1"/>
              <a:t>Aayog</a:t>
            </a:r>
            <a:r>
              <a:rPr lang="en-US" sz="1800" dirty="0"/>
              <a:t> (2017) establishes a broad framework for enhancing RE in the Indian economy</a:t>
            </a:r>
          </a:p>
          <a:p>
            <a:r>
              <a:rPr lang="en-US" sz="1800" dirty="0"/>
              <a:t>Key recommendations addressing all lifecycle stages as well as cross-cutting issues:</a:t>
            </a:r>
          </a:p>
          <a:p>
            <a:pPr marL="971550" lvl="1" indent="-342900">
              <a:buFont typeface="+mj-lt"/>
              <a:buAutoNum type="arabicPeriod"/>
            </a:pPr>
            <a:r>
              <a:rPr lang="en-US" sz="1800" b="1" dirty="0"/>
              <a:t>Promotion: </a:t>
            </a:r>
            <a:r>
              <a:rPr lang="en-US" sz="1800" dirty="0"/>
              <a:t>Eco-labelling, standards, technology development, green public procurement, industrial clusters, awareness</a:t>
            </a:r>
          </a:p>
          <a:p>
            <a:pPr marL="971550" lvl="1" indent="-342900">
              <a:buFont typeface="+mj-lt"/>
              <a:buAutoNum type="arabicPeriod"/>
            </a:pPr>
            <a:r>
              <a:rPr lang="en-US" sz="1800" b="1" dirty="0"/>
              <a:t>Regulation</a:t>
            </a:r>
            <a:r>
              <a:rPr lang="en-US" sz="1800" dirty="0"/>
              <a:t>: economic instruments, viability gap funding, policy reforms across life cycle stages</a:t>
            </a:r>
          </a:p>
          <a:p>
            <a:pPr marL="971550" lvl="1" indent="-342900">
              <a:buFont typeface="+mj-lt"/>
              <a:buAutoNum type="arabicPeriod"/>
            </a:pPr>
            <a:r>
              <a:rPr lang="en-US" sz="1800" b="1" dirty="0"/>
              <a:t>Institutional development: </a:t>
            </a:r>
            <a:r>
              <a:rPr lang="en-US" sz="1800" dirty="0"/>
              <a:t>capacity development, institutional set-up and strengthening, database and indicators, resource index as a part of economic survey</a:t>
            </a:r>
          </a:p>
          <a:p>
            <a:endParaRPr lang="en-US" sz="1800" dirty="0"/>
          </a:p>
          <a:p>
            <a:pPr lvl="2"/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088" y="3773347"/>
            <a:ext cx="1989499" cy="28076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feld 5"/>
          <p:cNvSpPr txBox="1"/>
          <p:nvPr/>
        </p:nvSpPr>
        <p:spPr>
          <a:xfrm rot="16200000">
            <a:off x="7387612" y="5047433"/>
            <a:ext cx="341338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Picture source: http://www.eu-rei.com/publications.html</a:t>
            </a:r>
          </a:p>
        </p:txBody>
      </p:sp>
    </p:spTree>
    <p:extLst>
      <p:ext uri="{BB962C8B-B14F-4D97-AF65-F5344CB8AC3E}">
        <p14:creationId xmlns:p14="http://schemas.microsoft.com/office/powerpoint/2010/main" val="158240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1700742" y="1624847"/>
            <a:ext cx="5818187" cy="1930180"/>
            <a:chOff x="735013" y="1077913"/>
            <a:chExt cx="7350125" cy="2438400"/>
          </a:xfrm>
        </p:grpSpPr>
        <p:pic>
          <p:nvPicPr>
            <p:cNvPr id="44036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7625" y="1077913"/>
              <a:ext cx="1687513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9720" y="1089026"/>
              <a:ext cx="1687513" cy="2416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3" y="1093788"/>
              <a:ext cx="1773237" cy="240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641" y="1096169"/>
              <a:ext cx="1690688" cy="240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191155" y="3781424"/>
            <a:ext cx="6837362" cy="223837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IN" b="1" dirty="0"/>
              <a:t>NITI </a:t>
            </a:r>
            <a:r>
              <a:rPr lang="en-IN" b="1" dirty="0" err="1"/>
              <a:t>Aayog</a:t>
            </a:r>
            <a:r>
              <a:rPr lang="en-IN" b="1" dirty="0"/>
              <a:t> and Mo/Steel, Mo/Mines, </a:t>
            </a:r>
            <a:r>
              <a:rPr lang="en-IN" b="1" dirty="0" err="1"/>
              <a:t>MoHUA</a:t>
            </a:r>
            <a:r>
              <a:rPr lang="en-IN" b="1" dirty="0"/>
              <a:t>, MEITY release </a:t>
            </a:r>
          </a:p>
          <a:p>
            <a:pPr>
              <a:defRPr/>
            </a:pPr>
            <a:r>
              <a:rPr lang="en-IN" dirty="0"/>
              <a:t>Strategy on RE in Steel Sector</a:t>
            </a:r>
          </a:p>
          <a:p>
            <a:pPr>
              <a:defRPr/>
            </a:pPr>
            <a:r>
              <a:rPr lang="en-IN" dirty="0"/>
              <a:t>Strategy on RE in Aluminium Sector </a:t>
            </a:r>
          </a:p>
          <a:p>
            <a:pPr>
              <a:defRPr/>
            </a:pPr>
            <a:r>
              <a:rPr lang="en-IN" dirty="0"/>
              <a:t>Strategy on RE in EEE Sector</a:t>
            </a:r>
          </a:p>
          <a:p>
            <a:pPr>
              <a:defRPr/>
            </a:pPr>
            <a:r>
              <a:rPr lang="en-IN" dirty="0"/>
              <a:t>Strategy on RE in C&amp;D Sector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1700741" y="271039"/>
            <a:ext cx="6327775" cy="1010605"/>
          </a:xfrm>
        </p:spPr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 rot="16200000">
            <a:off x="6823259" y="4534355"/>
            <a:ext cx="442244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http://www.eu-rei.com/publications.html</a:t>
            </a:r>
          </a:p>
        </p:txBody>
      </p:sp>
    </p:spTree>
    <p:extLst>
      <p:ext uri="{BB962C8B-B14F-4D97-AF65-F5344CB8AC3E}">
        <p14:creationId xmlns:p14="http://schemas.microsoft.com/office/powerpoint/2010/main" val="2202382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Trainer guidance:</a:t>
            </a:r>
            <a:r>
              <a:rPr lang="en-US" dirty="0"/>
              <a:t> 75 mins, 5 slides</a:t>
            </a:r>
          </a:p>
          <a:p>
            <a:r>
              <a:rPr lang="en-US" dirty="0"/>
              <a:t>Ask participants to form 4 groups, introduce task and worksheets</a:t>
            </a:r>
          </a:p>
          <a:p>
            <a:r>
              <a:rPr lang="en-US" dirty="0"/>
              <a:t>Explain stakeholder mapping methodology</a:t>
            </a:r>
          </a:p>
          <a:p>
            <a:r>
              <a:rPr lang="en-US" dirty="0"/>
              <a:t>Provide some examples of stakeholders</a:t>
            </a:r>
          </a:p>
          <a:p>
            <a:r>
              <a:rPr lang="en-US" dirty="0"/>
              <a:t>Give participants 40 mins to work on the exercise </a:t>
            </a:r>
          </a:p>
          <a:p>
            <a:r>
              <a:rPr lang="en-US" dirty="0"/>
              <a:t>Harvest group-wise results</a:t>
            </a:r>
          </a:p>
          <a:p>
            <a:r>
              <a:rPr lang="en-GB" dirty="0"/>
              <a:t>Summarise</a:t>
            </a:r>
            <a:r>
              <a:rPr lang="en-US" dirty="0"/>
              <a:t> main take-away messages</a:t>
            </a:r>
          </a:p>
        </p:txBody>
      </p:sp>
    </p:spTree>
    <p:extLst>
      <p:ext uri="{BB962C8B-B14F-4D97-AF65-F5344CB8AC3E}">
        <p14:creationId xmlns:p14="http://schemas.microsoft.com/office/powerpoint/2010/main" val="5650452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/>
              <a:t>Exercise 3.3: </a:t>
            </a:r>
            <a:r>
              <a:rPr lang="en-US" b="1" dirty="0"/>
              <a:t>Identifying key stakeholders of India’s Resource Efficiency Strategy for the automotive sector</a:t>
            </a:r>
          </a:p>
          <a:p>
            <a:r>
              <a:rPr lang="en-US" sz="2000" dirty="0"/>
              <a:t>Form groups of 4-5 persons</a:t>
            </a:r>
          </a:p>
          <a:p>
            <a:r>
              <a:rPr lang="en-GB" sz="2000" dirty="0"/>
              <a:t>Analyse</a:t>
            </a:r>
            <a:r>
              <a:rPr lang="en-US" sz="2000" dirty="0"/>
              <a:t> the summary of India’s Resource Efficiency Strategy with respect to status, concerns and opportunities.</a:t>
            </a:r>
          </a:p>
          <a:p>
            <a:r>
              <a:rPr lang="en-US" sz="2000" dirty="0"/>
              <a:t>Identify and classify the key stakeholders in relation to the implementation of the strategy (objective) on the prepared flipchart.</a:t>
            </a:r>
          </a:p>
        </p:txBody>
      </p:sp>
      <p:sp>
        <p:nvSpPr>
          <p:cNvPr id="5" name="Rechteck 4"/>
          <p:cNvSpPr/>
          <p:nvPr/>
        </p:nvSpPr>
        <p:spPr>
          <a:xfrm>
            <a:off x="1302589" y="5341805"/>
            <a:ext cx="4580626" cy="7591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time requirement: 55 min</a:t>
            </a:r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787" y="4812677"/>
            <a:ext cx="1266058" cy="181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673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sp>
        <p:nvSpPr>
          <p:cNvPr id="6" name="Rechteck 2"/>
          <p:cNvSpPr/>
          <p:nvPr/>
        </p:nvSpPr>
        <p:spPr>
          <a:xfrm>
            <a:off x="963146" y="1653159"/>
            <a:ext cx="7604067" cy="49838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 for classification:</a:t>
            </a:r>
          </a:p>
        </p:txBody>
      </p:sp>
      <p:grpSp>
        <p:nvGrpSpPr>
          <p:cNvPr id="37" name="Gruppieren 36"/>
          <p:cNvGrpSpPr/>
          <p:nvPr/>
        </p:nvGrpSpPr>
        <p:grpSpPr>
          <a:xfrm>
            <a:off x="1072018" y="2133405"/>
            <a:ext cx="7405065" cy="2356857"/>
            <a:chOff x="1072018" y="3985065"/>
            <a:chExt cx="7405065" cy="2356857"/>
          </a:xfrm>
        </p:grpSpPr>
        <p:sp>
          <p:nvSpPr>
            <p:cNvPr id="30" name="Rechteck 29"/>
            <p:cNvSpPr/>
            <p:nvPr/>
          </p:nvSpPr>
          <p:spPr>
            <a:xfrm>
              <a:off x="3604550" y="3985065"/>
              <a:ext cx="2340000" cy="234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Private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Civil society</a:t>
              </a:r>
            </a:p>
            <a:p>
              <a:r>
                <a:rPr lang="en-GB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Stakeholders to be placed in corresponding area.</a:t>
              </a:r>
            </a:p>
          </p:txBody>
        </p:sp>
        <p:sp>
          <p:nvSpPr>
            <p:cNvPr id="31" name="Rechteck 30"/>
            <p:cNvSpPr/>
            <p:nvPr/>
          </p:nvSpPr>
          <p:spPr>
            <a:xfrm>
              <a:off x="1072018" y="4001922"/>
              <a:ext cx="2340000" cy="234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Relevance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Veto player</a:t>
              </a:r>
            </a:p>
            <a:p>
              <a:r>
                <a:rPr lang="en-GB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Stakeholders to be placed in corresponding circle. Veto players to be highlighted by        .</a:t>
              </a:r>
              <a:endParaRPr lang="en-GB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hteck 31"/>
            <p:cNvSpPr/>
            <p:nvPr/>
          </p:nvSpPr>
          <p:spPr>
            <a:xfrm>
              <a:off x="6137083" y="3985065"/>
              <a:ext cx="2340000" cy="23400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Relationship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Weak</a:t>
              </a:r>
            </a:p>
            <a:p>
              <a:r>
                <a:rPr lang="en-GB" sz="1600" i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Relationships between stakeholders to be indicated by connecting them with lines.</a:t>
              </a:r>
            </a:p>
          </p:txBody>
        </p:sp>
        <p:cxnSp>
          <p:nvCxnSpPr>
            <p:cNvPr id="33" name="Gerader Verbinder 32"/>
            <p:cNvCxnSpPr/>
            <p:nvPr/>
          </p:nvCxnSpPr>
          <p:spPr>
            <a:xfrm flipH="1">
              <a:off x="7382719" y="4423502"/>
              <a:ext cx="645798" cy="0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/>
            <p:cNvCxnSpPr/>
            <p:nvPr/>
          </p:nvCxnSpPr>
          <p:spPr>
            <a:xfrm flipH="1">
              <a:off x="7382719" y="4691211"/>
              <a:ext cx="645798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Ellipse 35"/>
            <p:cNvSpPr/>
            <p:nvPr/>
          </p:nvSpPr>
          <p:spPr>
            <a:xfrm>
              <a:off x="2781591" y="5841591"/>
              <a:ext cx="324000" cy="324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V</a:t>
              </a: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686769" y="3174145"/>
            <a:ext cx="7831233" cy="3269473"/>
            <a:chOff x="686769" y="2028920"/>
            <a:chExt cx="7831233" cy="3269473"/>
          </a:xfrm>
        </p:grpSpPr>
        <p:sp>
          <p:nvSpPr>
            <p:cNvPr id="16" name="Abgerundetes Rechteck 15"/>
            <p:cNvSpPr/>
            <p:nvPr/>
          </p:nvSpPr>
          <p:spPr>
            <a:xfrm>
              <a:off x="686769" y="2028920"/>
              <a:ext cx="7831233" cy="3269473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accent6">
                  <a:shade val="95000"/>
                  <a:satMod val="105000"/>
                </a:schemeClr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913935" y="2204936"/>
              <a:ext cx="7132555" cy="245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14375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All actors that are affected by the policy or have a potential stake in the action to be brought about by the policy are considered to be STAKEHOLDERS. </a:t>
              </a:r>
            </a:p>
            <a:p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Primary actors: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directly affected by the policy (i.e. will gain or lose power, privileges, etc. due to the implementation of the policy)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Secondary actors: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 involvement is temporary or indirect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Veto players: 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actors without whose support and participation the targeted result cannot be achieved </a:t>
              </a:r>
            </a:p>
          </p:txBody>
        </p:sp>
        <p:sp>
          <p:nvSpPr>
            <p:cNvPr id="18" name="Pfeil nach rechts 17"/>
            <p:cNvSpPr/>
            <p:nvPr/>
          </p:nvSpPr>
          <p:spPr>
            <a:xfrm>
              <a:off x="972798" y="2328186"/>
              <a:ext cx="637137" cy="456495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82052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Strategies on RE and CE across selected sectors in India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611553" y="1847497"/>
            <a:ext cx="6152960" cy="4667075"/>
            <a:chOff x="1611553" y="1847497"/>
            <a:chExt cx="6152960" cy="4667075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2479498" y="2254122"/>
              <a:ext cx="4326464" cy="4260450"/>
              <a:chOff x="4600241" y="2446115"/>
              <a:chExt cx="4326464" cy="4260450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4600241" y="2446115"/>
                <a:ext cx="4326464" cy="4236335"/>
                <a:chOff x="4600241" y="2446115"/>
                <a:chExt cx="4326464" cy="4236335"/>
              </a:xfrm>
            </p:grpSpPr>
            <p:sp>
              <p:nvSpPr>
                <p:cNvPr id="5" name="Ellipse 4"/>
                <p:cNvSpPr/>
                <p:nvPr/>
              </p:nvSpPr>
              <p:spPr>
                <a:xfrm>
                  <a:off x="4600241" y="2446115"/>
                  <a:ext cx="4326464" cy="4236335"/>
                </a:xfrm>
                <a:prstGeom prst="ellipse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  <p:grpSp>
              <p:nvGrpSpPr>
                <p:cNvPr id="6" name="Gruppieren 5"/>
                <p:cNvGrpSpPr/>
                <p:nvPr/>
              </p:nvGrpSpPr>
              <p:grpSpPr>
                <a:xfrm>
                  <a:off x="4763285" y="2542137"/>
                  <a:ext cx="3980473" cy="3521502"/>
                  <a:chOff x="4763285" y="2542137"/>
                  <a:chExt cx="3980473" cy="3521502"/>
                </a:xfrm>
              </p:grpSpPr>
              <p:sp>
                <p:nvSpPr>
                  <p:cNvPr id="7" name="Ellipse 6"/>
                  <p:cNvSpPr/>
                  <p:nvPr/>
                </p:nvSpPr>
                <p:spPr>
                  <a:xfrm>
                    <a:off x="5203711" y="3064925"/>
                    <a:ext cx="3062513" cy="2998714"/>
                  </a:xfrm>
                  <a:prstGeom prst="ellipse">
                    <a:avLst/>
                  </a:prstGeom>
                  <a:solidFill>
                    <a:srgbClr val="899EBD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9" name="Textfeld 8"/>
                  <p:cNvSpPr txBox="1"/>
                  <p:nvPr/>
                </p:nvSpPr>
                <p:spPr>
                  <a:xfrm>
                    <a:off x="6298058" y="2542137"/>
                    <a:ext cx="90762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1000" b="1" i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Secondary</a:t>
                    </a:r>
                    <a:endParaRPr lang="de-DE" sz="1000" b="1" i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r>
                      <a:rPr lang="de-DE" sz="1000" i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stakeholders</a:t>
                    </a:r>
                    <a:endParaRPr lang="de-DE" sz="1000" i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" name="Textfeld 9"/>
                  <p:cNvSpPr txBox="1"/>
                  <p:nvPr/>
                </p:nvSpPr>
                <p:spPr>
                  <a:xfrm>
                    <a:off x="6284446" y="3091119"/>
                    <a:ext cx="907621" cy="40011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de-DE" sz="1000" b="1" i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Primary</a:t>
                    </a:r>
                  </a:p>
                  <a:p>
                    <a:pPr algn="ctr"/>
                    <a:r>
                      <a:rPr lang="de-DE" sz="1000" i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stakeholders</a:t>
                    </a:r>
                    <a:endParaRPr lang="de-DE" sz="1000" i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12" name="Gerader Verbinder 11"/>
                  <p:cNvCxnSpPr/>
                  <p:nvPr/>
                </p:nvCxnSpPr>
                <p:spPr>
                  <a:xfrm>
                    <a:off x="4763285" y="3754054"/>
                    <a:ext cx="1468013" cy="67142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Gerader Verbinder 12"/>
                  <p:cNvCxnSpPr/>
                  <p:nvPr/>
                </p:nvCxnSpPr>
                <p:spPr>
                  <a:xfrm flipH="1">
                    <a:off x="7271968" y="3754054"/>
                    <a:ext cx="1471790" cy="67142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  <a:prstDash val="sysDot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4" name="Gerader Verbinder 13"/>
              <p:cNvCxnSpPr/>
              <p:nvPr/>
            </p:nvCxnSpPr>
            <p:spPr>
              <a:xfrm flipV="1">
                <a:off x="6751866" y="5108294"/>
                <a:ext cx="11607" cy="159827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feld 15"/>
            <p:cNvSpPr txBox="1"/>
            <p:nvPr/>
          </p:nvSpPr>
          <p:spPr>
            <a:xfrm>
              <a:off x="3958090" y="1847497"/>
              <a:ext cx="1369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Private </a:t>
              </a:r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515452" y="5422298"/>
              <a:ext cx="1249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Civil</a:t>
              </a:r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Society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1611553" y="5422298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 </a:t>
              </a:r>
              <a:r>
                <a:rPr lang="de-DE" sz="1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  <a:endParaRPr lang="de-DE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3672572" y="3422417"/>
              <a:ext cx="1917102" cy="187716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075089" y="3812157"/>
              <a:ext cx="1111169" cy="1088021"/>
            </a:xfrm>
            <a:prstGeom prst="ellipse">
              <a:avLst/>
            </a:prstGeom>
            <a:solidFill>
              <a:srgbClr val="003C8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093895" y="4051206"/>
              <a:ext cx="10406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b="1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Objective</a:t>
              </a:r>
              <a:r>
                <a:rPr lang="de-DE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de-DE" sz="1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implementation</a:t>
              </a:r>
              <a:r>
                <a:rPr lang="de-DE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de-DE" sz="1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strategy</a:t>
              </a:r>
              <a:endParaRPr lang="de-DE" sz="1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160413" y="3397551"/>
              <a:ext cx="907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Veto</a:t>
              </a:r>
            </a:p>
            <a:p>
              <a:pPr algn="ctr"/>
              <a:r>
                <a:rPr lang="de-DE" sz="1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stakeholders</a:t>
              </a:r>
              <a:endParaRPr lang="de-DE" sz="1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1183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Summary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Take-home messages:</a:t>
            </a:r>
          </a:p>
          <a:p>
            <a:r>
              <a:rPr lang="en-US" sz="2000" dirty="0"/>
              <a:t>India’s growing middle income class, urbanization and industrialization are major drivers of resource consumption.</a:t>
            </a:r>
          </a:p>
          <a:p>
            <a:r>
              <a:rPr lang="en-US" sz="2000" dirty="0"/>
              <a:t>Although most resources are extracted domestically, India remains highly dependent on critical raw materials, which are important for its long-term development.</a:t>
            </a:r>
          </a:p>
          <a:p>
            <a:r>
              <a:rPr lang="en-US" sz="2000" dirty="0"/>
              <a:t>India has made important progress in moving towards the sustainable development quadrant by releasing overarching and sectoral strategies on RE and CE.</a:t>
            </a:r>
          </a:p>
          <a:p>
            <a:r>
              <a:rPr lang="en-US" sz="2000" dirty="0"/>
              <a:t>However, most strategies are yet to be implemented; this will require concerted efforts from various stakeholders in order to be successful.</a:t>
            </a:r>
          </a:p>
          <a:p>
            <a:pPr lvl="1"/>
            <a:endParaRPr lang="en-US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5128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Trainer guidance:</a:t>
            </a:r>
            <a:r>
              <a:rPr lang="en-US" dirty="0"/>
              <a:t> 30 mins, 7 slides</a:t>
            </a:r>
          </a:p>
          <a:p>
            <a:pPr lvl="0"/>
            <a:r>
              <a:rPr lang="en-GB" dirty="0"/>
              <a:t>Introduce task to participants and show video on RE in India; afterwards, harvest ideas and notes in plenary</a:t>
            </a:r>
          </a:p>
          <a:p>
            <a:r>
              <a:rPr lang="en-GB" dirty="0"/>
              <a:t>Explain the implications of increasing material demand and dependence on critical raw materials; outline benefits of CE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9451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U-REI_PPT_Logo_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08" y="263717"/>
            <a:ext cx="746850" cy="7945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7" y="350948"/>
            <a:ext cx="929694" cy="6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9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b="1" dirty="0"/>
              <a:t>Exercise 3.1: Video analysis</a:t>
            </a:r>
            <a:endParaRPr lang="en-US" dirty="0"/>
          </a:p>
          <a:p>
            <a:r>
              <a:rPr lang="en-US" dirty="0"/>
              <a:t>Watch the following video and take notes on the following aspects:</a:t>
            </a:r>
          </a:p>
          <a:p>
            <a:pPr lvl="1"/>
            <a:r>
              <a:rPr lang="en-US" dirty="0"/>
              <a:t>Challenges of current resource use in India</a:t>
            </a:r>
          </a:p>
          <a:p>
            <a:pPr lvl="1"/>
            <a:r>
              <a:rPr lang="en-US" dirty="0"/>
              <a:t>Opportunities for the Indian economy</a:t>
            </a:r>
          </a:p>
          <a:p>
            <a:pPr lvl="1"/>
            <a:r>
              <a:rPr lang="en-US" dirty="0"/>
              <a:t>Key</a:t>
            </a:r>
            <a:r>
              <a:rPr lang="en-US" b="1" dirty="0"/>
              <a:t> </a:t>
            </a:r>
            <a:r>
              <a:rPr lang="en-US" dirty="0"/>
              <a:t>sectors for increasing RE</a:t>
            </a:r>
          </a:p>
          <a:p>
            <a:pPr lvl="1"/>
            <a:r>
              <a:rPr lang="en-US" dirty="0"/>
              <a:t>Potentials for increasing RE in the automotive sector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302589" y="5533398"/>
            <a:ext cx="4580626" cy="75912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2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</a:t>
            </a:r>
            <a:r>
              <a:rPr lang="de-D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 min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7267" y="4552897"/>
            <a:ext cx="1429128" cy="20340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164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pic>
        <p:nvPicPr>
          <p:cNvPr id="2" name="gqhJ4IUhhak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97616" y="1612900"/>
            <a:ext cx="7484962" cy="4210291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97615" y="5862096"/>
            <a:ext cx="5206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https://www.youtube.com/watch?v=gqhJ4IUhhak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6726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b="1" dirty="0"/>
              <a:t>India’s growing middle income class, urbanization and industrialization are major drivers of resource consumption.</a:t>
            </a:r>
          </a:p>
          <a:p>
            <a:r>
              <a:rPr lang="en-GB" sz="1900" dirty="0"/>
              <a:t>Almost 1.4 billion people as of 2019; projected to overtake China and become the most populous country by 2027</a:t>
            </a:r>
          </a:p>
          <a:p>
            <a:r>
              <a:rPr lang="en-GB" sz="1900" dirty="0"/>
              <a:t>Steady economic growth fuelled resource consumption: 1970 – 2015 saw a </a:t>
            </a:r>
            <a:r>
              <a:rPr lang="en-GB" sz="1900" dirty="0" err="1"/>
              <a:t>sixfold</a:t>
            </a:r>
            <a:r>
              <a:rPr lang="en-GB" sz="1900" dirty="0"/>
              <a:t> increase in annual material consumption, from 1.8 billion tonnes to 7 billion tonnes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5466316" y="4563158"/>
            <a:ext cx="3286798" cy="19254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India‘s raw material demand might increase 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tenfold</a:t>
            </a:r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2050. Without further actions, scarcity may create shocks to the Indian economy.</a:t>
            </a:r>
          </a:p>
        </p:txBody>
      </p:sp>
      <p:sp>
        <p:nvSpPr>
          <p:cNvPr id="3" name="Gleichschenkliges Dreieck 2"/>
          <p:cNvSpPr/>
          <p:nvPr/>
        </p:nvSpPr>
        <p:spPr>
          <a:xfrm rot="5400000">
            <a:off x="3963222" y="5371809"/>
            <a:ext cx="1659004" cy="30811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58" y="4267914"/>
            <a:ext cx="3652574" cy="2515904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63598" y="6581001"/>
            <a:ext cx="55430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https://www.iastoppers.com/pib-daily-27th-august-2019-iastoppers/ </a:t>
            </a:r>
          </a:p>
        </p:txBody>
      </p:sp>
    </p:spTree>
    <p:extLst>
      <p:ext uri="{BB962C8B-B14F-4D97-AF65-F5344CB8AC3E}">
        <p14:creationId xmlns:p14="http://schemas.microsoft.com/office/powerpoint/2010/main" val="406477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370929" y="1429011"/>
            <a:ext cx="8483830" cy="1251265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“The usage of natural resources especially raw materials in the entire value chain - from extraction to end-of-life - leads to environmental threats like GHG emission, pollutants in various media viz. air, water and soil, and risks to ecology and biodiversity.”</a:t>
            </a:r>
          </a:p>
          <a:p>
            <a:pPr marL="0" indent="0" algn="r">
              <a:buNone/>
            </a:pPr>
            <a:r>
              <a:rPr lang="en-US" sz="1800" dirty="0"/>
              <a:t>- Indian RE Strategy</a:t>
            </a:r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RE and CE: challenges and opportunities in India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8668" t="20014" r="4799"/>
          <a:stretch/>
        </p:blipFill>
        <p:spPr>
          <a:xfrm>
            <a:off x="183353" y="3745121"/>
            <a:ext cx="2112580" cy="17337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t="18782"/>
          <a:stretch/>
        </p:blipFill>
        <p:spPr>
          <a:xfrm>
            <a:off x="2290660" y="3803401"/>
            <a:ext cx="2176235" cy="180901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/>
          <a:srcRect t="24802"/>
          <a:stretch/>
        </p:blipFill>
        <p:spPr>
          <a:xfrm>
            <a:off x="4477405" y="3789675"/>
            <a:ext cx="2203652" cy="17584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/>
          <a:srcRect t="23544"/>
          <a:stretch/>
        </p:blipFill>
        <p:spPr>
          <a:xfrm>
            <a:off x="6617997" y="3762650"/>
            <a:ext cx="2380506" cy="174072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76" y="5478869"/>
            <a:ext cx="1040660" cy="1159592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709156" y="5647165"/>
            <a:ext cx="7136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Potential impact scenarios of transition to CE in the ‘mobility and vehicle manufacturing’, ‘food and agriculture’ and ‘cities and construction’ sectors combined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41009" y="3534727"/>
            <a:ext cx="1797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GHG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178708" y="3442394"/>
            <a:ext cx="2368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Consumption of virgin non-renewable materials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753091" y="3442394"/>
            <a:ext cx="1849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Water usage in construction industry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395579" y="3350061"/>
            <a:ext cx="2356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Urban ground land used for commercial and residential buildings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48907" y="2667632"/>
            <a:ext cx="8596822" cy="64698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 circular economy development path could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significantly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mitigate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 negative environmental </a:t>
            </a:r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externalities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00755" y="6603385"/>
            <a:ext cx="84241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source: https://www.ellenmacarthurfoundation.org/assets/downloads/publications/Circular-economy-in-India_5-Dec_2016.pdf</a:t>
            </a:r>
          </a:p>
        </p:txBody>
      </p:sp>
    </p:spTree>
    <p:extLst>
      <p:ext uri="{BB962C8B-B14F-4D97-AF65-F5344CB8AC3E}">
        <p14:creationId xmlns:p14="http://schemas.microsoft.com/office/powerpoint/2010/main" val="14757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EU-REI Lecture Template">
  <a:themeElements>
    <a:clrScheme name="EU_REI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6CE39"/>
      </a:accent1>
      <a:accent2>
        <a:srgbClr val="E7BB20"/>
      </a:accent2>
      <a:accent3>
        <a:srgbClr val="F68B33"/>
      </a:accent3>
      <a:accent4>
        <a:srgbClr val="BD7CB5"/>
      </a:accent4>
      <a:accent5>
        <a:srgbClr val="00B9F2"/>
      </a:accent5>
      <a:accent6>
        <a:srgbClr val="00339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EU-REI Lecture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EU-REI Lecture Template</Template>
  <TotalTime>0</TotalTime>
  <Words>4393</Words>
  <Application>Microsoft Office PowerPoint</Application>
  <PresentationFormat>Bildschirmpräsentation (4:3)</PresentationFormat>
  <Paragraphs>520</Paragraphs>
  <Slides>50</Slides>
  <Notes>43</Notes>
  <HiddenSlides>4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50</vt:i4>
      </vt:variant>
    </vt:vector>
  </HeadingPairs>
  <TitlesOfParts>
    <vt:vector size="55" baseType="lpstr">
      <vt:lpstr>Arial</vt:lpstr>
      <vt:lpstr>Calibri</vt:lpstr>
      <vt:lpstr>Wingdings</vt:lpstr>
      <vt:lpstr>EU-REI Lecture Template</vt:lpstr>
      <vt:lpstr>1_EU-REI Lecture Template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adelphi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Sophia Hibler - adelphi</dc:creator>
  <cp:lastModifiedBy>Jana Hack - adelphi</cp:lastModifiedBy>
  <cp:revision>327</cp:revision>
  <dcterms:created xsi:type="dcterms:W3CDTF">2019-07-15T14:04:55Z</dcterms:created>
  <dcterms:modified xsi:type="dcterms:W3CDTF">2022-03-04T17:55:39Z</dcterms:modified>
</cp:coreProperties>
</file>