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311" r:id="rId2"/>
    <p:sldId id="262" r:id="rId3"/>
    <p:sldId id="264" r:id="rId4"/>
    <p:sldId id="312" r:id="rId5"/>
    <p:sldId id="313" r:id="rId6"/>
    <p:sldId id="314" r:id="rId7"/>
    <p:sldId id="316" r:id="rId8"/>
    <p:sldId id="317" r:id="rId9"/>
    <p:sldId id="318" r:id="rId10"/>
    <p:sldId id="319" r:id="rId11"/>
    <p:sldId id="310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phia" initials="SH" lastIdx="2" clrIdx="0">
    <p:extLst>
      <p:ext uri="{19B8F6BF-5375-455C-9EA6-DF929625EA0E}">
        <p15:presenceInfo xmlns:p15="http://schemas.microsoft.com/office/powerpoint/2012/main" userId="Sophia" providerId="None"/>
      </p:ext>
    </p:extLst>
  </p:cmAuthor>
  <p:cmAuthor id="2" name="Jana Hack - adelphi" initials="JH-a" lastIdx="5" clrIdx="1">
    <p:extLst>
      <p:ext uri="{19B8F6BF-5375-455C-9EA6-DF929625EA0E}">
        <p15:presenceInfo xmlns:p15="http://schemas.microsoft.com/office/powerpoint/2012/main" userId="S-1-5-21-1761227572-3249661292-4128413540-47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B33"/>
    <a:srgbClr val="2969B3"/>
    <a:srgbClr val="C2563A"/>
    <a:srgbClr val="A6CE39"/>
    <a:srgbClr val="9CA53B"/>
    <a:srgbClr val="E7BB1F"/>
    <a:srgbClr val="00AC48"/>
    <a:srgbClr val="BD7BB5"/>
    <a:srgbClr val="00BAF2"/>
    <a:srgbClr val="003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78" autoAdjust="0"/>
    <p:restoredTop sz="87342" autoAdjust="0"/>
  </p:normalViewPr>
  <p:slideViewPr>
    <p:cSldViewPr snapToGrid="0" snapToObjects="1">
      <p:cViewPr varScale="1">
        <p:scale>
          <a:sx n="100" d="100"/>
          <a:sy n="100" d="100"/>
        </p:scale>
        <p:origin x="151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BA5E5E2-04AB-4914-B43A-F83397C3A991}" type="datetimeFigureOut">
              <a:rPr lang="en-US"/>
              <a:pPr>
                <a:defRPr/>
              </a:pPr>
              <a:t>3/4/2022</a:t>
            </a:fld>
            <a:endParaRPr lang="en-US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FDB5ECC-CA60-4715-BFE3-C36AD5E867C7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690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3"/>
          <p:cNvCxnSpPr/>
          <p:nvPr userDrawn="1"/>
        </p:nvCxnSpPr>
        <p:spPr>
          <a:xfrm>
            <a:off x="1104900" y="3260725"/>
            <a:ext cx="6792913" cy="0"/>
          </a:xfrm>
          <a:prstGeom prst="line">
            <a:avLst/>
          </a:prstGeom>
          <a:ln>
            <a:solidFill>
              <a:srgbClr val="13317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platzhalter 17"/>
          <p:cNvSpPr>
            <a:spLocks noGrp="1"/>
          </p:cNvSpPr>
          <p:nvPr>
            <p:ph type="body" sz="quarter" idx="10"/>
          </p:nvPr>
        </p:nvSpPr>
        <p:spPr>
          <a:xfrm>
            <a:off x="1039813" y="2593909"/>
            <a:ext cx="6858000" cy="593907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3200" b="1" baseline="0">
                <a:solidFill>
                  <a:srgbClr val="003C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7" name="Textplatzhalter 19"/>
          <p:cNvSpPr>
            <a:spLocks noGrp="1"/>
          </p:cNvSpPr>
          <p:nvPr>
            <p:ph type="body" sz="quarter" idx="11"/>
          </p:nvPr>
        </p:nvSpPr>
        <p:spPr>
          <a:xfrm>
            <a:off x="1104900" y="3294281"/>
            <a:ext cx="6792913" cy="9921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9" name="Textfeld 18"/>
          <p:cNvSpPr txBox="1"/>
          <p:nvPr userDrawn="1"/>
        </p:nvSpPr>
        <p:spPr>
          <a:xfrm>
            <a:off x="1039813" y="1642187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3C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Circular</a:t>
            </a:r>
            <a:r>
              <a:rPr lang="en-US" sz="2400" b="1" baseline="0" dirty="0">
                <a:solidFill>
                  <a:srgbClr val="003C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Economy and Resource Efficiency in the Indian Context </a:t>
            </a:r>
            <a:endParaRPr lang="en-US" sz="2400" b="1" dirty="0">
              <a:solidFill>
                <a:srgbClr val="003C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8" descr="EU-REI_PPT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51938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Straight Connector 3"/>
          <p:cNvCxnSpPr/>
          <p:nvPr userDrawn="1"/>
        </p:nvCxnSpPr>
        <p:spPr>
          <a:xfrm>
            <a:off x="1104900" y="3260725"/>
            <a:ext cx="6792913" cy="0"/>
          </a:xfrm>
          <a:prstGeom prst="line">
            <a:avLst/>
          </a:prstGeom>
          <a:ln>
            <a:solidFill>
              <a:srgbClr val="13317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platzhalter 17"/>
          <p:cNvSpPr>
            <a:spLocks noGrp="1"/>
          </p:cNvSpPr>
          <p:nvPr>
            <p:ph type="body" sz="quarter" idx="12"/>
          </p:nvPr>
        </p:nvSpPr>
        <p:spPr>
          <a:xfrm>
            <a:off x="1039813" y="2593909"/>
            <a:ext cx="6858000" cy="593907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3200" b="1" baseline="0">
                <a:solidFill>
                  <a:srgbClr val="003C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24" name="Textplatzhalter 19"/>
          <p:cNvSpPr>
            <a:spLocks noGrp="1"/>
          </p:cNvSpPr>
          <p:nvPr>
            <p:ph type="body" sz="quarter" idx="13"/>
          </p:nvPr>
        </p:nvSpPr>
        <p:spPr>
          <a:xfrm>
            <a:off x="1104900" y="3294281"/>
            <a:ext cx="6792913" cy="9921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5" name="Textfeld 24"/>
          <p:cNvSpPr txBox="1"/>
          <p:nvPr userDrawn="1"/>
        </p:nvSpPr>
        <p:spPr>
          <a:xfrm>
            <a:off x="1039813" y="1642187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baseline="0" dirty="0">
                <a:solidFill>
                  <a:srgbClr val="003C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Efficiency and </a:t>
            </a:r>
            <a:r>
              <a:rPr lang="en-US" sz="2400" b="1" dirty="0">
                <a:solidFill>
                  <a:srgbClr val="003C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Circular</a:t>
            </a:r>
            <a:r>
              <a:rPr lang="en-US" sz="2400" b="1" baseline="0" dirty="0">
                <a:solidFill>
                  <a:srgbClr val="003C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Economy in the Indian Context </a:t>
            </a:r>
            <a:endParaRPr lang="en-US" sz="2400" b="1" dirty="0">
              <a:solidFill>
                <a:srgbClr val="003C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Grafik 2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939" y="277672"/>
            <a:ext cx="617861" cy="52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9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A884187-0F20-47E6-A66B-3E707E60DD64}" type="datetimeFigureOut">
              <a:rPr lang="en-US"/>
              <a:pPr>
                <a:defRPr/>
              </a:pPr>
              <a:t>3/4/2022</a:t>
            </a:fld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79D3768-2522-43DA-B025-D4385948F4A4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785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0692503-6FD0-4D69-9701-B0FF423A74E7}" type="datetimeFigureOut">
              <a:rPr lang="en-US"/>
              <a:pPr>
                <a:defRPr/>
              </a:pPr>
              <a:t>3/4/2022</a:t>
            </a:fld>
            <a:endParaRPr lang="en-US" dirty="0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1A98DC9-916E-4955-96CD-5C117734E540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344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0771AE-8D03-4801-9A65-68F45DD362D0}" type="datetimeFigureOut">
              <a:rPr lang="en-US"/>
              <a:pPr>
                <a:defRPr/>
              </a:pPr>
              <a:t>3/4/2022</a:t>
            </a:fld>
            <a:endParaRPr lang="en-US" dirty="0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8C15B74-7333-4248-A1AD-C0DA9F7667A4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365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1088FF9-9A33-4A02-A4F1-8259AC9FEEBB}" type="datetimeFigureOut">
              <a:rPr lang="en-US"/>
              <a:pPr>
                <a:defRPr/>
              </a:pPr>
              <a:t>3/4/2022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78A7E23-6E9E-41F5-ADFB-0EA8973ACDEC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735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4DA5DB2-1638-47B5-9D4C-0C67442C9A6A}" type="datetimeFigureOut">
              <a:rPr lang="en-US"/>
              <a:pPr>
                <a:defRPr/>
              </a:pPr>
              <a:t>3/4/2022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72A8159-3CF8-488A-A32D-E301C8ABD44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5354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1845891" y="271039"/>
            <a:ext cx="6182625" cy="101060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800" b="1">
                <a:solidFill>
                  <a:srgbClr val="003C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cxnSp>
        <p:nvCxnSpPr>
          <p:cNvPr id="2" name="Straight Connector 4"/>
          <p:cNvCxnSpPr/>
          <p:nvPr userDrawn="1"/>
        </p:nvCxnSpPr>
        <p:spPr>
          <a:xfrm>
            <a:off x="1191155" y="1381653"/>
            <a:ext cx="6837362" cy="0"/>
          </a:xfrm>
          <a:prstGeom prst="line">
            <a:avLst/>
          </a:prstGeom>
          <a:ln>
            <a:solidFill>
              <a:srgbClr val="13317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Inhaltsplatzhalter 7"/>
          <p:cNvSpPr>
            <a:spLocks noGrp="1"/>
          </p:cNvSpPr>
          <p:nvPr>
            <p:ph sz="quarter" idx="10"/>
          </p:nvPr>
        </p:nvSpPr>
        <p:spPr>
          <a:xfrm>
            <a:off x="1191155" y="1600200"/>
            <a:ext cx="6837362" cy="441960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400" b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buFont typeface="Arial" panose="020B0604020202020204" pitchFamily="34" charset="0"/>
              <a:buChar char="•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8896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1709156" y="271039"/>
            <a:ext cx="6319361" cy="101060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800" b="1">
                <a:solidFill>
                  <a:srgbClr val="003C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cxnSp>
        <p:nvCxnSpPr>
          <p:cNvPr id="2" name="Straight Connector 4"/>
          <p:cNvCxnSpPr/>
          <p:nvPr userDrawn="1"/>
        </p:nvCxnSpPr>
        <p:spPr>
          <a:xfrm>
            <a:off x="1191155" y="1381653"/>
            <a:ext cx="6837362" cy="0"/>
          </a:xfrm>
          <a:prstGeom prst="line">
            <a:avLst/>
          </a:prstGeom>
          <a:ln>
            <a:solidFill>
              <a:srgbClr val="13317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Inhaltsplatzhalter 7"/>
          <p:cNvSpPr>
            <a:spLocks noGrp="1"/>
          </p:cNvSpPr>
          <p:nvPr>
            <p:ph sz="quarter" idx="10"/>
          </p:nvPr>
        </p:nvSpPr>
        <p:spPr>
          <a:xfrm>
            <a:off x="1191155" y="1600200"/>
            <a:ext cx="6837362" cy="441960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400" b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buFont typeface="Arial" panose="020B0604020202020204" pitchFamily="34" charset="0"/>
              <a:buChar char="•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03326" y="313057"/>
            <a:ext cx="1066329" cy="926567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0296" y="492392"/>
            <a:ext cx="829574" cy="567896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295" y="513606"/>
            <a:ext cx="617861" cy="52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93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_Standar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104900" y="1500188"/>
            <a:ext cx="6792913" cy="0"/>
          </a:xfrm>
          <a:prstGeom prst="line">
            <a:avLst/>
          </a:prstGeom>
          <a:ln>
            <a:solidFill>
              <a:srgbClr val="13317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Inhaltsplatzhalter 7"/>
          <p:cNvSpPr>
            <a:spLocks noGrp="1"/>
          </p:cNvSpPr>
          <p:nvPr>
            <p:ph sz="quarter" idx="10"/>
          </p:nvPr>
        </p:nvSpPr>
        <p:spPr>
          <a:xfrm>
            <a:off x="1131256" y="2150378"/>
            <a:ext cx="6324600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buFont typeface="Wingdings" panose="05000000000000000000" pitchFamily="2" charset="2"/>
              <a:buChar char="Ø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>
          <a:xfrm>
            <a:off x="1116784" y="1608888"/>
            <a:ext cx="5640388" cy="506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003C80"/>
                </a:solidFill>
              </a:defRPr>
            </a:lvl1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2"/>
          </p:nvPr>
        </p:nvSpPr>
        <p:spPr>
          <a:xfrm>
            <a:off x="1828800" y="982240"/>
            <a:ext cx="6140450" cy="392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rgbClr val="003C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939" y="277672"/>
            <a:ext cx="617861" cy="52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403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4"/>
          <p:cNvCxnSpPr/>
          <p:nvPr/>
        </p:nvCxnSpPr>
        <p:spPr>
          <a:xfrm>
            <a:off x="1104900" y="1500188"/>
            <a:ext cx="6792913" cy="0"/>
          </a:xfrm>
          <a:prstGeom prst="line">
            <a:avLst/>
          </a:prstGeom>
          <a:ln>
            <a:solidFill>
              <a:srgbClr val="13317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Inhaltsplatzhalter 7"/>
          <p:cNvSpPr>
            <a:spLocks noGrp="1"/>
          </p:cNvSpPr>
          <p:nvPr>
            <p:ph sz="quarter" idx="10"/>
          </p:nvPr>
        </p:nvSpPr>
        <p:spPr>
          <a:xfrm>
            <a:off x="1131256" y="2150378"/>
            <a:ext cx="6324600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buFont typeface="Wingdings" panose="05000000000000000000" pitchFamily="2" charset="2"/>
              <a:buChar char="Ø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>
          <a:xfrm>
            <a:off x="1116784" y="1608888"/>
            <a:ext cx="5640388" cy="506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003C80"/>
                </a:solidFill>
              </a:defRPr>
            </a:lvl1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>
          <a:xfrm>
            <a:off x="1104900" y="3573463"/>
            <a:ext cx="6351588" cy="1266985"/>
          </a:xfrm>
          <a:prstGeom prst="rect">
            <a:avLst/>
          </a:prstGeom>
          <a:solidFill>
            <a:srgbClr val="FFFFFF">
              <a:alpha val="74902"/>
            </a:srgb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/>
          <a:lstStyle>
            <a:lvl1pPr marL="180000" indent="0">
              <a:spcBef>
                <a:spcPts val="600"/>
              </a:spcBef>
              <a:spcAft>
                <a:spcPts val="600"/>
              </a:spcAft>
              <a:buFontTx/>
              <a:buNone/>
              <a:defRPr sz="1800" b="1">
                <a:solidFill>
                  <a:srgbClr val="003C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00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1131888" y="982240"/>
            <a:ext cx="6837362" cy="392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rgbClr val="003C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3092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rainstorming se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104900" y="1500188"/>
            <a:ext cx="6792913" cy="0"/>
          </a:xfrm>
          <a:prstGeom prst="line">
            <a:avLst/>
          </a:prstGeom>
          <a:ln>
            <a:solidFill>
              <a:srgbClr val="13317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Inhaltsplatzhalter 7"/>
          <p:cNvSpPr>
            <a:spLocks noGrp="1"/>
          </p:cNvSpPr>
          <p:nvPr>
            <p:ph sz="quarter" idx="10"/>
          </p:nvPr>
        </p:nvSpPr>
        <p:spPr>
          <a:xfrm>
            <a:off x="1131256" y="2150378"/>
            <a:ext cx="6324600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buFont typeface="Wingdings" panose="05000000000000000000" pitchFamily="2" charset="2"/>
              <a:buChar char="Ø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>
          <a:xfrm>
            <a:off x="1116784" y="1608888"/>
            <a:ext cx="5640388" cy="506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003C80"/>
                </a:solidFill>
              </a:defRPr>
            </a:lvl1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2"/>
          </p:nvPr>
        </p:nvSpPr>
        <p:spPr>
          <a:xfrm>
            <a:off x="1131888" y="982240"/>
            <a:ext cx="6837362" cy="392113"/>
          </a:xfrm>
          <a:prstGeom prst="rect">
            <a:avLst/>
          </a:prstGeom>
        </p:spPr>
        <p:txBody>
          <a:bodyPr/>
          <a:lstStyle>
            <a:lvl1pPr marL="457200" indent="-457200">
              <a:buFont typeface="Wingdings" panose="05000000000000000000" pitchFamily="2" charset="2"/>
              <a:buChar char="Ø"/>
              <a:defRPr sz="2800" b="1">
                <a:solidFill>
                  <a:srgbClr val="003C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1321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815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DE7060E-71C8-4A18-A7F9-E4DD6E6A0C49}" type="datetimeFigureOut">
              <a:rPr lang="en-US"/>
              <a:pPr>
                <a:defRPr/>
              </a:pPr>
              <a:t>3/4/2022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711743-87D5-4BA7-B0C7-B23491BD3BDC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75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B6A0E94-02AA-436C-B3B6-E02EA58EAED5}" type="datetimeFigureOut">
              <a:rPr lang="en-US"/>
              <a:pPr>
                <a:defRPr/>
              </a:pPr>
              <a:t>3/4/2022</a:t>
            </a:fld>
            <a:endParaRPr lang="en-US" dirty="0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8775567-3A58-4C45-9420-64661D0AD37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1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16D6B0-EC94-449B-8A68-394D599C5DBF}" type="datetimeFigureOut">
              <a:rPr lang="en-US"/>
              <a:pPr>
                <a:defRPr/>
              </a:pPr>
              <a:t>3/4/2022</a:t>
            </a:fld>
            <a:endParaRPr lang="en-US" dirty="0"/>
          </a:p>
        </p:txBody>
      </p:sp>
      <p:sp>
        <p:nvSpPr>
          <p:cNvPr id="3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F777307-4455-4CC9-90A1-495A8034AB8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347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702" r:id="rId2"/>
    <p:sldLayoutId id="2147483690" r:id="rId3"/>
    <p:sldLayoutId id="2147483691" r:id="rId4"/>
    <p:sldLayoutId id="2147483700" r:id="rId5"/>
    <p:sldLayoutId id="2147483688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1" r:id="rId15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EU-REI_PPT_Logo_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51938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6769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DE891E8-04AA-418B-83FC-1A736249208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FF6600"/>
                </a:solidFill>
              </a:rPr>
              <a:t>Worksheet</a:t>
            </a:r>
            <a:endParaRPr lang="de-DE" sz="2400" dirty="0"/>
          </a:p>
        </p:txBody>
      </p:sp>
      <p:graphicFrame>
        <p:nvGraphicFramePr>
          <p:cNvPr id="4" name="Inhaltsplatzhalter 4">
            <a:extLst>
              <a:ext uri="{FF2B5EF4-FFF2-40B4-BE49-F238E27FC236}">
                <a16:creationId xmlns:a16="http://schemas.microsoft.com/office/drawing/2014/main" id="{CA2C2812-D5E3-4A2E-B35E-2CC7E6D7FE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3423770"/>
              </p:ext>
            </p:extLst>
          </p:nvPr>
        </p:nvGraphicFramePr>
        <p:xfrm>
          <a:off x="323528" y="1340768"/>
          <a:ext cx="8568951" cy="4752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21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021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22535">
                <a:tc>
                  <a:txBody>
                    <a:bodyPr/>
                    <a:lstStyle/>
                    <a:p>
                      <a:pPr algn="ctr"/>
                      <a:r>
                        <a:rPr lang="en-GB" sz="1100" noProof="0" dirty="0">
                          <a:solidFill>
                            <a:schemeClr val="tx1"/>
                          </a:solidFill>
                        </a:rPr>
                        <a:t>Field of intervention</a:t>
                      </a: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noProof="0" dirty="0">
                          <a:solidFill>
                            <a:schemeClr val="tx1"/>
                          </a:solidFill>
                        </a:rPr>
                        <a:t>Goal</a:t>
                      </a: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noProof="0" dirty="0">
                          <a:solidFill>
                            <a:schemeClr val="tx1"/>
                          </a:solidFill>
                        </a:rPr>
                        <a:t>Activity</a:t>
                      </a: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noProof="0" dirty="0">
                          <a:solidFill>
                            <a:schemeClr val="tx1"/>
                          </a:solidFill>
                        </a:rPr>
                        <a:t>Responsibility</a:t>
                      </a: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noProof="0" dirty="0">
                          <a:solidFill>
                            <a:schemeClr val="tx1"/>
                          </a:solidFill>
                        </a:rPr>
                        <a:t>Start</a:t>
                      </a: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noProof="0" dirty="0">
                          <a:solidFill>
                            <a:schemeClr val="tx1"/>
                          </a:solidFill>
                        </a:rPr>
                        <a:t>Completion</a:t>
                      </a: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noProof="0" dirty="0">
                          <a:solidFill>
                            <a:schemeClr val="tx1"/>
                          </a:solidFill>
                        </a:rPr>
                        <a:t>Status of </a:t>
                      </a:r>
                      <a:r>
                        <a:rPr lang="en-GB" sz="1100" noProof="0" dirty="0" err="1">
                          <a:solidFill>
                            <a:schemeClr val="tx1"/>
                          </a:solidFill>
                        </a:rPr>
                        <a:t>Implemen-tation</a:t>
                      </a:r>
                      <a:endParaRPr lang="en-GB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None/>
                      </a:pPr>
                      <a:r>
                        <a:rPr lang="en-GB" sz="1100" noProof="0" dirty="0">
                          <a:solidFill>
                            <a:schemeClr val="tx1"/>
                          </a:solidFill>
                        </a:rPr>
                        <a:t>Comments</a:t>
                      </a: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999">
                <a:tc>
                  <a:txBody>
                    <a:bodyPr/>
                    <a:lstStyle/>
                    <a:p>
                      <a:endParaRPr lang="en-US" sz="1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dirty="0">
                        <a:solidFill>
                          <a:srgbClr val="4B4B4B"/>
                        </a:solidFill>
                        <a:cs typeface="Arial" pitchFamily="34" charset="0"/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999">
                <a:tc>
                  <a:txBody>
                    <a:bodyPr/>
                    <a:lstStyle/>
                    <a:p>
                      <a:endParaRPr lang="en-US" sz="1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999">
                <a:tc>
                  <a:txBody>
                    <a:bodyPr/>
                    <a:lstStyle/>
                    <a:p>
                      <a:endParaRPr lang="en-US" sz="1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999">
                <a:tc>
                  <a:txBody>
                    <a:bodyPr/>
                    <a:lstStyle/>
                    <a:p>
                      <a:endParaRPr lang="en-US" sz="1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999">
                <a:tc>
                  <a:txBody>
                    <a:bodyPr/>
                    <a:lstStyle/>
                    <a:p>
                      <a:endParaRPr lang="en-US" sz="1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976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EU-REI_PPT_Logo_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51938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724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104900" y="3260725"/>
            <a:ext cx="6792913" cy="0"/>
          </a:xfrm>
          <a:prstGeom prst="line">
            <a:avLst/>
          </a:prstGeom>
          <a:ln>
            <a:solidFill>
              <a:srgbClr val="13317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39" name="Textplatzhalter 2"/>
          <p:cNvSpPr>
            <a:spLocks noGrp="1"/>
          </p:cNvSpPr>
          <p:nvPr>
            <p:ph type="body" sz="quarter" idx="4294967295"/>
          </p:nvPr>
        </p:nvSpPr>
        <p:spPr bwMode="auto">
          <a:xfrm>
            <a:off x="1039813" y="2593909"/>
            <a:ext cx="6858000" cy="593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US" altLang="en-US" b="1" dirty="0">
                <a:solidFill>
                  <a:srgbClr val="003C80"/>
                </a:solidFill>
                <a:latin typeface="Arial" charset="0"/>
                <a:cs typeface="Arial" charset="0"/>
              </a:rPr>
              <a:t>Module 4d</a:t>
            </a:r>
          </a:p>
        </p:txBody>
      </p:sp>
      <p:sp>
        <p:nvSpPr>
          <p:cNvPr id="14340" name="Textplatzhalter 4"/>
          <p:cNvSpPr>
            <a:spLocks noGrp="1"/>
          </p:cNvSpPr>
          <p:nvPr>
            <p:ph type="body" sz="quarter" idx="4294967295"/>
          </p:nvPr>
        </p:nvSpPr>
        <p:spPr bwMode="auto">
          <a:xfrm>
            <a:off x="1104900" y="3294281"/>
            <a:ext cx="6792913" cy="99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Greening the Supply Chain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DE891E8-04AA-418B-83FC-1A736249208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FF6600"/>
                </a:solidFill>
              </a:rPr>
              <a:t>Worksheet </a:t>
            </a:r>
            <a:r>
              <a:rPr lang="en-GB" sz="2400" dirty="0"/>
              <a:t>Selection by purchasing costs</a:t>
            </a:r>
            <a:endParaRPr lang="de-DE" sz="2400" dirty="0"/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DB2B062C-6DC2-4F86-A91E-00E5901480E0}"/>
              </a:ext>
            </a:extLst>
          </p:cNvPr>
          <p:cNvGrpSpPr/>
          <p:nvPr/>
        </p:nvGrpSpPr>
        <p:grpSpPr>
          <a:xfrm>
            <a:off x="1709156" y="1559191"/>
            <a:ext cx="5095628" cy="4686144"/>
            <a:chOff x="4003665" y="2291692"/>
            <a:chExt cx="2730510" cy="4804433"/>
          </a:xfrm>
        </p:grpSpPr>
        <p:cxnSp>
          <p:nvCxnSpPr>
            <p:cNvPr id="9" name="Gerade Verbindung 34">
              <a:extLst>
                <a:ext uri="{FF2B5EF4-FFF2-40B4-BE49-F238E27FC236}">
                  <a16:creationId xmlns:a16="http://schemas.microsoft.com/office/drawing/2014/main" id="{11F463F1-9F5C-4543-98A8-E2006CF3E905}"/>
                </a:ext>
              </a:extLst>
            </p:cNvPr>
            <p:cNvCxnSpPr/>
            <p:nvPr/>
          </p:nvCxnSpPr>
          <p:spPr>
            <a:xfrm>
              <a:off x="4314825" y="2351352"/>
              <a:ext cx="0" cy="4735248"/>
            </a:xfrm>
            <a:prstGeom prst="line">
              <a:avLst/>
            </a:prstGeom>
            <a:noFill/>
            <a:ln w="19050" cap="flat" cmpd="sng" algn="ctr">
              <a:solidFill>
                <a:srgbClr val="4B4B4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Gerade Verbindung mit Pfeil 9">
              <a:extLst>
                <a:ext uri="{FF2B5EF4-FFF2-40B4-BE49-F238E27FC236}">
                  <a16:creationId xmlns:a16="http://schemas.microsoft.com/office/drawing/2014/main" id="{105C3924-C325-4734-855C-4585A179639D}"/>
                </a:ext>
              </a:extLst>
            </p:cNvPr>
            <p:cNvCxnSpPr/>
            <p:nvPr/>
          </p:nvCxnSpPr>
          <p:spPr>
            <a:xfrm flipV="1">
              <a:off x="5153025" y="2447569"/>
              <a:ext cx="1581150" cy="4648556"/>
            </a:xfrm>
            <a:prstGeom prst="straightConnector1">
              <a:avLst/>
            </a:prstGeom>
            <a:noFill/>
            <a:ln w="19050" cap="flat" cmpd="sng" algn="ctr">
              <a:solidFill>
                <a:srgbClr val="282828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Gerade Verbindung 36">
              <a:extLst>
                <a:ext uri="{FF2B5EF4-FFF2-40B4-BE49-F238E27FC236}">
                  <a16:creationId xmlns:a16="http://schemas.microsoft.com/office/drawing/2014/main" id="{E4FCF06D-BCF6-4FFD-A3C7-20D2281165FB}"/>
                </a:ext>
              </a:extLst>
            </p:cNvPr>
            <p:cNvCxnSpPr/>
            <p:nvPr/>
          </p:nvCxnSpPr>
          <p:spPr>
            <a:xfrm>
              <a:off x="4114800" y="7086600"/>
              <a:ext cx="1323975" cy="9525"/>
            </a:xfrm>
            <a:prstGeom prst="line">
              <a:avLst/>
            </a:prstGeom>
            <a:noFill/>
            <a:ln w="19050" cap="flat" cmpd="sng" algn="ctr">
              <a:solidFill>
                <a:srgbClr val="4B4B4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Gerade Verbindung 37">
              <a:extLst>
                <a:ext uri="{FF2B5EF4-FFF2-40B4-BE49-F238E27FC236}">
                  <a16:creationId xmlns:a16="http://schemas.microsoft.com/office/drawing/2014/main" id="{0DE9A1EF-4042-45F6-AA74-C289FAE09BCF}"/>
                </a:ext>
              </a:extLst>
            </p:cNvPr>
            <p:cNvCxnSpPr/>
            <p:nvPr/>
          </p:nvCxnSpPr>
          <p:spPr>
            <a:xfrm>
              <a:off x="4314825" y="2779977"/>
              <a:ext cx="2305050" cy="0"/>
            </a:xfrm>
            <a:prstGeom prst="line">
              <a:avLst/>
            </a:prstGeom>
            <a:noFill/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Gerade Verbindung 38">
              <a:extLst>
                <a:ext uri="{FF2B5EF4-FFF2-40B4-BE49-F238E27FC236}">
                  <a16:creationId xmlns:a16="http://schemas.microsoft.com/office/drawing/2014/main" id="{FE5D1B93-AB36-4ADF-918D-6E783850555F}"/>
                </a:ext>
              </a:extLst>
            </p:cNvPr>
            <p:cNvCxnSpPr/>
            <p:nvPr/>
          </p:nvCxnSpPr>
          <p:spPr>
            <a:xfrm>
              <a:off x="4315201" y="3331017"/>
              <a:ext cx="2110287" cy="0"/>
            </a:xfrm>
            <a:prstGeom prst="line">
              <a:avLst/>
            </a:prstGeom>
            <a:noFill/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Gerade Verbindung 39">
              <a:extLst>
                <a:ext uri="{FF2B5EF4-FFF2-40B4-BE49-F238E27FC236}">
                  <a16:creationId xmlns:a16="http://schemas.microsoft.com/office/drawing/2014/main" id="{5AD67CA2-06F8-4DFD-865A-C70E80837BA9}"/>
                </a:ext>
              </a:extLst>
            </p:cNvPr>
            <p:cNvCxnSpPr/>
            <p:nvPr/>
          </p:nvCxnSpPr>
          <p:spPr>
            <a:xfrm>
              <a:off x="4321587" y="3881291"/>
              <a:ext cx="1910973" cy="0"/>
            </a:xfrm>
            <a:prstGeom prst="line">
              <a:avLst/>
            </a:prstGeom>
            <a:noFill/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1D40FCDB-D64A-428C-B9DB-1C678704316D}"/>
                </a:ext>
              </a:extLst>
            </p:cNvPr>
            <p:cNvSpPr txBox="1"/>
            <p:nvPr/>
          </p:nvSpPr>
          <p:spPr>
            <a:xfrm>
              <a:off x="4316239" y="2291692"/>
              <a:ext cx="1766887" cy="583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5E839A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Cost unit 1:</a:t>
              </a:r>
            </a:p>
            <a:p>
              <a:pPr marL="0" marR="0" lvl="0" indent="0" algn="l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0" cap="none" spc="0" normalizeH="0" baseline="0" noProof="0" dirty="0">
                <a:ln>
                  <a:noFill/>
                </a:ln>
                <a:solidFill>
                  <a:srgbClr val="4B4B4B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84D69FDD-F813-4BD8-9862-0C60C67DA353}"/>
                </a:ext>
              </a:extLst>
            </p:cNvPr>
            <p:cNvSpPr txBox="1"/>
            <p:nvPr/>
          </p:nvSpPr>
          <p:spPr>
            <a:xfrm>
              <a:off x="4319031" y="2791732"/>
              <a:ext cx="1766887" cy="583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defTabSz="521437">
                <a:defRPr/>
              </a:pPr>
              <a:r>
                <a:rPr lang="en-GB" sz="1000" b="1" kern="0" dirty="0">
                  <a:solidFill>
                    <a:srgbClr val="5E839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Cost unit 2</a:t>
              </a: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5E839A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0" marR="0" lvl="0" indent="0" algn="l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0" cap="none" spc="0" normalizeH="0" baseline="0" noProof="0" dirty="0">
                <a:ln>
                  <a:noFill/>
                </a:ln>
                <a:solidFill>
                  <a:srgbClr val="4B4B4B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A68642D9-E110-4991-9013-650779AD9DC4}"/>
                </a:ext>
              </a:extLst>
            </p:cNvPr>
            <p:cNvSpPr txBox="1"/>
            <p:nvPr/>
          </p:nvSpPr>
          <p:spPr>
            <a:xfrm>
              <a:off x="4321587" y="3331182"/>
              <a:ext cx="1766887" cy="583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defTabSz="521437">
                <a:defRPr/>
              </a:pPr>
              <a:r>
                <a:rPr lang="en-GB" sz="1000" b="1" kern="0" dirty="0">
                  <a:solidFill>
                    <a:srgbClr val="5E839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Cost unit 3</a:t>
              </a: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5E839A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0" marR="0" lvl="0" indent="0" algn="l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0" cap="none" spc="0" normalizeH="0" baseline="0" noProof="0" dirty="0">
                <a:ln>
                  <a:noFill/>
                </a:ln>
                <a:solidFill>
                  <a:srgbClr val="4B4B4B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C6A5BB48-9C57-45C6-AF73-E3E6363FDF2D}"/>
                </a:ext>
              </a:extLst>
            </p:cNvPr>
            <p:cNvSpPr txBox="1"/>
            <p:nvPr/>
          </p:nvSpPr>
          <p:spPr>
            <a:xfrm>
              <a:off x="4325539" y="3881291"/>
              <a:ext cx="1766887" cy="2935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defTabSz="521437">
                <a:defRPr/>
              </a:pPr>
              <a:r>
                <a:rPr lang="en-GB" sz="1000" b="1" kern="0" dirty="0">
                  <a:solidFill>
                    <a:srgbClr val="5E839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Cost unit 4</a:t>
              </a: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5E839A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kumimoji="0" lang="en-GB" sz="2100" b="0" i="0" u="none" strike="noStrike" kern="0" cap="none" spc="0" normalizeH="0" baseline="0" noProof="0" dirty="0">
                <a:ln>
                  <a:noFill/>
                </a:ln>
                <a:solidFill>
                  <a:srgbClr val="4B4B4B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4E70D4E0-75CF-48CA-9EED-A09EF543D2A9}"/>
                </a:ext>
              </a:extLst>
            </p:cNvPr>
            <p:cNvSpPr txBox="1"/>
            <p:nvPr/>
          </p:nvSpPr>
          <p:spPr>
            <a:xfrm>
              <a:off x="4003665" y="2808553"/>
              <a:ext cx="189662" cy="2132245"/>
            </a:xfrm>
            <a:prstGeom prst="rect">
              <a:avLst/>
            </a:prstGeom>
            <a:noFill/>
          </p:spPr>
          <p:txBody>
            <a:bodyPr vert="vert270" wrap="square" rtlCol="0" anchor="ctr">
              <a:spAutoFit/>
            </a:bodyPr>
            <a:lstStyle/>
            <a:p>
              <a:pPr marL="0" marR="0" lvl="0" indent="0" algn="ctr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4B4B4B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80 % of purchasing costs</a:t>
              </a:r>
            </a:p>
          </p:txBody>
        </p: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B9FA5720-4EFD-43CF-8DF1-555119ADCC80}"/>
                </a:ext>
              </a:extLst>
            </p:cNvPr>
            <p:cNvSpPr txBox="1"/>
            <p:nvPr/>
          </p:nvSpPr>
          <p:spPr>
            <a:xfrm>
              <a:off x="4026914" y="5943399"/>
              <a:ext cx="189662" cy="510533"/>
            </a:xfrm>
            <a:prstGeom prst="rect">
              <a:avLst/>
            </a:prstGeom>
            <a:noFill/>
          </p:spPr>
          <p:txBody>
            <a:bodyPr vert="vert270" wrap="square" rtlCol="0" anchor="ctr">
              <a:spAutoFit/>
            </a:bodyPr>
            <a:lstStyle/>
            <a:p>
              <a:pPr marL="0" marR="0" lvl="0" indent="0" algn="ctr" defTabSz="5214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4B4B4B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20 %</a:t>
              </a:r>
            </a:p>
          </p:txBody>
        </p:sp>
        <p:cxnSp>
          <p:nvCxnSpPr>
            <p:cNvPr id="21" name="Gerade Verbindung 49">
              <a:extLst>
                <a:ext uri="{FF2B5EF4-FFF2-40B4-BE49-F238E27FC236}">
                  <a16:creationId xmlns:a16="http://schemas.microsoft.com/office/drawing/2014/main" id="{BE854DA9-94ED-4919-9D66-F59CD4FD3E5C}"/>
                </a:ext>
              </a:extLst>
            </p:cNvPr>
            <p:cNvCxnSpPr/>
            <p:nvPr/>
          </p:nvCxnSpPr>
          <p:spPr>
            <a:xfrm>
              <a:off x="4314824" y="6566458"/>
              <a:ext cx="1030264" cy="0"/>
            </a:xfrm>
            <a:prstGeom prst="line">
              <a:avLst/>
            </a:prstGeom>
            <a:noFill/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AB7ED0EE-F7CC-4D49-BA3E-FB8AB897B38C}"/>
                </a:ext>
              </a:extLst>
            </p:cNvPr>
            <p:cNvSpPr txBox="1"/>
            <p:nvPr/>
          </p:nvSpPr>
          <p:spPr>
            <a:xfrm>
              <a:off x="4319405" y="5985952"/>
              <a:ext cx="1654971" cy="410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defTabSz="521437">
                <a:defRPr/>
              </a:pPr>
              <a:r>
                <a:rPr lang="en-GB" sz="1000" b="1" kern="0" dirty="0">
                  <a:solidFill>
                    <a:srgbClr val="5E839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Cost unit n</a:t>
              </a: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5E839A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lvl="0" defTabSz="521437">
                <a:defRPr/>
              </a:pPr>
              <a:endParaRPr lang="en-GB" sz="1000" i="1" kern="0" dirty="0">
                <a:solidFill>
                  <a:srgbClr val="4B4B4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2EFFAAA2-2BC1-41A0-B911-5B64C0A664CE}"/>
                </a:ext>
              </a:extLst>
            </p:cNvPr>
            <p:cNvSpPr txBox="1"/>
            <p:nvPr/>
          </p:nvSpPr>
          <p:spPr>
            <a:xfrm>
              <a:off x="4321587" y="5469768"/>
              <a:ext cx="1654971" cy="252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21437">
                <a:defRPr/>
              </a:pPr>
              <a:r>
                <a:rPr lang="en-GB" sz="1000" b="1" kern="0" dirty="0">
                  <a:solidFill>
                    <a:srgbClr val="5E839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Cost unit m: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DE891E8-04AA-418B-83FC-1A736249208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FF6600"/>
                </a:solidFill>
              </a:rPr>
              <a:t>Worksheet </a:t>
            </a:r>
            <a:r>
              <a:rPr lang="en-GB" sz="2400" dirty="0"/>
              <a:t>Supply Chain Matrix</a:t>
            </a:r>
            <a:endParaRPr lang="de-DE" sz="2400" dirty="0"/>
          </a:p>
        </p:txBody>
      </p:sp>
      <p:graphicFrame>
        <p:nvGraphicFramePr>
          <p:cNvPr id="24" name="Tabelle 23">
            <a:extLst>
              <a:ext uri="{FF2B5EF4-FFF2-40B4-BE49-F238E27FC236}">
                <a16:creationId xmlns:a16="http://schemas.microsoft.com/office/drawing/2014/main" id="{9E5CF672-E520-4F21-8D9D-705B040240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049841"/>
              </p:ext>
            </p:extLst>
          </p:nvPr>
        </p:nvGraphicFramePr>
        <p:xfrm>
          <a:off x="390896" y="1583085"/>
          <a:ext cx="8524749" cy="482453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98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5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83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6719">
                <a:tc rowSpan="9">
                  <a:txBody>
                    <a:bodyPr/>
                    <a:lstStyle/>
                    <a:p>
                      <a:pPr algn="ctr"/>
                      <a:r>
                        <a:rPr lang="en-GB" sz="1200" b="0" noProof="0" dirty="0"/>
                        <a:t>Raw</a:t>
                      </a:r>
                      <a:r>
                        <a:rPr lang="en-GB" sz="1200" b="0" baseline="0" noProof="0" dirty="0"/>
                        <a:t> Materials</a:t>
                      </a:r>
                      <a:endParaRPr lang="en-GB" sz="1200" b="0" noProof="0" dirty="0"/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>
                          <a:solidFill>
                            <a:schemeClr val="bg1"/>
                          </a:solidFill>
                        </a:rPr>
                        <a:t>Production of</a:t>
                      </a:r>
                    </a:p>
                    <a:p>
                      <a:pPr algn="ctr"/>
                      <a:r>
                        <a:rPr lang="en-GB" sz="1200" noProof="0" dirty="0">
                          <a:solidFill>
                            <a:schemeClr val="bg1"/>
                          </a:solidFill>
                        </a:rPr>
                        <a:t>raw</a:t>
                      </a:r>
                      <a:r>
                        <a:rPr lang="en-GB" sz="1200" baseline="0" noProof="0" dirty="0">
                          <a:solidFill>
                            <a:schemeClr val="bg1"/>
                          </a:solidFill>
                        </a:rPr>
                        <a:t> materials</a:t>
                      </a:r>
                      <a:endParaRPr lang="en-GB" sz="12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>
                          <a:solidFill>
                            <a:schemeClr val="bg1"/>
                          </a:solidFill>
                        </a:rPr>
                        <a:t>Processing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>
                          <a:solidFill>
                            <a:schemeClr val="bg1"/>
                          </a:solidFill>
                        </a:rPr>
                        <a:t>Production of </a:t>
                      </a:r>
                    </a:p>
                    <a:p>
                      <a:pPr algn="ctr"/>
                      <a:r>
                        <a:rPr lang="en-GB" sz="1200" noProof="0" dirty="0">
                          <a:solidFill>
                            <a:schemeClr val="bg1"/>
                          </a:solidFill>
                        </a:rPr>
                        <a:t>pre-products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>
                          <a:solidFill>
                            <a:schemeClr val="bg1"/>
                          </a:solidFill>
                        </a:rPr>
                        <a:t>Pre-fabrication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>
                          <a:solidFill>
                            <a:schemeClr val="bg1"/>
                          </a:solidFill>
                        </a:rPr>
                        <a:t>Direct suppliers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/>
                      <a:r>
                        <a:rPr lang="en-GB" sz="1200" b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Factory gate</a:t>
                      </a:r>
                    </a:p>
                  </a:txBody>
                  <a:tcPr vert="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977"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97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97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97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97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800" b="1" kern="1200" noProof="0" dirty="0">
                        <a:solidFill>
                          <a:srgbClr val="3B687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597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597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5977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266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DE891E8-04AA-418B-83FC-1A736249208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FF6600"/>
                </a:solidFill>
              </a:rPr>
              <a:t>Worksheet </a:t>
            </a:r>
            <a:r>
              <a:rPr lang="en-US" sz="2400" dirty="0"/>
              <a:t>Identify and assess </a:t>
            </a:r>
            <a:br>
              <a:rPr lang="en-US" sz="2400" dirty="0"/>
            </a:br>
            <a:r>
              <a:rPr lang="en-US" sz="2400" dirty="0"/>
              <a:t>company-specific sustainability topics</a:t>
            </a:r>
            <a:endParaRPr lang="de-DE" sz="24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DC0B4BA-F858-4D34-A783-B02355CC3F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14520" t="33189" r="49179" b="29681"/>
          <a:stretch>
            <a:fillRect/>
          </a:stretch>
        </p:blipFill>
        <p:spPr bwMode="auto">
          <a:xfrm>
            <a:off x="18900" y="3727425"/>
            <a:ext cx="4264079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7FF5DA34-7EED-4492-9391-F18C011A7A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14520" t="33189" r="49179" b="29681"/>
          <a:stretch>
            <a:fillRect/>
          </a:stretch>
        </p:blipFill>
        <p:spPr bwMode="auto">
          <a:xfrm>
            <a:off x="18900" y="1884390"/>
            <a:ext cx="4264079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11011338-7C69-4EF7-B1EE-172C2990FAFE}"/>
              </a:ext>
            </a:extLst>
          </p:cNvPr>
          <p:cNvGrpSpPr/>
          <p:nvPr/>
        </p:nvGrpSpPr>
        <p:grpSpPr>
          <a:xfrm>
            <a:off x="5110252" y="2459247"/>
            <a:ext cx="3528000" cy="503964"/>
            <a:chOff x="755576" y="2276872"/>
            <a:chExt cx="4752528" cy="503964"/>
          </a:xfrm>
        </p:grpSpPr>
        <p:cxnSp>
          <p:nvCxnSpPr>
            <p:cNvPr id="8" name="Gerade Verbindung 7">
              <a:extLst>
                <a:ext uri="{FF2B5EF4-FFF2-40B4-BE49-F238E27FC236}">
                  <a16:creationId xmlns:a16="http://schemas.microsoft.com/office/drawing/2014/main" id="{B74B40B0-BED0-4DBD-9E60-D1BE42C17200}"/>
                </a:ext>
              </a:extLst>
            </p:cNvPr>
            <p:cNvCxnSpPr/>
            <p:nvPr/>
          </p:nvCxnSpPr>
          <p:spPr>
            <a:xfrm flipV="1">
              <a:off x="971600" y="2636912"/>
              <a:ext cx="4320480" cy="97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>
              <a:extLst>
                <a:ext uri="{FF2B5EF4-FFF2-40B4-BE49-F238E27FC236}">
                  <a16:creationId xmlns:a16="http://schemas.microsoft.com/office/drawing/2014/main" id="{07925357-94CF-4A9A-8F88-4222E14D1280}"/>
                </a:ext>
              </a:extLst>
            </p:cNvPr>
            <p:cNvCxnSpPr/>
            <p:nvPr/>
          </p:nvCxnSpPr>
          <p:spPr>
            <a:xfrm>
              <a:off x="971599" y="2528948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>
              <a:extLst>
                <a:ext uri="{FF2B5EF4-FFF2-40B4-BE49-F238E27FC236}">
                  <a16:creationId xmlns:a16="http://schemas.microsoft.com/office/drawing/2014/main" id="{853FE427-35FA-4188-9D3B-FB0FD70695CC}"/>
                </a:ext>
              </a:extLst>
            </p:cNvPr>
            <p:cNvCxnSpPr/>
            <p:nvPr/>
          </p:nvCxnSpPr>
          <p:spPr>
            <a:xfrm>
              <a:off x="2051720" y="2564904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>
              <a:extLst>
                <a:ext uri="{FF2B5EF4-FFF2-40B4-BE49-F238E27FC236}">
                  <a16:creationId xmlns:a16="http://schemas.microsoft.com/office/drawing/2014/main" id="{ED9F4CCD-B68E-4D50-879E-60CFF54DD1EF}"/>
                </a:ext>
              </a:extLst>
            </p:cNvPr>
            <p:cNvCxnSpPr/>
            <p:nvPr/>
          </p:nvCxnSpPr>
          <p:spPr>
            <a:xfrm>
              <a:off x="3131840" y="2564904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>
              <a:extLst>
                <a:ext uri="{FF2B5EF4-FFF2-40B4-BE49-F238E27FC236}">
                  <a16:creationId xmlns:a16="http://schemas.microsoft.com/office/drawing/2014/main" id="{0F84990D-54CB-4622-B832-037B89704F9C}"/>
                </a:ext>
              </a:extLst>
            </p:cNvPr>
            <p:cNvCxnSpPr/>
            <p:nvPr/>
          </p:nvCxnSpPr>
          <p:spPr>
            <a:xfrm>
              <a:off x="4211960" y="2564904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>
              <a:extLst>
                <a:ext uri="{FF2B5EF4-FFF2-40B4-BE49-F238E27FC236}">
                  <a16:creationId xmlns:a16="http://schemas.microsoft.com/office/drawing/2014/main" id="{3A9A2CE0-D0FB-4CC4-8D08-474A920725EA}"/>
                </a:ext>
              </a:extLst>
            </p:cNvPr>
            <p:cNvCxnSpPr/>
            <p:nvPr/>
          </p:nvCxnSpPr>
          <p:spPr>
            <a:xfrm>
              <a:off x="5292080" y="2564904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AE2DD621-C0E4-4D84-BFF9-6E48D881DCB4}"/>
                </a:ext>
              </a:extLst>
            </p:cNvPr>
            <p:cNvSpPr txBox="1"/>
            <p:nvPr/>
          </p:nvSpPr>
          <p:spPr>
            <a:xfrm>
              <a:off x="755576" y="2276872"/>
              <a:ext cx="350386" cy="250226"/>
            </a:xfrm>
            <a:prstGeom prst="rect">
              <a:avLst/>
            </a:prstGeom>
            <a:noFill/>
          </p:spPr>
          <p:txBody>
            <a:bodyPr wrap="square" lIns="80165" tIns="40083" rIns="80165" bIns="40083" rtlCol="0">
              <a:spAutoFit/>
            </a:bodyPr>
            <a:lstStyle/>
            <a:p>
              <a:r>
                <a:rPr lang="en-GB" sz="1100" dirty="0">
                  <a:solidFill>
                    <a:srgbClr val="4B4B4B"/>
                  </a:solidFill>
                </a:rPr>
                <a:t>1</a:t>
              </a: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B68A12B3-7108-4FC1-AC53-27B7992DD4A7}"/>
                </a:ext>
              </a:extLst>
            </p:cNvPr>
            <p:cNvSpPr txBox="1"/>
            <p:nvPr/>
          </p:nvSpPr>
          <p:spPr>
            <a:xfrm>
              <a:off x="5076056" y="2276872"/>
              <a:ext cx="432048" cy="250226"/>
            </a:xfrm>
            <a:prstGeom prst="rect">
              <a:avLst/>
            </a:prstGeom>
            <a:noFill/>
          </p:spPr>
          <p:txBody>
            <a:bodyPr wrap="square" lIns="80165" tIns="40083" rIns="80165" bIns="40083" rtlCol="0">
              <a:spAutoFit/>
            </a:bodyPr>
            <a:lstStyle/>
            <a:p>
              <a:pPr algn="ctr"/>
              <a:r>
                <a:rPr lang="en-GB" sz="1100" dirty="0">
                  <a:solidFill>
                    <a:srgbClr val="4B4B4B"/>
                  </a:solidFill>
                </a:rPr>
                <a:t>5</a:t>
              </a:r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73C23E4D-CD64-4CC3-8769-E7CC0B2A870F}"/>
              </a:ext>
            </a:extLst>
          </p:cNvPr>
          <p:cNvGrpSpPr/>
          <p:nvPr/>
        </p:nvGrpSpPr>
        <p:grpSpPr>
          <a:xfrm>
            <a:off x="5110252" y="2913768"/>
            <a:ext cx="3528000" cy="503964"/>
            <a:chOff x="755576" y="2276872"/>
            <a:chExt cx="4752528" cy="503964"/>
          </a:xfrm>
        </p:grpSpPr>
        <p:cxnSp>
          <p:nvCxnSpPr>
            <p:cNvPr id="17" name="Gerade Verbindung 16">
              <a:extLst>
                <a:ext uri="{FF2B5EF4-FFF2-40B4-BE49-F238E27FC236}">
                  <a16:creationId xmlns:a16="http://schemas.microsoft.com/office/drawing/2014/main" id="{294D0031-A5FC-489B-8CDB-12DDDF10B7C7}"/>
                </a:ext>
              </a:extLst>
            </p:cNvPr>
            <p:cNvCxnSpPr/>
            <p:nvPr/>
          </p:nvCxnSpPr>
          <p:spPr>
            <a:xfrm flipV="1">
              <a:off x="971600" y="2636912"/>
              <a:ext cx="4320480" cy="97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>
              <a:extLst>
                <a:ext uri="{FF2B5EF4-FFF2-40B4-BE49-F238E27FC236}">
                  <a16:creationId xmlns:a16="http://schemas.microsoft.com/office/drawing/2014/main" id="{0A5193BD-88EE-44B7-8E8E-6016DD1F7F0F}"/>
                </a:ext>
              </a:extLst>
            </p:cNvPr>
            <p:cNvCxnSpPr/>
            <p:nvPr/>
          </p:nvCxnSpPr>
          <p:spPr>
            <a:xfrm>
              <a:off x="971599" y="2528948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>
              <a:extLst>
                <a:ext uri="{FF2B5EF4-FFF2-40B4-BE49-F238E27FC236}">
                  <a16:creationId xmlns:a16="http://schemas.microsoft.com/office/drawing/2014/main" id="{B446D614-0E54-4FFE-81EF-15303DB777AF}"/>
                </a:ext>
              </a:extLst>
            </p:cNvPr>
            <p:cNvCxnSpPr/>
            <p:nvPr/>
          </p:nvCxnSpPr>
          <p:spPr>
            <a:xfrm>
              <a:off x="2051720" y="2564904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>
              <a:extLst>
                <a:ext uri="{FF2B5EF4-FFF2-40B4-BE49-F238E27FC236}">
                  <a16:creationId xmlns:a16="http://schemas.microsoft.com/office/drawing/2014/main" id="{F6C5F0EE-8A1F-4468-8EB1-950175A25555}"/>
                </a:ext>
              </a:extLst>
            </p:cNvPr>
            <p:cNvCxnSpPr/>
            <p:nvPr/>
          </p:nvCxnSpPr>
          <p:spPr>
            <a:xfrm>
              <a:off x="3131840" y="2564904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>
              <a:extLst>
                <a:ext uri="{FF2B5EF4-FFF2-40B4-BE49-F238E27FC236}">
                  <a16:creationId xmlns:a16="http://schemas.microsoft.com/office/drawing/2014/main" id="{07EB62E7-2115-4CDF-89E8-56F4FD33DCD0}"/>
                </a:ext>
              </a:extLst>
            </p:cNvPr>
            <p:cNvCxnSpPr/>
            <p:nvPr/>
          </p:nvCxnSpPr>
          <p:spPr>
            <a:xfrm>
              <a:off x="4211960" y="2564904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>
              <a:extLst>
                <a:ext uri="{FF2B5EF4-FFF2-40B4-BE49-F238E27FC236}">
                  <a16:creationId xmlns:a16="http://schemas.microsoft.com/office/drawing/2014/main" id="{8ACDE268-FF7C-4E7C-AECA-30EC46646D41}"/>
                </a:ext>
              </a:extLst>
            </p:cNvPr>
            <p:cNvCxnSpPr/>
            <p:nvPr/>
          </p:nvCxnSpPr>
          <p:spPr>
            <a:xfrm>
              <a:off x="5292080" y="2564904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B9D565F7-A2EB-4765-AF2C-06108D7C9C4A}"/>
                </a:ext>
              </a:extLst>
            </p:cNvPr>
            <p:cNvSpPr txBox="1"/>
            <p:nvPr/>
          </p:nvSpPr>
          <p:spPr>
            <a:xfrm>
              <a:off x="755576" y="2276872"/>
              <a:ext cx="350386" cy="250226"/>
            </a:xfrm>
            <a:prstGeom prst="rect">
              <a:avLst/>
            </a:prstGeom>
            <a:noFill/>
          </p:spPr>
          <p:txBody>
            <a:bodyPr wrap="square" lIns="80165" tIns="40083" rIns="80165" bIns="40083" rtlCol="0">
              <a:spAutoFit/>
            </a:bodyPr>
            <a:lstStyle/>
            <a:p>
              <a:r>
                <a:rPr lang="en-GB" sz="1100" dirty="0">
                  <a:solidFill>
                    <a:srgbClr val="4B4B4B"/>
                  </a:solidFill>
                </a:rPr>
                <a:t>1</a:t>
              </a:r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E7B31DDC-46A6-4CEB-9CB2-F1185890A35F}"/>
                </a:ext>
              </a:extLst>
            </p:cNvPr>
            <p:cNvSpPr txBox="1"/>
            <p:nvPr/>
          </p:nvSpPr>
          <p:spPr>
            <a:xfrm>
              <a:off x="5076056" y="2276872"/>
              <a:ext cx="432048" cy="250226"/>
            </a:xfrm>
            <a:prstGeom prst="rect">
              <a:avLst/>
            </a:prstGeom>
            <a:noFill/>
          </p:spPr>
          <p:txBody>
            <a:bodyPr wrap="square" lIns="80165" tIns="40083" rIns="80165" bIns="40083" rtlCol="0">
              <a:spAutoFit/>
            </a:bodyPr>
            <a:lstStyle/>
            <a:p>
              <a:pPr algn="ctr"/>
              <a:r>
                <a:rPr lang="en-GB" sz="1100" dirty="0">
                  <a:solidFill>
                    <a:srgbClr val="4B4B4B"/>
                  </a:solidFill>
                </a:rPr>
                <a:t>5</a:t>
              </a:r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7DD64053-C9C3-43EF-AEFB-7DA35CB50DB2}"/>
              </a:ext>
            </a:extLst>
          </p:cNvPr>
          <p:cNvGrpSpPr/>
          <p:nvPr/>
        </p:nvGrpSpPr>
        <p:grpSpPr>
          <a:xfrm>
            <a:off x="5110252" y="3394011"/>
            <a:ext cx="3528000" cy="503964"/>
            <a:chOff x="755576" y="2276872"/>
            <a:chExt cx="4752528" cy="503964"/>
          </a:xfrm>
        </p:grpSpPr>
        <p:cxnSp>
          <p:nvCxnSpPr>
            <p:cNvPr id="27" name="Gerade Verbindung 25">
              <a:extLst>
                <a:ext uri="{FF2B5EF4-FFF2-40B4-BE49-F238E27FC236}">
                  <a16:creationId xmlns:a16="http://schemas.microsoft.com/office/drawing/2014/main" id="{27434077-5FF7-4361-895E-C0610D961C1D}"/>
                </a:ext>
              </a:extLst>
            </p:cNvPr>
            <p:cNvCxnSpPr/>
            <p:nvPr/>
          </p:nvCxnSpPr>
          <p:spPr>
            <a:xfrm flipV="1">
              <a:off x="971600" y="2636912"/>
              <a:ext cx="4320480" cy="97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6">
              <a:extLst>
                <a:ext uri="{FF2B5EF4-FFF2-40B4-BE49-F238E27FC236}">
                  <a16:creationId xmlns:a16="http://schemas.microsoft.com/office/drawing/2014/main" id="{4CB7493D-876D-43A2-A6BD-A4987D285F58}"/>
                </a:ext>
              </a:extLst>
            </p:cNvPr>
            <p:cNvCxnSpPr/>
            <p:nvPr/>
          </p:nvCxnSpPr>
          <p:spPr>
            <a:xfrm>
              <a:off x="971599" y="2528948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7">
              <a:extLst>
                <a:ext uri="{FF2B5EF4-FFF2-40B4-BE49-F238E27FC236}">
                  <a16:creationId xmlns:a16="http://schemas.microsoft.com/office/drawing/2014/main" id="{E785D747-3184-4AF4-96C4-32EC179871DA}"/>
                </a:ext>
              </a:extLst>
            </p:cNvPr>
            <p:cNvCxnSpPr/>
            <p:nvPr/>
          </p:nvCxnSpPr>
          <p:spPr>
            <a:xfrm>
              <a:off x="2051720" y="2564904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8">
              <a:extLst>
                <a:ext uri="{FF2B5EF4-FFF2-40B4-BE49-F238E27FC236}">
                  <a16:creationId xmlns:a16="http://schemas.microsoft.com/office/drawing/2014/main" id="{1672D5B3-08EB-4285-9D38-0338ECF57FF3}"/>
                </a:ext>
              </a:extLst>
            </p:cNvPr>
            <p:cNvCxnSpPr/>
            <p:nvPr/>
          </p:nvCxnSpPr>
          <p:spPr>
            <a:xfrm>
              <a:off x="3131840" y="2564904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29">
              <a:extLst>
                <a:ext uri="{FF2B5EF4-FFF2-40B4-BE49-F238E27FC236}">
                  <a16:creationId xmlns:a16="http://schemas.microsoft.com/office/drawing/2014/main" id="{B2620116-9ECD-43E1-8BB6-5788C311EAF9}"/>
                </a:ext>
              </a:extLst>
            </p:cNvPr>
            <p:cNvCxnSpPr/>
            <p:nvPr/>
          </p:nvCxnSpPr>
          <p:spPr>
            <a:xfrm>
              <a:off x="4211960" y="2564904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0">
              <a:extLst>
                <a:ext uri="{FF2B5EF4-FFF2-40B4-BE49-F238E27FC236}">
                  <a16:creationId xmlns:a16="http://schemas.microsoft.com/office/drawing/2014/main" id="{9D473121-BCEE-4AE6-ACDE-AB8F9B13794D}"/>
                </a:ext>
              </a:extLst>
            </p:cNvPr>
            <p:cNvCxnSpPr/>
            <p:nvPr/>
          </p:nvCxnSpPr>
          <p:spPr>
            <a:xfrm>
              <a:off x="5292080" y="2564904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feld 32">
              <a:extLst>
                <a:ext uri="{FF2B5EF4-FFF2-40B4-BE49-F238E27FC236}">
                  <a16:creationId xmlns:a16="http://schemas.microsoft.com/office/drawing/2014/main" id="{687F3263-A1C9-4A02-9252-1F54A3C395FB}"/>
                </a:ext>
              </a:extLst>
            </p:cNvPr>
            <p:cNvSpPr txBox="1"/>
            <p:nvPr/>
          </p:nvSpPr>
          <p:spPr>
            <a:xfrm>
              <a:off x="755576" y="2276872"/>
              <a:ext cx="350386" cy="250226"/>
            </a:xfrm>
            <a:prstGeom prst="rect">
              <a:avLst/>
            </a:prstGeom>
            <a:noFill/>
          </p:spPr>
          <p:txBody>
            <a:bodyPr wrap="square" lIns="80165" tIns="40083" rIns="80165" bIns="40083" rtlCol="0">
              <a:spAutoFit/>
            </a:bodyPr>
            <a:lstStyle/>
            <a:p>
              <a:r>
                <a:rPr lang="en-GB" sz="1100" dirty="0">
                  <a:solidFill>
                    <a:srgbClr val="4B4B4B"/>
                  </a:solidFill>
                </a:rPr>
                <a:t>1</a:t>
              </a:r>
            </a:p>
          </p:txBody>
        </p:sp>
        <p:sp>
          <p:nvSpPr>
            <p:cNvPr id="34" name="Textfeld 33">
              <a:extLst>
                <a:ext uri="{FF2B5EF4-FFF2-40B4-BE49-F238E27FC236}">
                  <a16:creationId xmlns:a16="http://schemas.microsoft.com/office/drawing/2014/main" id="{85AF788B-67F0-4C28-897D-66527A1E06E5}"/>
                </a:ext>
              </a:extLst>
            </p:cNvPr>
            <p:cNvSpPr txBox="1"/>
            <p:nvPr/>
          </p:nvSpPr>
          <p:spPr>
            <a:xfrm>
              <a:off x="5076056" y="2276872"/>
              <a:ext cx="432048" cy="250226"/>
            </a:xfrm>
            <a:prstGeom prst="rect">
              <a:avLst/>
            </a:prstGeom>
            <a:noFill/>
          </p:spPr>
          <p:txBody>
            <a:bodyPr wrap="square" lIns="80165" tIns="40083" rIns="80165" bIns="40083" rtlCol="0">
              <a:spAutoFit/>
            </a:bodyPr>
            <a:lstStyle/>
            <a:p>
              <a:pPr algn="ctr"/>
              <a:r>
                <a:rPr lang="en-GB" sz="1100" dirty="0">
                  <a:solidFill>
                    <a:srgbClr val="4B4B4B"/>
                  </a:solidFill>
                </a:rPr>
                <a:t>5</a:t>
              </a:r>
            </a:p>
          </p:txBody>
        </p:sp>
      </p:grpSp>
      <p:sp>
        <p:nvSpPr>
          <p:cNvPr id="35" name="Rechteck 34">
            <a:extLst>
              <a:ext uri="{FF2B5EF4-FFF2-40B4-BE49-F238E27FC236}">
                <a16:creationId xmlns:a16="http://schemas.microsoft.com/office/drawing/2014/main" id="{64347CF6-C947-4FD8-8C1B-3A399A645B39}"/>
              </a:ext>
            </a:extLst>
          </p:cNvPr>
          <p:cNvSpPr/>
          <p:nvPr/>
        </p:nvSpPr>
        <p:spPr>
          <a:xfrm rot="5400000">
            <a:off x="2133588" y="-264999"/>
            <a:ext cx="410782" cy="3888000"/>
          </a:xfrm>
          <a:prstGeom prst="rect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80165" tIns="40083" rIns="80165" bIns="40083" rtlCol="0" anchor="ctr"/>
          <a:lstStyle/>
          <a:p>
            <a:pPr algn="ctr"/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Company-specific sustainability topics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5021EC7E-C493-4F2A-80CA-5BCBD295370A}"/>
              </a:ext>
            </a:extLst>
          </p:cNvPr>
          <p:cNvSpPr/>
          <p:nvPr/>
        </p:nvSpPr>
        <p:spPr>
          <a:xfrm rot="5400000">
            <a:off x="6668862" y="-265000"/>
            <a:ext cx="410780" cy="3888000"/>
          </a:xfrm>
          <a:prstGeom prst="rect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80165" tIns="40083" rIns="80165" bIns="40083" rtlCol="0" anchor="ctr"/>
          <a:lstStyle/>
          <a:p>
            <a:pPr algn="ctr"/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materiality assessment</a:t>
            </a:r>
          </a:p>
        </p:txBody>
      </p: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DF0BD889-B5DE-4942-9BEE-2FD442173457}"/>
              </a:ext>
            </a:extLst>
          </p:cNvPr>
          <p:cNvGrpSpPr/>
          <p:nvPr/>
        </p:nvGrpSpPr>
        <p:grpSpPr>
          <a:xfrm>
            <a:off x="5110252" y="1977664"/>
            <a:ext cx="3528000" cy="503964"/>
            <a:chOff x="755576" y="2276872"/>
            <a:chExt cx="4752528" cy="503964"/>
          </a:xfrm>
        </p:grpSpPr>
        <p:cxnSp>
          <p:nvCxnSpPr>
            <p:cNvPr id="38" name="Gerade Verbindung 36">
              <a:extLst>
                <a:ext uri="{FF2B5EF4-FFF2-40B4-BE49-F238E27FC236}">
                  <a16:creationId xmlns:a16="http://schemas.microsoft.com/office/drawing/2014/main" id="{6503A0DC-1A62-42B2-B5FE-77F85A68A1F5}"/>
                </a:ext>
              </a:extLst>
            </p:cNvPr>
            <p:cNvCxnSpPr/>
            <p:nvPr/>
          </p:nvCxnSpPr>
          <p:spPr>
            <a:xfrm flipV="1">
              <a:off x="971600" y="2636912"/>
              <a:ext cx="4320480" cy="97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7">
              <a:extLst>
                <a:ext uri="{FF2B5EF4-FFF2-40B4-BE49-F238E27FC236}">
                  <a16:creationId xmlns:a16="http://schemas.microsoft.com/office/drawing/2014/main" id="{120093FD-BF64-4AB2-9675-D38FC1B030A6}"/>
                </a:ext>
              </a:extLst>
            </p:cNvPr>
            <p:cNvCxnSpPr/>
            <p:nvPr/>
          </p:nvCxnSpPr>
          <p:spPr>
            <a:xfrm>
              <a:off x="971599" y="2528948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38">
              <a:extLst>
                <a:ext uri="{FF2B5EF4-FFF2-40B4-BE49-F238E27FC236}">
                  <a16:creationId xmlns:a16="http://schemas.microsoft.com/office/drawing/2014/main" id="{83CB7A8A-1BCF-4CA1-B0A7-213A5CB66AAA}"/>
                </a:ext>
              </a:extLst>
            </p:cNvPr>
            <p:cNvCxnSpPr/>
            <p:nvPr/>
          </p:nvCxnSpPr>
          <p:spPr>
            <a:xfrm>
              <a:off x="2051720" y="2564904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39">
              <a:extLst>
                <a:ext uri="{FF2B5EF4-FFF2-40B4-BE49-F238E27FC236}">
                  <a16:creationId xmlns:a16="http://schemas.microsoft.com/office/drawing/2014/main" id="{B8AFF00E-D4CC-4048-9D65-585FBC1E32B6}"/>
                </a:ext>
              </a:extLst>
            </p:cNvPr>
            <p:cNvCxnSpPr/>
            <p:nvPr/>
          </p:nvCxnSpPr>
          <p:spPr>
            <a:xfrm>
              <a:off x="3131840" y="2564904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0">
              <a:extLst>
                <a:ext uri="{FF2B5EF4-FFF2-40B4-BE49-F238E27FC236}">
                  <a16:creationId xmlns:a16="http://schemas.microsoft.com/office/drawing/2014/main" id="{4E6050BD-1D3C-49CA-B9A4-7A4A8CC6257D}"/>
                </a:ext>
              </a:extLst>
            </p:cNvPr>
            <p:cNvCxnSpPr/>
            <p:nvPr/>
          </p:nvCxnSpPr>
          <p:spPr>
            <a:xfrm>
              <a:off x="4211960" y="2564904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41">
              <a:extLst>
                <a:ext uri="{FF2B5EF4-FFF2-40B4-BE49-F238E27FC236}">
                  <a16:creationId xmlns:a16="http://schemas.microsoft.com/office/drawing/2014/main" id="{D6A5F6A6-720B-4427-9F75-9C550961D723}"/>
                </a:ext>
              </a:extLst>
            </p:cNvPr>
            <p:cNvCxnSpPr/>
            <p:nvPr/>
          </p:nvCxnSpPr>
          <p:spPr>
            <a:xfrm>
              <a:off x="5292080" y="2564904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feld 43">
              <a:extLst>
                <a:ext uri="{FF2B5EF4-FFF2-40B4-BE49-F238E27FC236}">
                  <a16:creationId xmlns:a16="http://schemas.microsoft.com/office/drawing/2014/main" id="{5972317D-7C71-4FF3-9136-816AAF78C783}"/>
                </a:ext>
              </a:extLst>
            </p:cNvPr>
            <p:cNvSpPr txBox="1"/>
            <p:nvPr/>
          </p:nvSpPr>
          <p:spPr>
            <a:xfrm>
              <a:off x="755576" y="2276872"/>
              <a:ext cx="350386" cy="250226"/>
            </a:xfrm>
            <a:prstGeom prst="rect">
              <a:avLst/>
            </a:prstGeom>
            <a:noFill/>
          </p:spPr>
          <p:txBody>
            <a:bodyPr wrap="square" lIns="80165" tIns="40083" rIns="80165" bIns="40083" rtlCol="0">
              <a:spAutoFit/>
            </a:bodyPr>
            <a:lstStyle/>
            <a:p>
              <a:r>
                <a:rPr lang="en-GB" sz="1100" dirty="0">
                  <a:solidFill>
                    <a:srgbClr val="4B4B4B"/>
                  </a:solidFill>
                </a:rPr>
                <a:t>1</a:t>
              </a:r>
            </a:p>
          </p:txBody>
        </p:sp>
        <p:sp>
          <p:nvSpPr>
            <p:cNvPr id="45" name="Textfeld 44">
              <a:extLst>
                <a:ext uri="{FF2B5EF4-FFF2-40B4-BE49-F238E27FC236}">
                  <a16:creationId xmlns:a16="http://schemas.microsoft.com/office/drawing/2014/main" id="{2097B886-9243-44D3-8183-3A0E5A683208}"/>
                </a:ext>
              </a:extLst>
            </p:cNvPr>
            <p:cNvSpPr txBox="1"/>
            <p:nvPr/>
          </p:nvSpPr>
          <p:spPr>
            <a:xfrm>
              <a:off x="5076056" y="2276872"/>
              <a:ext cx="432048" cy="250226"/>
            </a:xfrm>
            <a:prstGeom prst="rect">
              <a:avLst/>
            </a:prstGeom>
            <a:noFill/>
          </p:spPr>
          <p:txBody>
            <a:bodyPr wrap="square" lIns="80165" tIns="40083" rIns="80165" bIns="40083" rtlCol="0">
              <a:spAutoFit/>
            </a:bodyPr>
            <a:lstStyle/>
            <a:p>
              <a:pPr algn="ctr"/>
              <a:r>
                <a:rPr lang="en-GB" sz="1100" dirty="0">
                  <a:solidFill>
                    <a:srgbClr val="4B4B4B"/>
                  </a:solidFill>
                </a:rPr>
                <a:t>5</a:t>
              </a:r>
            </a:p>
          </p:txBody>
        </p: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1A759C73-14EA-4145-982D-337D471BD33E}"/>
              </a:ext>
            </a:extLst>
          </p:cNvPr>
          <p:cNvGrpSpPr/>
          <p:nvPr/>
        </p:nvGrpSpPr>
        <p:grpSpPr>
          <a:xfrm>
            <a:off x="5110252" y="4336538"/>
            <a:ext cx="3528000" cy="503964"/>
            <a:chOff x="755576" y="2276872"/>
            <a:chExt cx="4752528" cy="503964"/>
          </a:xfrm>
        </p:grpSpPr>
        <p:cxnSp>
          <p:nvCxnSpPr>
            <p:cNvPr id="47" name="Gerade Verbindung 92">
              <a:extLst>
                <a:ext uri="{FF2B5EF4-FFF2-40B4-BE49-F238E27FC236}">
                  <a16:creationId xmlns:a16="http://schemas.microsoft.com/office/drawing/2014/main" id="{23AAC060-1C4B-42B3-904D-9B70ADF49E35}"/>
                </a:ext>
              </a:extLst>
            </p:cNvPr>
            <p:cNvCxnSpPr/>
            <p:nvPr/>
          </p:nvCxnSpPr>
          <p:spPr>
            <a:xfrm flipV="1">
              <a:off x="971600" y="2636912"/>
              <a:ext cx="4320480" cy="97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 Verbindung 93">
              <a:extLst>
                <a:ext uri="{FF2B5EF4-FFF2-40B4-BE49-F238E27FC236}">
                  <a16:creationId xmlns:a16="http://schemas.microsoft.com/office/drawing/2014/main" id="{B6BC2C94-2597-4D68-BAE9-5AF0C7D827BF}"/>
                </a:ext>
              </a:extLst>
            </p:cNvPr>
            <p:cNvCxnSpPr/>
            <p:nvPr/>
          </p:nvCxnSpPr>
          <p:spPr>
            <a:xfrm>
              <a:off x="971599" y="2528948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94">
              <a:extLst>
                <a:ext uri="{FF2B5EF4-FFF2-40B4-BE49-F238E27FC236}">
                  <a16:creationId xmlns:a16="http://schemas.microsoft.com/office/drawing/2014/main" id="{5B669F07-7314-437D-B89E-5EA8D8D68470}"/>
                </a:ext>
              </a:extLst>
            </p:cNvPr>
            <p:cNvCxnSpPr/>
            <p:nvPr/>
          </p:nvCxnSpPr>
          <p:spPr>
            <a:xfrm>
              <a:off x="2051720" y="2564904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95">
              <a:extLst>
                <a:ext uri="{FF2B5EF4-FFF2-40B4-BE49-F238E27FC236}">
                  <a16:creationId xmlns:a16="http://schemas.microsoft.com/office/drawing/2014/main" id="{C1DF8591-5414-4BFB-9296-B82A80CE1F71}"/>
                </a:ext>
              </a:extLst>
            </p:cNvPr>
            <p:cNvCxnSpPr/>
            <p:nvPr/>
          </p:nvCxnSpPr>
          <p:spPr>
            <a:xfrm>
              <a:off x="3131840" y="2564904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96">
              <a:extLst>
                <a:ext uri="{FF2B5EF4-FFF2-40B4-BE49-F238E27FC236}">
                  <a16:creationId xmlns:a16="http://schemas.microsoft.com/office/drawing/2014/main" id="{5174B221-4FC8-4968-827A-9480B010EF41}"/>
                </a:ext>
              </a:extLst>
            </p:cNvPr>
            <p:cNvCxnSpPr/>
            <p:nvPr/>
          </p:nvCxnSpPr>
          <p:spPr>
            <a:xfrm>
              <a:off x="4211960" y="2564904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97">
              <a:extLst>
                <a:ext uri="{FF2B5EF4-FFF2-40B4-BE49-F238E27FC236}">
                  <a16:creationId xmlns:a16="http://schemas.microsoft.com/office/drawing/2014/main" id="{D7C2B802-659F-4F81-99C8-EF33952D55DD}"/>
                </a:ext>
              </a:extLst>
            </p:cNvPr>
            <p:cNvCxnSpPr/>
            <p:nvPr/>
          </p:nvCxnSpPr>
          <p:spPr>
            <a:xfrm>
              <a:off x="5292080" y="2564904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feld 52">
              <a:extLst>
                <a:ext uri="{FF2B5EF4-FFF2-40B4-BE49-F238E27FC236}">
                  <a16:creationId xmlns:a16="http://schemas.microsoft.com/office/drawing/2014/main" id="{2DEAB204-B237-4772-8C3A-6CB3A75ED1E7}"/>
                </a:ext>
              </a:extLst>
            </p:cNvPr>
            <p:cNvSpPr txBox="1"/>
            <p:nvPr/>
          </p:nvSpPr>
          <p:spPr>
            <a:xfrm>
              <a:off x="755576" y="2276872"/>
              <a:ext cx="350386" cy="250226"/>
            </a:xfrm>
            <a:prstGeom prst="rect">
              <a:avLst/>
            </a:prstGeom>
            <a:noFill/>
          </p:spPr>
          <p:txBody>
            <a:bodyPr wrap="square" lIns="80165" tIns="40083" rIns="80165" bIns="40083" rtlCol="0">
              <a:spAutoFit/>
            </a:bodyPr>
            <a:lstStyle/>
            <a:p>
              <a:r>
                <a:rPr lang="en-GB" sz="1100" dirty="0">
                  <a:solidFill>
                    <a:srgbClr val="4B4B4B"/>
                  </a:solidFill>
                </a:rPr>
                <a:t>1</a:t>
              </a:r>
            </a:p>
          </p:txBody>
        </p:sp>
        <p:sp>
          <p:nvSpPr>
            <p:cNvPr id="54" name="Textfeld 53">
              <a:extLst>
                <a:ext uri="{FF2B5EF4-FFF2-40B4-BE49-F238E27FC236}">
                  <a16:creationId xmlns:a16="http://schemas.microsoft.com/office/drawing/2014/main" id="{71DDF7CB-A394-4BB9-8B29-9E59D5F632CA}"/>
                </a:ext>
              </a:extLst>
            </p:cNvPr>
            <p:cNvSpPr txBox="1"/>
            <p:nvPr/>
          </p:nvSpPr>
          <p:spPr>
            <a:xfrm>
              <a:off x="5076056" y="2276872"/>
              <a:ext cx="432048" cy="250226"/>
            </a:xfrm>
            <a:prstGeom prst="rect">
              <a:avLst/>
            </a:prstGeom>
            <a:noFill/>
          </p:spPr>
          <p:txBody>
            <a:bodyPr wrap="square" lIns="80165" tIns="40083" rIns="80165" bIns="40083" rtlCol="0">
              <a:spAutoFit/>
            </a:bodyPr>
            <a:lstStyle/>
            <a:p>
              <a:pPr algn="ctr"/>
              <a:r>
                <a:rPr lang="en-GB" sz="1100" dirty="0">
                  <a:solidFill>
                    <a:srgbClr val="4B4B4B"/>
                  </a:solidFill>
                </a:rPr>
                <a:t>5</a:t>
              </a:r>
            </a:p>
          </p:txBody>
        </p:sp>
      </p:grpSp>
      <p:grpSp>
        <p:nvGrpSpPr>
          <p:cNvPr id="55" name="Gruppieren 54">
            <a:extLst>
              <a:ext uri="{FF2B5EF4-FFF2-40B4-BE49-F238E27FC236}">
                <a16:creationId xmlns:a16="http://schemas.microsoft.com/office/drawing/2014/main" id="{ECA84519-4712-4AB9-8217-937944569D11}"/>
              </a:ext>
            </a:extLst>
          </p:cNvPr>
          <p:cNvGrpSpPr/>
          <p:nvPr/>
        </p:nvGrpSpPr>
        <p:grpSpPr>
          <a:xfrm>
            <a:off x="5110252" y="4791059"/>
            <a:ext cx="3528000" cy="503964"/>
            <a:chOff x="755576" y="2276872"/>
            <a:chExt cx="4752528" cy="503964"/>
          </a:xfrm>
        </p:grpSpPr>
        <p:cxnSp>
          <p:nvCxnSpPr>
            <p:cNvPr id="56" name="Gerade Verbindung 101">
              <a:extLst>
                <a:ext uri="{FF2B5EF4-FFF2-40B4-BE49-F238E27FC236}">
                  <a16:creationId xmlns:a16="http://schemas.microsoft.com/office/drawing/2014/main" id="{DB57970A-7A86-4EEE-B949-1C0F62E03175}"/>
                </a:ext>
              </a:extLst>
            </p:cNvPr>
            <p:cNvCxnSpPr/>
            <p:nvPr/>
          </p:nvCxnSpPr>
          <p:spPr>
            <a:xfrm flipV="1">
              <a:off x="971600" y="2636912"/>
              <a:ext cx="4320480" cy="97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102">
              <a:extLst>
                <a:ext uri="{FF2B5EF4-FFF2-40B4-BE49-F238E27FC236}">
                  <a16:creationId xmlns:a16="http://schemas.microsoft.com/office/drawing/2014/main" id="{23436608-98D6-4D35-A65D-73760A7BE575}"/>
                </a:ext>
              </a:extLst>
            </p:cNvPr>
            <p:cNvCxnSpPr/>
            <p:nvPr/>
          </p:nvCxnSpPr>
          <p:spPr>
            <a:xfrm>
              <a:off x="971599" y="2528948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103">
              <a:extLst>
                <a:ext uri="{FF2B5EF4-FFF2-40B4-BE49-F238E27FC236}">
                  <a16:creationId xmlns:a16="http://schemas.microsoft.com/office/drawing/2014/main" id="{5B0A5CB5-4D14-461C-9D64-E0091E96199B}"/>
                </a:ext>
              </a:extLst>
            </p:cNvPr>
            <p:cNvCxnSpPr/>
            <p:nvPr/>
          </p:nvCxnSpPr>
          <p:spPr>
            <a:xfrm>
              <a:off x="2051720" y="2564904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104">
              <a:extLst>
                <a:ext uri="{FF2B5EF4-FFF2-40B4-BE49-F238E27FC236}">
                  <a16:creationId xmlns:a16="http://schemas.microsoft.com/office/drawing/2014/main" id="{C5060AFF-CB3E-465D-B19A-B911E6CFC46F}"/>
                </a:ext>
              </a:extLst>
            </p:cNvPr>
            <p:cNvCxnSpPr/>
            <p:nvPr/>
          </p:nvCxnSpPr>
          <p:spPr>
            <a:xfrm>
              <a:off x="3131840" y="2564904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105">
              <a:extLst>
                <a:ext uri="{FF2B5EF4-FFF2-40B4-BE49-F238E27FC236}">
                  <a16:creationId xmlns:a16="http://schemas.microsoft.com/office/drawing/2014/main" id="{525F1837-2634-45E9-9F47-F531E0FDF363}"/>
                </a:ext>
              </a:extLst>
            </p:cNvPr>
            <p:cNvCxnSpPr/>
            <p:nvPr/>
          </p:nvCxnSpPr>
          <p:spPr>
            <a:xfrm>
              <a:off x="4211960" y="2564904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 Verbindung 106">
              <a:extLst>
                <a:ext uri="{FF2B5EF4-FFF2-40B4-BE49-F238E27FC236}">
                  <a16:creationId xmlns:a16="http://schemas.microsoft.com/office/drawing/2014/main" id="{7350295C-218F-4815-8BDE-AE43C41F9A1B}"/>
                </a:ext>
              </a:extLst>
            </p:cNvPr>
            <p:cNvCxnSpPr/>
            <p:nvPr/>
          </p:nvCxnSpPr>
          <p:spPr>
            <a:xfrm>
              <a:off x="5292080" y="2564904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feld 61">
              <a:extLst>
                <a:ext uri="{FF2B5EF4-FFF2-40B4-BE49-F238E27FC236}">
                  <a16:creationId xmlns:a16="http://schemas.microsoft.com/office/drawing/2014/main" id="{165C7878-E453-477F-8C16-6975947B16DB}"/>
                </a:ext>
              </a:extLst>
            </p:cNvPr>
            <p:cNvSpPr txBox="1"/>
            <p:nvPr/>
          </p:nvSpPr>
          <p:spPr>
            <a:xfrm>
              <a:off x="755576" y="2276872"/>
              <a:ext cx="350386" cy="250226"/>
            </a:xfrm>
            <a:prstGeom prst="rect">
              <a:avLst/>
            </a:prstGeom>
            <a:noFill/>
          </p:spPr>
          <p:txBody>
            <a:bodyPr wrap="square" lIns="80165" tIns="40083" rIns="80165" bIns="40083" rtlCol="0">
              <a:spAutoFit/>
            </a:bodyPr>
            <a:lstStyle/>
            <a:p>
              <a:r>
                <a:rPr lang="en-GB" sz="1100" dirty="0">
                  <a:solidFill>
                    <a:srgbClr val="4B4B4B"/>
                  </a:solidFill>
                </a:rPr>
                <a:t>1</a:t>
              </a:r>
            </a:p>
          </p:txBody>
        </p:sp>
        <p:sp>
          <p:nvSpPr>
            <p:cNvPr id="63" name="Textfeld 62">
              <a:extLst>
                <a:ext uri="{FF2B5EF4-FFF2-40B4-BE49-F238E27FC236}">
                  <a16:creationId xmlns:a16="http://schemas.microsoft.com/office/drawing/2014/main" id="{E456F499-5308-4F8F-9517-4ED90F03A265}"/>
                </a:ext>
              </a:extLst>
            </p:cNvPr>
            <p:cNvSpPr txBox="1"/>
            <p:nvPr/>
          </p:nvSpPr>
          <p:spPr>
            <a:xfrm>
              <a:off x="5076056" y="2276872"/>
              <a:ext cx="432048" cy="250226"/>
            </a:xfrm>
            <a:prstGeom prst="rect">
              <a:avLst/>
            </a:prstGeom>
            <a:noFill/>
          </p:spPr>
          <p:txBody>
            <a:bodyPr wrap="square" lIns="80165" tIns="40083" rIns="80165" bIns="40083" rtlCol="0">
              <a:spAutoFit/>
            </a:bodyPr>
            <a:lstStyle/>
            <a:p>
              <a:pPr algn="ctr"/>
              <a:r>
                <a:rPr lang="en-GB" sz="1100" dirty="0">
                  <a:solidFill>
                    <a:srgbClr val="4B4B4B"/>
                  </a:solidFill>
                </a:rPr>
                <a:t>5</a:t>
              </a:r>
            </a:p>
          </p:txBody>
        </p:sp>
      </p:grpSp>
      <p:grpSp>
        <p:nvGrpSpPr>
          <p:cNvPr id="64" name="Gruppieren 63">
            <a:extLst>
              <a:ext uri="{FF2B5EF4-FFF2-40B4-BE49-F238E27FC236}">
                <a16:creationId xmlns:a16="http://schemas.microsoft.com/office/drawing/2014/main" id="{DABB69A1-8E5A-407E-B857-3FE010949100}"/>
              </a:ext>
            </a:extLst>
          </p:cNvPr>
          <p:cNvGrpSpPr/>
          <p:nvPr/>
        </p:nvGrpSpPr>
        <p:grpSpPr>
          <a:xfrm>
            <a:off x="5110252" y="5271302"/>
            <a:ext cx="3528000" cy="503964"/>
            <a:chOff x="755576" y="2276872"/>
            <a:chExt cx="4752528" cy="503964"/>
          </a:xfrm>
        </p:grpSpPr>
        <p:cxnSp>
          <p:nvCxnSpPr>
            <p:cNvPr id="65" name="Gerade Verbindung 110">
              <a:extLst>
                <a:ext uri="{FF2B5EF4-FFF2-40B4-BE49-F238E27FC236}">
                  <a16:creationId xmlns:a16="http://schemas.microsoft.com/office/drawing/2014/main" id="{1133E9D0-C225-456E-B21B-DC3544BB01F0}"/>
                </a:ext>
              </a:extLst>
            </p:cNvPr>
            <p:cNvCxnSpPr/>
            <p:nvPr/>
          </p:nvCxnSpPr>
          <p:spPr>
            <a:xfrm flipV="1">
              <a:off x="971600" y="2636912"/>
              <a:ext cx="4320480" cy="97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111">
              <a:extLst>
                <a:ext uri="{FF2B5EF4-FFF2-40B4-BE49-F238E27FC236}">
                  <a16:creationId xmlns:a16="http://schemas.microsoft.com/office/drawing/2014/main" id="{B4231BD6-3127-4C11-8ECE-913D6FE158BD}"/>
                </a:ext>
              </a:extLst>
            </p:cNvPr>
            <p:cNvCxnSpPr/>
            <p:nvPr/>
          </p:nvCxnSpPr>
          <p:spPr>
            <a:xfrm>
              <a:off x="971599" y="2528948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 Verbindung 112">
              <a:extLst>
                <a:ext uri="{FF2B5EF4-FFF2-40B4-BE49-F238E27FC236}">
                  <a16:creationId xmlns:a16="http://schemas.microsoft.com/office/drawing/2014/main" id="{3E82D099-EC69-408D-B993-0C462BCF1480}"/>
                </a:ext>
              </a:extLst>
            </p:cNvPr>
            <p:cNvCxnSpPr/>
            <p:nvPr/>
          </p:nvCxnSpPr>
          <p:spPr>
            <a:xfrm>
              <a:off x="2051720" y="2564904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113">
              <a:extLst>
                <a:ext uri="{FF2B5EF4-FFF2-40B4-BE49-F238E27FC236}">
                  <a16:creationId xmlns:a16="http://schemas.microsoft.com/office/drawing/2014/main" id="{609DDC66-52BC-40CC-A5D3-0ED06201EB14}"/>
                </a:ext>
              </a:extLst>
            </p:cNvPr>
            <p:cNvCxnSpPr/>
            <p:nvPr/>
          </p:nvCxnSpPr>
          <p:spPr>
            <a:xfrm>
              <a:off x="3131840" y="2564904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114">
              <a:extLst>
                <a:ext uri="{FF2B5EF4-FFF2-40B4-BE49-F238E27FC236}">
                  <a16:creationId xmlns:a16="http://schemas.microsoft.com/office/drawing/2014/main" id="{1DBAC0C9-3E50-4BEE-A729-EBC472E9F129}"/>
                </a:ext>
              </a:extLst>
            </p:cNvPr>
            <p:cNvCxnSpPr/>
            <p:nvPr/>
          </p:nvCxnSpPr>
          <p:spPr>
            <a:xfrm>
              <a:off x="4211960" y="2564904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115">
              <a:extLst>
                <a:ext uri="{FF2B5EF4-FFF2-40B4-BE49-F238E27FC236}">
                  <a16:creationId xmlns:a16="http://schemas.microsoft.com/office/drawing/2014/main" id="{0526E2B8-ED90-486C-A64E-999CC90315D0}"/>
                </a:ext>
              </a:extLst>
            </p:cNvPr>
            <p:cNvCxnSpPr/>
            <p:nvPr/>
          </p:nvCxnSpPr>
          <p:spPr>
            <a:xfrm>
              <a:off x="5292080" y="2564904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feld 70">
              <a:extLst>
                <a:ext uri="{FF2B5EF4-FFF2-40B4-BE49-F238E27FC236}">
                  <a16:creationId xmlns:a16="http://schemas.microsoft.com/office/drawing/2014/main" id="{CF715BBD-E778-4C83-8956-260A82424B81}"/>
                </a:ext>
              </a:extLst>
            </p:cNvPr>
            <p:cNvSpPr txBox="1"/>
            <p:nvPr/>
          </p:nvSpPr>
          <p:spPr>
            <a:xfrm>
              <a:off x="755576" y="2276872"/>
              <a:ext cx="350386" cy="250226"/>
            </a:xfrm>
            <a:prstGeom prst="rect">
              <a:avLst/>
            </a:prstGeom>
            <a:noFill/>
          </p:spPr>
          <p:txBody>
            <a:bodyPr wrap="square" lIns="80165" tIns="40083" rIns="80165" bIns="40083" rtlCol="0">
              <a:spAutoFit/>
            </a:bodyPr>
            <a:lstStyle/>
            <a:p>
              <a:r>
                <a:rPr lang="en-GB" sz="1100" dirty="0">
                  <a:solidFill>
                    <a:srgbClr val="4B4B4B"/>
                  </a:solidFill>
                </a:rPr>
                <a:t>1</a:t>
              </a:r>
            </a:p>
          </p:txBody>
        </p:sp>
        <p:sp>
          <p:nvSpPr>
            <p:cNvPr id="72" name="Textfeld 71">
              <a:extLst>
                <a:ext uri="{FF2B5EF4-FFF2-40B4-BE49-F238E27FC236}">
                  <a16:creationId xmlns:a16="http://schemas.microsoft.com/office/drawing/2014/main" id="{CF27149B-7FF2-4472-8B59-938ED12ADD4A}"/>
                </a:ext>
              </a:extLst>
            </p:cNvPr>
            <p:cNvSpPr txBox="1"/>
            <p:nvPr/>
          </p:nvSpPr>
          <p:spPr>
            <a:xfrm>
              <a:off x="5076056" y="2276872"/>
              <a:ext cx="432048" cy="250226"/>
            </a:xfrm>
            <a:prstGeom prst="rect">
              <a:avLst/>
            </a:prstGeom>
            <a:noFill/>
          </p:spPr>
          <p:txBody>
            <a:bodyPr wrap="square" lIns="80165" tIns="40083" rIns="80165" bIns="40083" rtlCol="0">
              <a:spAutoFit/>
            </a:bodyPr>
            <a:lstStyle/>
            <a:p>
              <a:pPr algn="ctr"/>
              <a:r>
                <a:rPr lang="en-GB" sz="1100" dirty="0">
                  <a:solidFill>
                    <a:srgbClr val="4B4B4B"/>
                  </a:solidFill>
                </a:rPr>
                <a:t>5</a:t>
              </a:r>
            </a:p>
          </p:txBody>
        </p:sp>
      </p:grpSp>
      <p:grpSp>
        <p:nvGrpSpPr>
          <p:cNvPr id="73" name="Gruppieren 72">
            <a:extLst>
              <a:ext uri="{FF2B5EF4-FFF2-40B4-BE49-F238E27FC236}">
                <a16:creationId xmlns:a16="http://schemas.microsoft.com/office/drawing/2014/main" id="{DE26918B-9717-402E-A159-080C539FBA88}"/>
              </a:ext>
            </a:extLst>
          </p:cNvPr>
          <p:cNvGrpSpPr/>
          <p:nvPr/>
        </p:nvGrpSpPr>
        <p:grpSpPr>
          <a:xfrm>
            <a:off x="5110252" y="3854955"/>
            <a:ext cx="3528000" cy="503964"/>
            <a:chOff x="755576" y="2276872"/>
            <a:chExt cx="4752528" cy="503964"/>
          </a:xfrm>
        </p:grpSpPr>
        <p:cxnSp>
          <p:nvCxnSpPr>
            <p:cNvPr id="74" name="Gerade Verbindung 119">
              <a:extLst>
                <a:ext uri="{FF2B5EF4-FFF2-40B4-BE49-F238E27FC236}">
                  <a16:creationId xmlns:a16="http://schemas.microsoft.com/office/drawing/2014/main" id="{E1D0B89D-D2B0-4CBB-A9F9-988851B8DB80}"/>
                </a:ext>
              </a:extLst>
            </p:cNvPr>
            <p:cNvCxnSpPr/>
            <p:nvPr/>
          </p:nvCxnSpPr>
          <p:spPr>
            <a:xfrm flipV="1">
              <a:off x="971600" y="2636912"/>
              <a:ext cx="4320480" cy="97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 Verbindung 120">
              <a:extLst>
                <a:ext uri="{FF2B5EF4-FFF2-40B4-BE49-F238E27FC236}">
                  <a16:creationId xmlns:a16="http://schemas.microsoft.com/office/drawing/2014/main" id="{61313134-C8A5-4DA1-B82F-BBB0A8C2BBF3}"/>
                </a:ext>
              </a:extLst>
            </p:cNvPr>
            <p:cNvCxnSpPr/>
            <p:nvPr/>
          </p:nvCxnSpPr>
          <p:spPr>
            <a:xfrm>
              <a:off x="971599" y="2528948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121">
              <a:extLst>
                <a:ext uri="{FF2B5EF4-FFF2-40B4-BE49-F238E27FC236}">
                  <a16:creationId xmlns:a16="http://schemas.microsoft.com/office/drawing/2014/main" id="{21413940-B32B-45D7-A5CC-982B3FF917E4}"/>
                </a:ext>
              </a:extLst>
            </p:cNvPr>
            <p:cNvCxnSpPr/>
            <p:nvPr/>
          </p:nvCxnSpPr>
          <p:spPr>
            <a:xfrm>
              <a:off x="2051720" y="2564904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 Verbindung 122">
              <a:extLst>
                <a:ext uri="{FF2B5EF4-FFF2-40B4-BE49-F238E27FC236}">
                  <a16:creationId xmlns:a16="http://schemas.microsoft.com/office/drawing/2014/main" id="{8B6AADC3-C296-49F5-AA19-C2A387369512}"/>
                </a:ext>
              </a:extLst>
            </p:cNvPr>
            <p:cNvCxnSpPr/>
            <p:nvPr/>
          </p:nvCxnSpPr>
          <p:spPr>
            <a:xfrm>
              <a:off x="3131840" y="2564904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123">
              <a:extLst>
                <a:ext uri="{FF2B5EF4-FFF2-40B4-BE49-F238E27FC236}">
                  <a16:creationId xmlns:a16="http://schemas.microsoft.com/office/drawing/2014/main" id="{7DED0F35-B05D-48C7-A5AC-A8ACDA9F9C45}"/>
                </a:ext>
              </a:extLst>
            </p:cNvPr>
            <p:cNvCxnSpPr/>
            <p:nvPr/>
          </p:nvCxnSpPr>
          <p:spPr>
            <a:xfrm>
              <a:off x="4211960" y="2564904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 Verbindung 124">
              <a:extLst>
                <a:ext uri="{FF2B5EF4-FFF2-40B4-BE49-F238E27FC236}">
                  <a16:creationId xmlns:a16="http://schemas.microsoft.com/office/drawing/2014/main" id="{B8EA2ECA-D2FD-49E4-997F-197555BDD161}"/>
                </a:ext>
              </a:extLst>
            </p:cNvPr>
            <p:cNvCxnSpPr/>
            <p:nvPr/>
          </p:nvCxnSpPr>
          <p:spPr>
            <a:xfrm>
              <a:off x="5292080" y="2564904"/>
              <a:ext cx="0" cy="215932"/>
            </a:xfrm>
            <a:prstGeom prst="line">
              <a:avLst/>
            </a:prstGeom>
            <a:ln w="19050" cap="flat" cmpd="sng" algn="ctr">
              <a:solidFill>
                <a:srgbClr val="AEAE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feld 79">
              <a:extLst>
                <a:ext uri="{FF2B5EF4-FFF2-40B4-BE49-F238E27FC236}">
                  <a16:creationId xmlns:a16="http://schemas.microsoft.com/office/drawing/2014/main" id="{15A60280-4AD7-4E68-96A1-1E7B6584A6A3}"/>
                </a:ext>
              </a:extLst>
            </p:cNvPr>
            <p:cNvSpPr txBox="1"/>
            <p:nvPr/>
          </p:nvSpPr>
          <p:spPr>
            <a:xfrm>
              <a:off x="755576" y="2276872"/>
              <a:ext cx="350386" cy="250226"/>
            </a:xfrm>
            <a:prstGeom prst="rect">
              <a:avLst/>
            </a:prstGeom>
            <a:noFill/>
          </p:spPr>
          <p:txBody>
            <a:bodyPr wrap="square" lIns="80165" tIns="40083" rIns="80165" bIns="40083" rtlCol="0">
              <a:spAutoFit/>
            </a:bodyPr>
            <a:lstStyle/>
            <a:p>
              <a:r>
                <a:rPr lang="en-GB" sz="1100" dirty="0">
                  <a:solidFill>
                    <a:srgbClr val="4B4B4B"/>
                  </a:solidFill>
                </a:rPr>
                <a:t>1</a:t>
              </a:r>
            </a:p>
          </p:txBody>
        </p:sp>
        <p:sp>
          <p:nvSpPr>
            <p:cNvPr id="81" name="Textfeld 80">
              <a:extLst>
                <a:ext uri="{FF2B5EF4-FFF2-40B4-BE49-F238E27FC236}">
                  <a16:creationId xmlns:a16="http://schemas.microsoft.com/office/drawing/2014/main" id="{6561FDD3-8485-45E0-8067-9555E6D34F7B}"/>
                </a:ext>
              </a:extLst>
            </p:cNvPr>
            <p:cNvSpPr txBox="1"/>
            <p:nvPr/>
          </p:nvSpPr>
          <p:spPr>
            <a:xfrm>
              <a:off x="5076056" y="2276872"/>
              <a:ext cx="432048" cy="250226"/>
            </a:xfrm>
            <a:prstGeom prst="rect">
              <a:avLst/>
            </a:prstGeom>
            <a:noFill/>
          </p:spPr>
          <p:txBody>
            <a:bodyPr wrap="square" lIns="80165" tIns="40083" rIns="80165" bIns="40083" rtlCol="0">
              <a:spAutoFit/>
            </a:bodyPr>
            <a:lstStyle/>
            <a:p>
              <a:pPr algn="ctr"/>
              <a:r>
                <a:rPr lang="en-GB" sz="1100" dirty="0">
                  <a:solidFill>
                    <a:srgbClr val="4B4B4B"/>
                  </a:solidFill>
                </a:rPr>
                <a:t>5</a:t>
              </a:r>
            </a:p>
          </p:txBody>
        </p:sp>
      </p:grpSp>
      <p:sp>
        <p:nvSpPr>
          <p:cNvPr id="82" name="Textfeld 81">
            <a:extLst>
              <a:ext uri="{FF2B5EF4-FFF2-40B4-BE49-F238E27FC236}">
                <a16:creationId xmlns:a16="http://schemas.microsoft.com/office/drawing/2014/main" id="{F2518607-5EF0-46F8-B362-5407E02882AD}"/>
              </a:ext>
            </a:extLst>
          </p:cNvPr>
          <p:cNvSpPr txBox="1"/>
          <p:nvPr/>
        </p:nvSpPr>
        <p:spPr>
          <a:xfrm>
            <a:off x="18900" y="1977664"/>
            <a:ext cx="462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</a:t>
            </a:r>
            <a:endParaRPr lang="en-GB" dirty="0"/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3557EBA2-DAF3-41E7-910E-29671F77C39D}"/>
              </a:ext>
            </a:extLst>
          </p:cNvPr>
          <p:cNvSpPr txBox="1"/>
          <p:nvPr/>
        </p:nvSpPr>
        <p:spPr>
          <a:xfrm>
            <a:off x="4647646" y="2004330"/>
            <a:ext cx="462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</a:t>
            </a:r>
            <a:endParaRPr lang="en-GB" dirty="0"/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08291F53-B44B-4E88-96AC-15B92B57278D}"/>
              </a:ext>
            </a:extLst>
          </p:cNvPr>
          <p:cNvSpPr txBox="1"/>
          <p:nvPr/>
        </p:nvSpPr>
        <p:spPr>
          <a:xfrm>
            <a:off x="0" y="3404483"/>
            <a:ext cx="462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</a:t>
            </a:r>
            <a:endParaRPr lang="en-GB" dirty="0"/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4D0FE7B8-A687-4120-8003-64FB98400635}"/>
              </a:ext>
            </a:extLst>
          </p:cNvPr>
          <p:cNvSpPr txBox="1"/>
          <p:nvPr/>
        </p:nvSpPr>
        <p:spPr>
          <a:xfrm>
            <a:off x="4698949" y="3542759"/>
            <a:ext cx="462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</a:t>
            </a:r>
            <a:endParaRPr lang="en-GB" dirty="0"/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52D05E68-104E-4711-A3D0-C48CD6FF9E60}"/>
              </a:ext>
            </a:extLst>
          </p:cNvPr>
          <p:cNvSpPr txBox="1"/>
          <p:nvPr/>
        </p:nvSpPr>
        <p:spPr>
          <a:xfrm>
            <a:off x="18900" y="4778778"/>
            <a:ext cx="462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3</a:t>
            </a:r>
            <a:endParaRPr lang="en-GB" dirty="0"/>
          </a:p>
        </p:txBody>
      </p:sp>
      <p:pic>
        <p:nvPicPr>
          <p:cNvPr id="87" name="Picture 2" descr="C:\Users\munnolimath\Desktop\11.png">
            <a:extLst>
              <a:ext uri="{FF2B5EF4-FFF2-40B4-BE49-F238E27FC236}">
                <a16:creationId xmlns:a16="http://schemas.microsoft.com/office/drawing/2014/main" id="{D31E674D-A371-4AFA-9930-A6BB2264E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80" y="5739310"/>
            <a:ext cx="4033004" cy="42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3" descr="C:\Users\munnolimath\Desktop\22.png">
            <a:extLst>
              <a:ext uri="{FF2B5EF4-FFF2-40B4-BE49-F238E27FC236}">
                <a16:creationId xmlns:a16="http://schemas.microsoft.com/office/drawing/2014/main" id="{449530FB-B807-452E-BEC8-3195452BB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555" y="5792428"/>
            <a:ext cx="3476697" cy="58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Textfeld 88">
            <a:extLst>
              <a:ext uri="{FF2B5EF4-FFF2-40B4-BE49-F238E27FC236}">
                <a16:creationId xmlns:a16="http://schemas.microsoft.com/office/drawing/2014/main" id="{BB3C8A9C-BB20-4713-9DAF-31FEA1DC5D56}"/>
              </a:ext>
            </a:extLst>
          </p:cNvPr>
          <p:cNvSpPr txBox="1"/>
          <p:nvPr/>
        </p:nvSpPr>
        <p:spPr>
          <a:xfrm>
            <a:off x="4631211" y="4976165"/>
            <a:ext cx="462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4827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DE891E8-04AA-418B-83FC-1A736249208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FF6600"/>
                </a:solidFill>
              </a:rPr>
              <a:t>Worksheet </a:t>
            </a:r>
            <a:r>
              <a:rPr lang="en-US" sz="2400" dirty="0"/>
              <a:t>Risks for the environment and persons concerned</a:t>
            </a:r>
            <a:endParaRPr lang="de-DE" sz="2400" dirty="0"/>
          </a:p>
        </p:txBody>
      </p:sp>
      <p:graphicFrame>
        <p:nvGraphicFramePr>
          <p:cNvPr id="91" name="Tabelle 90">
            <a:extLst>
              <a:ext uri="{FF2B5EF4-FFF2-40B4-BE49-F238E27FC236}">
                <a16:creationId xmlns:a16="http://schemas.microsoft.com/office/drawing/2014/main" id="{868EF156-3733-4009-8D50-FE512545B0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453547"/>
              </p:ext>
            </p:extLst>
          </p:nvPr>
        </p:nvGraphicFramePr>
        <p:xfrm>
          <a:off x="395536" y="1630711"/>
          <a:ext cx="8424936" cy="482453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59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6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7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5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9130">
                <a:tc gridSpan="6">
                  <a:txBody>
                    <a:bodyPr/>
                    <a:lstStyle/>
                    <a:p>
                      <a:pPr algn="ctr"/>
                      <a:r>
                        <a:rPr lang="en-GB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Assessment and Prioritisation of Environmental</a:t>
                      </a:r>
                      <a:r>
                        <a:rPr lang="en-GB" sz="1100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Social Risks</a:t>
                      </a:r>
                      <a:endParaRPr lang="en-GB" sz="11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30">
                <a:tc>
                  <a:txBody>
                    <a:bodyPr/>
                    <a:lstStyle/>
                    <a:p>
                      <a:r>
                        <a:rPr lang="en-GB" sz="1050" b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</a:t>
                      </a: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Processes</a:t>
                      </a: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Rationale</a:t>
                      </a: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1370">
                <a:tc>
                  <a:txBody>
                    <a:bodyPr/>
                    <a:lstStyle/>
                    <a:p>
                      <a:endParaRPr lang="en-GB" sz="105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1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4710">
                <a:tc>
                  <a:txBody>
                    <a:bodyPr/>
                    <a:lstStyle/>
                    <a:p>
                      <a:endParaRPr lang="en-GB" sz="105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0194">
                <a:tc>
                  <a:txBody>
                    <a:bodyPr/>
                    <a:lstStyle/>
                    <a:p>
                      <a:endParaRPr lang="en-GB" sz="105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5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199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DE891E8-04AA-418B-83FC-1A736249208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FF6600"/>
                </a:solidFill>
              </a:rPr>
              <a:t>Worksheet </a:t>
            </a:r>
            <a:r>
              <a:rPr lang="en-US" sz="2400" dirty="0"/>
              <a:t>Risks for the company</a:t>
            </a:r>
            <a:endParaRPr lang="de-DE" sz="2400" dirty="0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A607672D-5D92-4729-B27B-7B7E4E5567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182286"/>
              </p:ext>
            </p:extLst>
          </p:nvPr>
        </p:nvGraphicFramePr>
        <p:xfrm>
          <a:off x="323528" y="1607469"/>
          <a:ext cx="8568953" cy="475252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41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9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6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8295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Assessment and Prioritisation of impacts on the company</a:t>
                      </a:r>
                    </a:p>
                  </a:txBody>
                  <a:tcPr marL="78226" marR="78226" marT="41459" marB="41459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1598">
                <a:tc>
                  <a:txBody>
                    <a:bodyPr/>
                    <a:lstStyle/>
                    <a:p>
                      <a:r>
                        <a:rPr lang="en-GB" sz="1050" b="1" noProof="0" dirty="0">
                          <a:solidFill>
                            <a:srgbClr val="4B4B4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Processes</a:t>
                      </a: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noProof="0" dirty="0">
                          <a:solidFill>
                            <a:srgbClr val="4B4B4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on the company</a:t>
                      </a: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noProof="0" dirty="0">
                          <a:solidFill>
                            <a:srgbClr val="4B4B4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Rationale</a:t>
                      </a: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0769">
                <a:tc>
                  <a:txBody>
                    <a:bodyPr/>
                    <a:lstStyle/>
                    <a:p>
                      <a:endParaRPr lang="en-GB" sz="105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 noProof="0" dirty="0">
                        <a:solidFill>
                          <a:srgbClr val="4B4B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 noProof="0" dirty="0">
                        <a:solidFill>
                          <a:srgbClr val="4B4B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050" kern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1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4456">
                <a:tc>
                  <a:txBody>
                    <a:bodyPr/>
                    <a:lstStyle/>
                    <a:p>
                      <a:endParaRPr lang="en-GB" sz="1050" noProof="0" dirty="0">
                        <a:solidFill>
                          <a:srgbClr val="4B4B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noProof="0" dirty="0">
                        <a:solidFill>
                          <a:srgbClr val="4B4B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noProof="0" dirty="0">
                        <a:solidFill>
                          <a:srgbClr val="4B4B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7409">
                <a:tc>
                  <a:txBody>
                    <a:bodyPr/>
                    <a:lstStyle/>
                    <a:p>
                      <a:endParaRPr lang="en-GB" sz="1050" noProof="0" dirty="0">
                        <a:solidFill>
                          <a:srgbClr val="4B4B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 noProof="0" dirty="0">
                        <a:solidFill>
                          <a:srgbClr val="4B4B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 noProof="0" dirty="0">
                        <a:solidFill>
                          <a:srgbClr val="4B4B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5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030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DE891E8-04AA-418B-83FC-1A736249208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FF6600"/>
                </a:solidFill>
              </a:rPr>
              <a:t>Worksheet </a:t>
            </a:r>
            <a:r>
              <a:rPr lang="en-GB" sz="2400" dirty="0" err="1"/>
              <a:t>Mergi</a:t>
            </a:r>
            <a:r>
              <a:rPr lang="en-US" sz="2400" dirty="0"/>
              <a:t>ng both risk perspectives</a:t>
            </a:r>
            <a:endParaRPr lang="de-DE" sz="2400" dirty="0"/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47B18910-141E-42FC-B4B0-4D39324625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76428"/>
              </p:ext>
            </p:extLst>
          </p:nvPr>
        </p:nvGraphicFramePr>
        <p:xfrm>
          <a:off x="323528" y="1628800"/>
          <a:ext cx="8496945" cy="36724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4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4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4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47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47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47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976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050" b="1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Identification and prioritisation</a:t>
                      </a:r>
                      <a:r>
                        <a:rPr lang="en-GB" sz="1050" b="1" baseline="0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sustainability topics</a:t>
                      </a:r>
                      <a:endParaRPr lang="en-GB" sz="1050" b="1" noProof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810">
                <a:tc rowSpan="5">
                  <a:txBody>
                    <a:bodyPr/>
                    <a:lstStyle/>
                    <a:p>
                      <a:pPr algn="ctr"/>
                      <a:r>
                        <a:rPr lang="en-GB" sz="1050" noProof="0" dirty="0">
                          <a:solidFill>
                            <a:srgbClr val="4B4B4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</a:t>
                      </a:r>
                      <a:r>
                        <a:rPr lang="en-GB" sz="1050" baseline="0" noProof="0" dirty="0">
                          <a:solidFill>
                            <a:srgbClr val="4B4B4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environmental impacts</a:t>
                      </a:r>
                      <a:endParaRPr lang="en-GB" sz="1050" noProof="0" dirty="0">
                        <a:solidFill>
                          <a:srgbClr val="4B4B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 vert="vert270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noProof="0" dirty="0">
                        <a:solidFill>
                          <a:srgbClr val="4B4B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18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noProof="0" dirty="0">
                        <a:solidFill>
                          <a:srgbClr val="4B4B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18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noProof="0" dirty="0">
                        <a:solidFill>
                          <a:srgbClr val="4B4B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18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noProof="0" dirty="0">
                        <a:solidFill>
                          <a:srgbClr val="4B4B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18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noProof="0" dirty="0">
                        <a:solidFill>
                          <a:srgbClr val="4B4B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18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noProof="0" dirty="0">
                        <a:solidFill>
                          <a:srgbClr val="4B4B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1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81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noProof="0" dirty="0">
                        <a:solidFill>
                          <a:srgbClr val="4B4B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noProof="0" dirty="0">
                        <a:solidFill>
                          <a:srgbClr val="4B4B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noProof="0" dirty="0">
                        <a:solidFill>
                          <a:srgbClr val="4B4B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noProof="0" dirty="0">
                        <a:solidFill>
                          <a:srgbClr val="4B4B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18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noProof="0" dirty="0">
                        <a:solidFill>
                          <a:srgbClr val="4B4B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18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noProof="0" dirty="0">
                        <a:solidFill>
                          <a:srgbClr val="4B4B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1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81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noProof="0" dirty="0">
                        <a:solidFill>
                          <a:srgbClr val="4B4B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5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noProof="0" dirty="0">
                        <a:solidFill>
                          <a:srgbClr val="4B4B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5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noProof="0" dirty="0">
                        <a:solidFill>
                          <a:srgbClr val="4B4B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noProof="0" dirty="0">
                        <a:solidFill>
                          <a:srgbClr val="4B4B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noProof="0" dirty="0">
                        <a:solidFill>
                          <a:srgbClr val="4B4B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noProof="0" dirty="0">
                        <a:solidFill>
                          <a:srgbClr val="4B4B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1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581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noProof="0" dirty="0">
                        <a:solidFill>
                          <a:srgbClr val="4B4B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5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aseline="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5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noProof="0" dirty="0">
                        <a:solidFill>
                          <a:srgbClr val="4B4B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5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noProof="0" dirty="0">
                        <a:solidFill>
                          <a:srgbClr val="4B4B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5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noProof="0" dirty="0">
                        <a:solidFill>
                          <a:srgbClr val="4B4B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5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noProof="0" dirty="0">
                        <a:solidFill>
                          <a:srgbClr val="4B4B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26" marR="78226" marT="41459" marB="41459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403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050" noProof="0" dirty="0">
                          <a:solidFill>
                            <a:srgbClr val="4B4B4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Materiality for the company</a:t>
                      </a:r>
                    </a:p>
                  </a:txBody>
                  <a:tcPr marL="78226" marR="78226" marT="41459" marB="41459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216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DE891E8-04AA-418B-83FC-1A736249208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FF6600"/>
                </a:solidFill>
              </a:rPr>
              <a:t>Worksheet </a:t>
            </a:r>
            <a:r>
              <a:rPr lang="en-US" sz="2400" dirty="0"/>
              <a:t>Gap analysis and target status</a:t>
            </a:r>
            <a:endParaRPr lang="de-DE" sz="24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398C207-4B23-4126-AE42-E126D7A526AE}"/>
              </a:ext>
            </a:extLst>
          </p:cNvPr>
          <p:cNvSpPr/>
          <p:nvPr/>
        </p:nvSpPr>
        <p:spPr bwMode="auto">
          <a:xfrm>
            <a:off x="528302" y="4089624"/>
            <a:ext cx="8136904" cy="2497337"/>
          </a:xfrm>
          <a:prstGeom prst="rect">
            <a:avLst/>
          </a:prstGeom>
          <a:noFill/>
          <a:ln w="19050" cap="flat" cmpd="sng" algn="ctr">
            <a:solidFill>
              <a:srgbClr val="F68B3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srgbClr val="000000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1659BD7-2026-47EB-9C33-8D3134662661}"/>
              </a:ext>
            </a:extLst>
          </p:cNvPr>
          <p:cNvSpPr/>
          <p:nvPr/>
        </p:nvSpPr>
        <p:spPr>
          <a:xfrm rot="5400000">
            <a:off x="1061181" y="757565"/>
            <a:ext cx="410782" cy="1979476"/>
          </a:xfrm>
          <a:prstGeom prst="rect">
            <a:avLst/>
          </a:prstGeom>
          <a:solidFill>
            <a:schemeClr val="accent3"/>
          </a:solidFill>
          <a:ln w="19050">
            <a:solidFill>
              <a:srgbClr val="F68B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80165" tIns="40083" rIns="80165" bIns="40083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57C3C0CC-BBBE-403A-9A04-AE8D8BDEA57F}"/>
              </a:ext>
            </a:extLst>
          </p:cNvPr>
          <p:cNvSpPr/>
          <p:nvPr/>
        </p:nvSpPr>
        <p:spPr>
          <a:xfrm rot="5400000">
            <a:off x="3273090" y="666671"/>
            <a:ext cx="410782" cy="2170813"/>
          </a:xfrm>
          <a:prstGeom prst="rect">
            <a:avLst/>
          </a:prstGeom>
          <a:solidFill>
            <a:schemeClr val="accent3"/>
          </a:solidFill>
          <a:ln w="19050">
            <a:solidFill>
              <a:srgbClr val="F68B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80165" tIns="40083" rIns="80165" bIns="40083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 / Measure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5F391448-6C07-4639-A807-ED9547042109}"/>
              </a:ext>
            </a:extLst>
          </p:cNvPr>
          <p:cNvSpPr/>
          <p:nvPr/>
        </p:nvSpPr>
        <p:spPr>
          <a:xfrm rot="5400000">
            <a:off x="2050919" y="2639016"/>
            <a:ext cx="410782" cy="3312000"/>
          </a:xfrm>
          <a:prstGeom prst="rect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80165" tIns="40083" rIns="80165" bIns="40083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Values &amp; Principles</a:t>
            </a:r>
          </a:p>
        </p:txBody>
      </p:sp>
      <p:sp>
        <p:nvSpPr>
          <p:cNvPr id="11" name="Eingekerbter Richtungspfeil 8">
            <a:extLst>
              <a:ext uri="{FF2B5EF4-FFF2-40B4-BE49-F238E27FC236}">
                <a16:creationId xmlns:a16="http://schemas.microsoft.com/office/drawing/2014/main" id="{15317F2A-9426-4EF8-A6FE-D8161A21BCB6}"/>
              </a:ext>
            </a:extLst>
          </p:cNvPr>
          <p:cNvSpPr/>
          <p:nvPr/>
        </p:nvSpPr>
        <p:spPr bwMode="auto">
          <a:xfrm>
            <a:off x="4272717" y="4881713"/>
            <a:ext cx="792088" cy="1368152"/>
          </a:xfrm>
          <a:prstGeom prst="chevron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srgbClr val="000000"/>
              </a:solidFill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9070A018-DE29-4047-B905-563D076063FA}"/>
              </a:ext>
            </a:extLst>
          </p:cNvPr>
          <p:cNvSpPr/>
          <p:nvPr/>
        </p:nvSpPr>
        <p:spPr>
          <a:xfrm rot="5400000">
            <a:off x="6587423" y="2639016"/>
            <a:ext cx="410782" cy="3312000"/>
          </a:xfrm>
          <a:prstGeom prst="rect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80165" tIns="40083" rIns="80165" bIns="40083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Importance of the sustainable supply chain management within the company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4BBE89A7-0C2E-4E43-80A0-88650477D801}"/>
              </a:ext>
            </a:extLst>
          </p:cNvPr>
          <p:cNvSpPr/>
          <p:nvPr/>
        </p:nvSpPr>
        <p:spPr>
          <a:xfrm rot="5400000">
            <a:off x="5561493" y="653956"/>
            <a:ext cx="410782" cy="2196246"/>
          </a:xfrm>
          <a:prstGeom prst="rect">
            <a:avLst/>
          </a:prstGeom>
          <a:solidFill>
            <a:schemeClr val="accent3"/>
          </a:solidFill>
          <a:ln w="19050">
            <a:solidFill>
              <a:srgbClr val="F68B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80165" tIns="40083" rIns="80165" bIns="40083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Identified gaps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1DDC8B62-3BEB-48A5-9C11-E2FFB1DED459}"/>
              </a:ext>
            </a:extLst>
          </p:cNvPr>
          <p:cNvSpPr/>
          <p:nvPr/>
        </p:nvSpPr>
        <p:spPr>
          <a:xfrm rot="5400000">
            <a:off x="7773251" y="777682"/>
            <a:ext cx="410782" cy="1939240"/>
          </a:xfrm>
          <a:prstGeom prst="rect">
            <a:avLst/>
          </a:prstGeom>
          <a:solidFill>
            <a:schemeClr val="accent3"/>
          </a:solidFill>
          <a:ln w="19050">
            <a:solidFill>
              <a:srgbClr val="F68B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80165" tIns="40083" rIns="80165" bIns="40083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for change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46FD226-F39F-404A-9660-930C6BACFE1F}"/>
              </a:ext>
            </a:extLst>
          </p:cNvPr>
          <p:cNvSpPr/>
          <p:nvPr/>
        </p:nvSpPr>
        <p:spPr bwMode="auto">
          <a:xfrm>
            <a:off x="276834" y="1957470"/>
            <a:ext cx="1979476" cy="1988139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68B3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1000" dirty="0">
              <a:solidFill>
                <a:srgbClr val="000000"/>
              </a:solidFill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1000" dirty="0">
              <a:solidFill>
                <a:srgbClr val="000000"/>
              </a:solidFill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1000" dirty="0">
              <a:solidFill>
                <a:srgbClr val="000000"/>
              </a:solidFill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1000" dirty="0">
              <a:solidFill>
                <a:srgbClr val="000000"/>
              </a:solidFill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88BCCB15-48D4-44FD-83F1-F7B208891C00}"/>
              </a:ext>
            </a:extLst>
          </p:cNvPr>
          <p:cNvSpPr/>
          <p:nvPr/>
        </p:nvSpPr>
        <p:spPr bwMode="auto">
          <a:xfrm>
            <a:off x="2393074" y="1957470"/>
            <a:ext cx="2170814" cy="1988139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68B3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>
              <a:solidFill>
                <a:srgbClr val="000000"/>
              </a:solidFill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1000" dirty="0">
              <a:solidFill>
                <a:srgbClr val="000000"/>
              </a:solidFill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68DCAB61-227B-4F7B-B52A-B778C58F3826}"/>
              </a:ext>
            </a:extLst>
          </p:cNvPr>
          <p:cNvSpPr/>
          <p:nvPr/>
        </p:nvSpPr>
        <p:spPr bwMode="auto">
          <a:xfrm>
            <a:off x="4668762" y="1957470"/>
            <a:ext cx="2196245" cy="1988139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68B3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>
              <a:solidFill>
                <a:srgbClr val="000000"/>
              </a:solidFill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31251FB5-5D0E-4FF2-8CA4-A3E9F0AEEB5D}"/>
              </a:ext>
            </a:extLst>
          </p:cNvPr>
          <p:cNvSpPr/>
          <p:nvPr/>
        </p:nvSpPr>
        <p:spPr bwMode="auto">
          <a:xfrm>
            <a:off x="7009022" y="1957470"/>
            <a:ext cx="1939240" cy="1988139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68B3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>
              <a:solidFill>
                <a:srgbClr val="000000"/>
              </a:solidFill>
            </a:endParaRPr>
          </a:p>
        </p:txBody>
      </p:sp>
      <p:cxnSp>
        <p:nvCxnSpPr>
          <p:cNvPr id="19" name="Gerade Verbindung 16">
            <a:extLst>
              <a:ext uri="{FF2B5EF4-FFF2-40B4-BE49-F238E27FC236}">
                <a16:creationId xmlns:a16="http://schemas.microsoft.com/office/drawing/2014/main" id="{B5D2289E-ED21-4909-A82B-FB2E25FF0D9C}"/>
              </a:ext>
            </a:extLst>
          </p:cNvPr>
          <p:cNvCxnSpPr/>
          <p:nvPr/>
        </p:nvCxnSpPr>
        <p:spPr bwMode="auto">
          <a:xfrm>
            <a:off x="7114638" y="2627536"/>
            <a:ext cx="17280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B687F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7">
            <a:extLst>
              <a:ext uri="{FF2B5EF4-FFF2-40B4-BE49-F238E27FC236}">
                <a16:creationId xmlns:a16="http://schemas.microsoft.com/office/drawing/2014/main" id="{438291DB-6EC6-4B1F-923E-AD844D41709B}"/>
              </a:ext>
            </a:extLst>
          </p:cNvPr>
          <p:cNvCxnSpPr/>
          <p:nvPr/>
        </p:nvCxnSpPr>
        <p:spPr bwMode="auto">
          <a:xfrm>
            <a:off x="402568" y="2627536"/>
            <a:ext cx="17280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B687F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18">
            <a:extLst>
              <a:ext uri="{FF2B5EF4-FFF2-40B4-BE49-F238E27FC236}">
                <a16:creationId xmlns:a16="http://schemas.microsoft.com/office/drawing/2014/main" id="{AFEA41AE-A9CF-401A-879D-C302D80978A0}"/>
              </a:ext>
            </a:extLst>
          </p:cNvPr>
          <p:cNvCxnSpPr/>
          <p:nvPr/>
        </p:nvCxnSpPr>
        <p:spPr bwMode="auto">
          <a:xfrm>
            <a:off x="2544710" y="2627536"/>
            <a:ext cx="1944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B687F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19">
            <a:extLst>
              <a:ext uri="{FF2B5EF4-FFF2-40B4-BE49-F238E27FC236}">
                <a16:creationId xmlns:a16="http://schemas.microsoft.com/office/drawing/2014/main" id="{CA493FF8-F635-4E50-9A10-BE28D30ADDCA}"/>
              </a:ext>
            </a:extLst>
          </p:cNvPr>
          <p:cNvCxnSpPr/>
          <p:nvPr/>
        </p:nvCxnSpPr>
        <p:spPr bwMode="auto">
          <a:xfrm>
            <a:off x="4741295" y="2616900"/>
            <a:ext cx="205151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B687F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0">
            <a:extLst>
              <a:ext uri="{FF2B5EF4-FFF2-40B4-BE49-F238E27FC236}">
                <a16:creationId xmlns:a16="http://schemas.microsoft.com/office/drawing/2014/main" id="{EF6434F5-362B-434E-AE91-1C821F3156CE}"/>
              </a:ext>
            </a:extLst>
          </p:cNvPr>
          <p:cNvCxnSpPr/>
          <p:nvPr/>
        </p:nvCxnSpPr>
        <p:spPr bwMode="auto">
          <a:xfrm>
            <a:off x="402568" y="3206164"/>
            <a:ext cx="17280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B687F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1">
            <a:extLst>
              <a:ext uri="{FF2B5EF4-FFF2-40B4-BE49-F238E27FC236}">
                <a16:creationId xmlns:a16="http://schemas.microsoft.com/office/drawing/2014/main" id="{642E93FF-25D6-4282-A81E-A2C9FD28236B}"/>
              </a:ext>
            </a:extLst>
          </p:cNvPr>
          <p:cNvCxnSpPr/>
          <p:nvPr/>
        </p:nvCxnSpPr>
        <p:spPr bwMode="auto">
          <a:xfrm>
            <a:off x="2544710" y="3200320"/>
            <a:ext cx="1944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B687F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2">
            <a:extLst>
              <a:ext uri="{FF2B5EF4-FFF2-40B4-BE49-F238E27FC236}">
                <a16:creationId xmlns:a16="http://schemas.microsoft.com/office/drawing/2014/main" id="{6EBEE0FB-F442-4F1B-BE3B-81CA8CF4BA0B}"/>
              </a:ext>
            </a:extLst>
          </p:cNvPr>
          <p:cNvCxnSpPr/>
          <p:nvPr/>
        </p:nvCxnSpPr>
        <p:spPr bwMode="auto">
          <a:xfrm>
            <a:off x="4741295" y="3206164"/>
            <a:ext cx="205151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B687F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3">
            <a:extLst>
              <a:ext uri="{FF2B5EF4-FFF2-40B4-BE49-F238E27FC236}">
                <a16:creationId xmlns:a16="http://schemas.microsoft.com/office/drawing/2014/main" id="{D0916138-0053-41C0-8D1A-9732A3F4B66B}"/>
              </a:ext>
            </a:extLst>
          </p:cNvPr>
          <p:cNvCxnSpPr/>
          <p:nvPr/>
        </p:nvCxnSpPr>
        <p:spPr bwMode="auto">
          <a:xfrm>
            <a:off x="7114638" y="3206164"/>
            <a:ext cx="17280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B687F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4">
            <a:extLst>
              <a:ext uri="{FF2B5EF4-FFF2-40B4-BE49-F238E27FC236}">
                <a16:creationId xmlns:a16="http://schemas.microsoft.com/office/drawing/2014/main" id="{322C30AA-5AD3-47B3-843D-EA0A202B5409}"/>
              </a:ext>
            </a:extLst>
          </p:cNvPr>
          <p:cNvCxnSpPr/>
          <p:nvPr/>
        </p:nvCxnSpPr>
        <p:spPr bwMode="auto">
          <a:xfrm>
            <a:off x="402568" y="3779664"/>
            <a:ext cx="17280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B687F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5">
            <a:extLst>
              <a:ext uri="{FF2B5EF4-FFF2-40B4-BE49-F238E27FC236}">
                <a16:creationId xmlns:a16="http://schemas.microsoft.com/office/drawing/2014/main" id="{18D9F975-9AC6-4D6D-BD42-0B798DC7EA52}"/>
              </a:ext>
            </a:extLst>
          </p:cNvPr>
          <p:cNvCxnSpPr/>
          <p:nvPr/>
        </p:nvCxnSpPr>
        <p:spPr bwMode="auto">
          <a:xfrm>
            <a:off x="2506465" y="3779664"/>
            <a:ext cx="1944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B687F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6">
            <a:extLst>
              <a:ext uri="{FF2B5EF4-FFF2-40B4-BE49-F238E27FC236}">
                <a16:creationId xmlns:a16="http://schemas.microsoft.com/office/drawing/2014/main" id="{7E3745BA-73D3-41E6-977D-860F613B1683}"/>
              </a:ext>
            </a:extLst>
          </p:cNvPr>
          <p:cNvCxnSpPr/>
          <p:nvPr/>
        </p:nvCxnSpPr>
        <p:spPr bwMode="auto">
          <a:xfrm>
            <a:off x="4744139" y="3776969"/>
            <a:ext cx="205151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B687F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7">
            <a:extLst>
              <a:ext uri="{FF2B5EF4-FFF2-40B4-BE49-F238E27FC236}">
                <a16:creationId xmlns:a16="http://schemas.microsoft.com/office/drawing/2014/main" id="{FDA6A635-1617-41E3-BD05-72E3B509A2B6}"/>
              </a:ext>
            </a:extLst>
          </p:cNvPr>
          <p:cNvCxnSpPr/>
          <p:nvPr/>
        </p:nvCxnSpPr>
        <p:spPr bwMode="auto">
          <a:xfrm>
            <a:off x="7114638" y="3776969"/>
            <a:ext cx="17280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B687F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80301535"/>
      </p:ext>
    </p:extLst>
  </p:cSld>
  <p:clrMapOvr>
    <a:masterClrMapping/>
  </p:clrMapOvr>
</p:sld>
</file>

<file path=ppt/theme/theme1.xml><?xml version="1.0" encoding="utf-8"?>
<a:theme xmlns:a="http://schemas.openxmlformats.org/drawingml/2006/main" name="EU-REI Lecture Template">
  <a:themeElements>
    <a:clrScheme name="EU_REI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6CE39"/>
      </a:accent1>
      <a:accent2>
        <a:srgbClr val="E7BB20"/>
      </a:accent2>
      <a:accent3>
        <a:srgbClr val="F68B33"/>
      </a:accent3>
      <a:accent4>
        <a:srgbClr val="BD7CB5"/>
      </a:accent4>
      <a:accent5>
        <a:srgbClr val="00B9F2"/>
      </a:accent5>
      <a:accent6>
        <a:srgbClr val="003399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EU-REI Lecture Template</Template>
  <TotalTime>0</TotalTime>
  <Words>201</Words>
  <Application>Microsoft Office PowerPoint</Application>
  <PresentationFormat>Bildschirmpräsentation (4:3)</PresentationFormat>
  <Paragraphs>82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EU-REI Lecture Template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adelphi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Sophia Hibler - adelphi</dc:creator>
  <cp:lastModifiedBy>Jana Hack - adelphi</cp:lastModifiedBy>
  <cp:revision>90</cp:revision>
  <dcterms:created xsi:type="dcterms:W3CDTF">2019-07-15T14:04:55Z</dcterms:created>
  <dcterms:modified xsi:type="dcterms:W3CDTF">2022-03-04T18:16:00Z</dcterms:modified>
</cp:coreProperties>
</file>