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2" r:id="rId2"/>
  </p:sldMasterIdLst>
  <p:notesMasterIdLst>
    <p:notesMasterId r:id="rId15"/>
  </p:notesMasterIdLst>
  <p:sldIdLst>
    <p:sldId id="257" r:id="rId3"/>
    <p:sldId id="262" r:id="rId4"/>
    <p:sldId id="392" r:id="rId5"/>
    <p:sldId id="386" r:id="rId6"/>
    <p:sldId id="387" r:id="rId7"/>
    <p:sldId id="390" r:id="rId8"/>
    <p:sldId id="391" r:id="rId9"/>
    <p:sldId id="384" r:id="rId10"/>
    <p:sldId id="381" r:id="rId11"/>
    <p:sldId id="394" r:id="rId12"/>
    <p:sldId id="385" r:id="rId13"/>
    <p:sldId id="393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a Hibler - adelphi" initials="SH-a" lastIdx="1" clrIdx="0">
    <p:extLst>
      <p:ext uri="{19B8F6BF-5375-455C-9EA6-DF929625EA0E}">
        <p15:presenceInfo xmlns:p15="http://schemas.microsoft.com/office/powerpoint/2012/main" userId="S-1-5-21-1761227572-3249661292-4128413540-44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80"/>
    <a:srgbClr val="FFFFFF"/>
    <a:srgbClr val="133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9" autoAdjust="0"/>
    <p:restoredTop sz="87342" autoAdjust="0"/>
  </p:normalViewPr>
  <p:slideViewPr>
    <p:cSldViewPr snapToGrid="0" snapToObjects="1">
      <p:cViewPr varScale="1">
        <p:scale>
          <a:sx n="57" d="100"/>
          <a:sy n="57" d="100"/>
        </p:scale>
        <p:origin x="119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A5E5E2-04AB-4914-B43A-F83397C3A991}" type="datetimeFigureOut">
              <a:rPr lang="en-US"/>
              <a:pPr>
                <a:defRPr/>
              </a:pPr>
              <a:t>11/20/2020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FDB5ECC-CA60-4715-BFE3-C36AD5E867C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90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DB5ECC-CA60-4715-BFE3-C36AD5E867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2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DB5ECC-CA60-4715-BFE3-C36AD5E867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1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EU-REI_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104900" y="3260725"/>
            <a:ext cx="6792913" cy="0"/>
          </a:xfrm>
          <a:prstGeom prst="line">
            <a:avLst/>
          </a:prstGeom>
          <a:ln>
            <a:solidFill>
              <a:srgbClr val="1331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1039813" y="2593909"/>
            <a:ext cx="6858000" cy="5939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b="1" baseline="0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/>
          </p:nvPr>
        </p:nvSpPr>
        <p:spPr>
          <a:xfrm>
            <a:off x="1104900" y="3294281"/>
            <a:ext cx="6792913" cy="992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039813" y="1642187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0" dirty="0" smtClean="0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Efficiency and </a:t>
            </a:r>
            <a:r>
              <a:rPr lang="en-US" sz="2400" b="1" dirty="0" smtClean="0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</a:t>
            </a:r>
            <a:r>
              <a:rPr lang="en-US" sz="2400" b="1" baseline="0" dirty="0" smtClean="0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Economy in the Indian Context </a:t>
            </a:r>
            <a:endParaRPr lang="en-US" sz="2400" b="1" dirty="0">
              <a:solidFill>
                <a:srgbClr val="003C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884187-0F20-47E6-A66B-3E707E60DD64}" type="datetimeFigureOut">
              <a:rPr lang="en-US"/>
              <a:pPr>
                <a:defRPr/>
              </a:pPr>
              <a:t>11/20/2020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9D3768-2522-43DA-B025-D4385948F4A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8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692503-6FD0-4D69-9701-B0FF423A74E7}" type="datetimeFigureOut">
              <a:rPr lang="en-US"/>
              <a:pPr>
                <a:defRPr/>
              </a:pPr>
              <a:t>11/20/2020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A98DC9-916E-4955-96CD-5C117734E54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4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0771AE-8D03-4801-9A65-68F45DD362D0}" type="datetimeFigureOut">
              <a:rPr lang="en-US"/>
              <a:pPr>
                <a:defRPr/>
              </a:pPr>
              <a:t>11/20/2020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C15B74-7333-4248-A1AD-C0DA9F7667A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65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088FF9-9A33-4A02-A4F1-8259AC9FEEBB}" type="datetimeFigureOut">
              <a:rPr lang="en-US"/>
              <a:pPr>
                <a:defRPr/>
              </a:pPr>
              <a:t>11/20/2020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8A7E23-6E9E-41F5-ADFB-0EA8973ACDE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35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DA5DB2-1638-47B5-9D4C-0C67442C9A6A}" type="datetimeFigureOut">
              <a:rPr lang="en-US"/>
              <a:pPr>
                <a:defRPr/>
              </a:pPr>
              <a:t>11/20/2020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2A8159-3CF8-488A-A32D-E301C8ABD44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35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709156" y="271039"/>
            <a:ext cx="6319361" cy="101060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2" name="Straight Connector 4"/>
          <p:cNvCxnSpPr/>
          <p:nvPr userDrawn="1"/>
        </p:nvCxnSpPr>
        <p:spPr>
          <a:xfrm>
            <a:off x="1191155" y="1381653"/>
            <a:ext cx="6837362" cy="0"/>
          </a:xfrm>
          <a:prstGeom prst="line">
            <a:avLst/>
          </a:prstGeom>
          <a:ln>
            <a:solidFill>
              <a:srgbClr val="1331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Inhaltsplatzhalter 7"/>
          <p:cNvSpPr>
            <a:spLocks noGrp="1"/>
          </p:cNvSpPr>
          <p:nvPr>
            <p:ph sz="quarter" idx="10"/>
          </p:nvPr>
        </p:nvSpPr>
        <p:spPr>
          <a:xfrm>
            <a:off x="1191155" y="1600200"/>
            <a:ext cx="6837362" cy="44196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3326" y="313057"/>
            <a:ext cx="1066329" cy="92656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296" y="492392"/>
            <a:ext cx="829574" cy="5678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95" y="513606"/>
            <a:ext cx="617861" cy="52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1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EU-REI_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1039813" y="2593909"/>
            <a:ext cx="6857999" cy="59390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200" b="1" baseline="0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/>
          </p:nvPr>
        </p:nvSpPr>
        <p:spPr>
          <a:xfrm>
            <a:off x="1039814" y="3294281"/>
            <a:ext cx="6858000" cy="9921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039813" y="1642187"/>
            <a:ext cx="6858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</a:t>
            </a:r>
            <a:r>
              <a:rPr lang="en-US" sz="2400" b="1" baseline="0" dirty="0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Economy and Resource Efficiency in the Indian Context </a:t>
            </a:r>
            <a:endParaRPr lang="en-US" sz="2400" b="1" dirty="0">
              <a:solidFill>
                <a:srgbClr val="003C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34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191155" y="271039"/>
            <a:ext cx="6837362" cy="101060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2" name="Straight Connector 4"/>
          <p:cNvCxnSpPr/>
          <p:nvPr userDrawn="1"/>
        </p:nvCxnSpPr>
        <p:spPr>
          <a:xfrm>
            <a:off x="1191155" y="1381653"/>
            <a:ext cx="6837362" cy="0"/>
          </a:xfrm>
          <a:prstGeom prst="line">
            <a:avLst/>
          </a:prstGeom>
          <a:ln>
            <a:solidFill>
              <a:srgbClr val="1331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Inhaltsplatzhalter 7"/>
          <p:cNvSpPr>
            <a:spLocks noGrp="1"/>
          </p:cNvSpPr>
          <p:nvPr>
            <p:ph sz="quarter" idx="10"/>
          </p:nvPr>
        </p:nvSpPr>
        <p:spPr>
          <a:xfrm>
            <a:off x="1191155" y="1600200"/>
            <a:ext cx="6837362" cy="44196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3326" y="313057"/>
            <a:ext cx="1066329" cy="92656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296" y="492392"/>
            <a:ext cx="829574" cy="56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14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191155" y="271039"/>
            <a:ext cx="6837362" cy="101060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2" name="Straight Connector 4"/>
          <p:cNvCxnSpPr/>
          <p:nvPr userDrawn="1"/>
        </p:nvCxnSpPr>
        <p:spPr>
          <a:xfrm>
            <a:off x="1191155" y="1381653"/>
            <a:ext cx="6837362" cy="0"/>
          </a:xfrm>
          <a:prstGeom prst="line">
            <a:avLst/>
          </a:prstGeom>
          <a:ln>
            <a:solidFill>
              <a:srgbClr val="1331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Inhaltsplatzhalter 7"/>
          <p:cNvSpPr>
            <a:spLocks noGrp="1"/>
          </p:cNvSpPr>
          <p:nvPr>
            <p:ph sz="quarter" idx="10"/>
          </p:nvPr>
        </p:nvSpPr>
        <p:spPr>
          <a:xfrm>
            <a:off x="1191155" y="1600200"/>
            <a:ext cx="6837362" cy="44196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459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04900" y="1500188"/>
            <a:ext cx="6792913" cy="0"/>
          </a:xfrm>
          <a:prstGeom prst="line">
            <a:avLst/>
          </a:prstGeom>
          <a:ln>
            <a:solidFill>
              <a:srgbClr val="1331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1131256" y="2150378"/>
            <a:ext cx="6324600" cy="124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Wingdings" panose="05000000000000000000" pitchFamily="2" charset="2"/>
              <a:buChar char="Ø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116784" y="1608888"/>
            <a:ext cx="5640388" cy="50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C80"/>
                </a:solidFill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1131888" y="982240"/>
            <a:ext cx="6837362" cy="392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020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191155" y="271039"/>
            <a:ext cx="6837362" cy="101060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2" name="Straight Connector 4"/>
          <p:cNvCxnSpPr/>
          <p:nvPr userDrawn="1"/>
        </p:nvCxnSpPr>
        <p:spPr>
          <a:xfrm>
            <a:off x="1191155" y="1381653"/>
            <a:ext cx="6837362" cy="0"/>
          </a:xfrm>
          <a:prstGeom prst="line">
            <a:avLst/>
          </a:prstGeom>
          <a:ln>
            <a:solidFill>
              <a:srgbClr val="1331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Inhaltsplatzhalter 7"/>
          <p:cNvSpPr>
            <a:spLocks noGrp="1"/>
          </p:cNvSpPr>
          <p:nvPr>
            <p:ph sz="quarter" idx="10"/>
          </p:nvPr>
        </p:nvSpPr>
        <p:spPr>
          <a:xfrm>
            <a:off x="1191155" y="1600200"/>
            <a:ext cx="6837362" cy="44196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296" y="492392"/>
            <a:ext cx="829574" cy="56789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3326" y="313057"/>
            <a:ext cx="1066329" cy="92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40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4"/>
          <p:cNvCxnSpPr/>
          <p:nvPr/>
        </p:nvCxnSpPr>
        <p:spPr>
          <a:xfrm>
            <a:off x="1104900" y="1500188"/>
            <a:ext cx="6792913" cy="0"/>
          </a:xfrm>
          <a:prstGeom prst="line">
            <a:avLst/>
          </a:prstGeom>
          <a:ln>
            <a:solidFill>
              <a:srgbClr val="1331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1131256" y="2150378"/>
            <a:ext cx="6324600" cy="124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Wingdings" panose="05000000000000000000" pitchFamily="2" charset="2"/>
              <a:buChar char="Ø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116784" y="1608888"/>
            <a:ext cx="5640388" cy="50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C80"/>
                </a:solidFill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1104900" y="3573463"/>
            <a:ext cx="6351588" cy="126698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marL="180000" indent="0">
              <a:spcBef>
                <a:spcPts val="600"/>
              </a:spcBef>
              <a:spcAft>
                <a:spcPts val="600"/>
              </a:spcAft>
              <a:buFontTx/>
              <a:buNone/>
              <a:defRPr sz="1800" b="1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131888" y="982240"/>
            <a:ext cx="6837362" cy="392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3361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ainstorming 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04900" y="1500188"/>
            <a:ext cx="6792913" cy="0"/>
          </a:xfrm>
          <a:prstGeom prst="line">
            <a:avLst/>
          </a:prstGeom>
          <a:ln>
            <a:solidFill>
              <a:srgbClr val="1331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1131256" y="2150378"/>
            <a:ext cx="6324600" cy="124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Wingdings" panose="05000000000000000000" pitchFamily="2" charset="2"/>
              <a:buChar char="Ø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116784" y="1608888"/>
            <a:ext cx="5640388" cy="50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C80"/>
                </a:solidFill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1131888" y="982240"/>
            <a:ext cx="6837362" cy="392113"/>
          </a:xfrm>
          <a:prstGeom prst="rect">
            <a:avLst/>
          </a:prstGeo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2800" b="1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3695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E7060E-71C8-4A18-A7F9-E4DD6E6A0C49}" type="datetimeFigureOut">
              <a:rPr lang="en-US"/>
              <a:pPr>
                <a:defRPr/>
              </a:pPr>
              <a:t>11/20/2020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711743-87D5-4BA7-B0C7-B23491BD3BD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74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6A0E94-02AA-436C-B3B6-E02EA58EAED5}" type="datetimeFigureOut">
              <a:rPr lang="en-US"/>
              <a:pPr>
                <a:defRPr/>
              </a:pPr>
              <a:t>11/20/2020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775567-3A58-4C45-9420-64661D0AD37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43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16D6B0-EC94-449B-8A68-394D599C5DBF}" type="datetimeFigureOut">
              <a:rPr lang="en-US"/>
              <a:pPr>
                <a:defRPr/>
              </a:pPr>
              <a:t>11/20/2020</a:t>
            </a:fld>
            <a:endParaRPr lang="en-US" dirty="0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777307-4455-4CC9-90A1-495A8034AB8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19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884187-0F20-47E6-A66B-3E707E60DD64}" type="datetimeFigureOut">
              <a:rPr lang="en-US"/>
              <a:pPr>
                <a:defRPr/>
              </a:pPr>
              <a:t>11/20/2020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9D3768-2522-43DA-B025-D4385948F4A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30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692503-6FD0-4D69-9701-B0FF423A74E7}" type="datetimeFigureOut">
              <a:rPr lang="en-US"/>
              <a:pPr>
                <a:defRPr/>
              </a:pPr>
              <a:t>11/20/2020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A98DC9-916E-4955-96CD-5C117734E54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73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0771AE-8D03-4801-9A65-68F45DD362D0}" type="datetimeFigureOut">
              <a:rPr lang="en-US"/>
              <a:pPr>
                <a:defRPr/>
              </a:pPr>
              <a:t>11/20/2020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C15B74-7333-4248-A1AD-C0DA9F7667A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52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088FF9-9A33-4A02-A4F1-8259AC9FEEBB}" type="datetimeFigureOut">
              <a:rPr lang="en-US"/>
              <a:pPr>
                <a:defRPr/>
              </a:pPr>
              <a:t>11/20/2020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8A7E23-6E9E-41F5-ADFB-0EA8973ACDE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71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DA5DB2-1638-47B5-9D4C-0C67442C9A6A}" type="datetimeFigureOut">
              <a:rPr lang="en-US"/>
              <a:pPr>
                <a:defRPr/>
              </a:pPr>
              <a:t>11/20/2020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2A8159-3CF8-488A-A32D-E301C8ABD44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2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04900" y="1500188"/>
            <a:ext cx="6792913" cy="0"/>
          </a:xfrm>
          <a:prstGeom prst="line">
            <a:avLst/>
          </a:prstGeom>
          <a:ln>
            <a:solidFill>
              <a:srgbClr val="1331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1131256" y="2150378"/>
            <a:ext cx="6324600" cy="124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Wingdings" panose="05000000000000000000" pitchFamily="2" charset="2"/>
              <a:buChar char="Ø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116784" y="1608888"/>
            <a:ext cx="5640388" cy="50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C80"/>
                </a:solidFill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1131888" y="982240"/>
            <a:ext cx="6837362" cy="392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7540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4"/>
          <p:cNvCxnSpPr/>
          <p:nvPr/>
        </p:nvCxnSpPr>
        <p:spPr>
          <a:xfrm>
            <a:off x="1104900" y="1500188"/>
            <a:ext cx="6792913" cy="0"/>
          </a:xfrm>
          <a:prstGeom prst="line">
            <a:avLst/>
          </a:prstGeom>
          <a:ln>
            <a:solidFill>
              <a:srgbClr val="1331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1131256" y="2150378"/>
            <a:ext cx="6324600" cy="124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Wingdings" panose="05000000000000000000" pitchFamily="2" charset="2"/>
              <a:buChar char="Ø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116784" y="1608888"/>
            <a:ext cx="5640388" cy="50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C80"/>
                </a:solidFill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1104900" y="3573463"/>
            <a:ext cx="6351588" cy="126698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marL="180000" indent="0">
              <a:spcBef>
                <a:spcPts val="600"/>
              </a:spcBef>
              <a:spcAft>
                <a:spcPts val="600"/>
              </a:spcAft>
              <a:buFontTx/>
              <a:buNone/>
              <a:defRPr sz="1800" b="1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131888" y="982240"/>
            <a:ext cx="6837362" cy="392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092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ainstorming 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04900" y="1500188"/>
            <a:ext cx="6792913" cy="0"/>
          </a:xfrm>
          <a:prstGeom prst="line">
            <a:avLst/>
          </a:prstGeom>
          <a:ln>
            <a:solidFill>
              <a:srgbClr val="1331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1131256" y="2150378"/>
            <a:ext cx="6324600" cy="124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Wingdings" panose="05000000000000000000" pitchFamily="2" charset="2"/>
              <a:buChar char="Ø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116784" y="1608888"/>
            <a:ext cx="5640388" cy="50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C80"/>
                </a:solidFill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1131888" y="982240"/>
            <a:ext cx="6837362" cy="392113"/>
          </a:xfrm>
          <a:prstGeom prst="rect">
            <a:avLst/>
          </a:prstGeo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2800" b="1">
                <a:solidFill>
                  <a:srgbClr val="003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32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15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E7060E-71C8-4A18-A7F9-E4DD6E6A0C49}" type="datetimeFigureOut">
              <a:rPr lang="en-US"/>
              <a:pPr>
                <a:defRPr/>
              </a:pPr>
              <a:t>11/20/2020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711743-87D5-4BA7-B0C7-B23491BD3BD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7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6A0E94-02AA-436C-B3B6-E02EA58EAED5}" type="datetimeFigureOut">
              <a:rPr lang="en-US"/>
              <a:pPr>
                <a:defRPr/>
              </a:pPr>
              <a:t>11/20/2020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775567-3A58-4C45-9420-64661D0AD37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16D6B0-EC94-449B-8A68-394D599C5DBF}" type="datetimeFigureOut">
              <a:rPr lang="en-US"/>
              <a:pPr>
                <a:defRPr/>
              </a:pPr>
              <a:t>11/20/2020</a:t>
            </a:fld>
            <a:endParaRPr lang="en-US" dirty="0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777307-4455-4CC9-90A1-495A8034AB8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4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1" r:id="rId2"/>
    <p:sldLayoutId id="2147483690" r:id="rId3"/>
    <p:sldLayoutId id="2147483691" r:id="rId4"/>
    <p:sldLayoutId id="2147483700" r:id="rId5"/>
    <p:sldLayoutId id="2147483688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17" r:id="rId1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50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U-REI_PPT_Logo_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08" y="263717"/>
            <a:ext cx="746850" cy="79452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07" y="350948"/>
            <a:ext cx="929694" cy="6200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Assessing learning progress</a:t>
            </a:r>
            <a:endParaRPr lang="en-US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171F5A1-FA78-4F9E-8EFF-F0C4B2676C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/>
              <a:t>Pre</a:t>
            </a:r>
            <a:r>
              <a:rPr lang="de-DE" b="1" dirty="0"/>
              <a:t>-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smtClean="0"/>
              <a:t>Post- </a:t>
            </a:r>
            <a:r>
              <a:rPr lang="de-DE" b="1" dirty="0"/>
              <a:t>Assessments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6" name="Legende: mit Pfeil nach rechts 5">
            <a:extLst>
              <a:ext uri="{FF2B5EF4-FFF2-40B4-BE49-F238E27FC236}">
                <a16:creationId xmlns:a16="http://schemas.microsoft.com/office/drawing/2014/main" id="{3E04E359-7F29-4B1D-9C45-C1EEFEFBC76E}"/>
              </a:ext>
            </a:extLst>
          </p:cNvPr>
          <p:cNvSpPr/>
          <p:nvPr/>
        </p:nvSpPr>
        <p:spPr>
          <a:xfrm>
            <a:off x="1230153" y="2358887"/>
            <a:ext cx="2424756" cy="1539345"/>
          </a:xfrm>
          <a:prstGeom prst="right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Assessment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gende: mit Pfeil nach rechts 6">
            <a:extLst>
              <a:ext uri="{FF2B5EF4-FFF2-40B4-BE49-F238E27FC236}">
                <a16:creationId xmlns:a16="http://schemas.microsoft.com/office/drawing/2014/main" id="{A90D804B-9CF0-43AB-95C3-94775D25A934}"/>
              </a:ext>
            </a:extLst>
          </p:cNvPr>
          <p:cNvSpPr/>
          <p:nvPr/>
        </p:nvSpPr>
        <p:spPr>
          <a:xfrm>
            <a:off x="3654909" y="2349262"/>
            <a:ext cx="2267284" cy="1539346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67E1009-6B4C-4EBC-9839-4E2686B093B2}"/>
              </a:ext>
            </a:extLst>
          </p:cNvPr>
          <p:cNvSpPr/>
          <p:nvPr/>
        </p:nvSpPr>
        <p:spPr>
          <a:xfrm>
            <a:off x="5922193" y="2358887"/>
            <a:ext cx="1600351" cy="15393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 Assessment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gende: mit Pfeil nach rechts 8">
            <a:extLst>
              <a:ext uri="{FF2B5EF4-FFF2-40B4-BE49-F238E27FC236}">
                <a16:creationId xmlns:a16="http://schemas.microsoft.com/office/drawing/2014/main" id="{488AEF84-6E47-4F2B-8EF6-4344AB05AC39}"/>
              </a:ext>
            </a:extLst>
          </p:cNvPr>
          <p:cNvSpPr/>
          <p:nvPr/>
        </p:nvSpPr>
        <p:spPr>
          <a:xfrm rot="16200000">
            <a:off x="988190" y="4130846"/>
            <a:ext cx="2073449" cy="1588970"/>
          </a:xfrm>
          <a:prstGeom prst="rightArrowCallou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Formative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egende: mit Pfeil nach rechts 10">
            <a:extLst>
              <a:ext uri="{FF2B5EF4-FFF2-40B4-BE49-F238E27FC236}">
                <a16:creationId xmlns:a16="http://schemas.microsoft.com/office/drawing/2014/main" id="{5E6CD9AB-BD45-46BE-92D6-08F90A8D46FF}"/>
              </a:ext>
            </a:extLst>
          </p:cNvPr>
          <p:cNvSpPr/>
          <p:nvPr/>
        </p:nvSpPr>
        <p:spPr>
          <a:xfrm rot="16200000">
            <a:off x="3357721" y="4185798"/>
            <a:ext cx="2073450" cy="1479068"/>
          </a:xfrm>
          <a:prstGeom prst="rightArrowCallou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Lectures, exercises, assignments, activities</a:t>
            </a:r>
          </a:p>
        </p:txBody>
      </p:sp>
      <p:sp>
        <p:nvSpPr>
          <p:cNvPr id="12" name="Legende: mit Pfeil nach rechts 11">
            <a:extLst>
              <a:ext uri="{FF2B5EF4-FFF2-40B4-BE49-F238E27FC236}">
                <a16:creationId xmlns:a16="http://schemas.microsoft.com/office/drawing/2014/main" id="{956861DB-E405-4CF0-8B7C-F9BD0745923F}"/>
              </a:ext>
            </a:extLst>
          </p:cNvPr>
          <p:cNvSpPr/>
          <p:nvPr/>
        </p:nvSpPr>
        <p:spPr>
          <a:xfrm rot="16200000">
            <a:off x="5690458" y="4129969"/>
            <a:ext cx="2063824" cy="1600347"/>
          </a:xfrm>
          <a:prstGeom prst="rightArrowCallou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Summative Evaluation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Assessing learning progress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1191155" y="1600200"/>
            <a:ext cx="6837362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Task 5.2: </a:t>
            </a:r>
            <a:r>
              <a:rPr lang="en-US" dirty="0"/>
              <a:t>Please fill out the </a:t>
            </a:r>
            <a:r>
              <a:rPr lang="en-US" dirty="0" smtClean="0"/>
              <a:t>post-assessment and the evaluation forms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u="sng" dirty="0"/>
              <a:t>Part 1</a:t>
            </a:r>
            <a:r>
              <a:rPr lang="en-US" dirty="0"/>
              <a:t>: </a:t>
            </a:r>
            <a:r>
              <a:rPr lang="en-US" dirty="0" smtClean="0"/>
              <a:t>Post-assessment form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u="sng" dirty="0"/>
              <a:t>Part 2:</a:t>
            </a:r>
            <a:r>
              <a:rPr lang="en-US" dirty="0"/>
              <a:t> </a:t>
            </a:r>
            <a:r>
              <a:rPr lang="en-US" dirty="0" smtClean="0"/>
              <a:t>Evaluation </a:t>
            </a:r>
            <a:r>
              <a:rPr lang="en-US" dirty="0"/>
              <a:t>of </a:t>
            </a:r>
            <a:r>
              <a:rPr lang="en-US" dirty="0" smtClean="0"/>
              <a:t>content </a:t>
            </a:r>
            <a:r>
              <a:rPr lang="en-US" dirty="0"/>
              <a:t>and </a:t>
            </a:r>
            <a:r>
              <a:rPr lang="en-US" dirty="0" smtClean="0"/>
              <a:t>methodology 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1398761" y="5028841"/>
            <a:ext cx="4580626" cy="7591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de-DE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40337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U-REI_PPT_Logo_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08" y="263717"/>
            <a:ext cx="746850" cy="79452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07" y="350948"/>
            <a:ext cx="929694" cy="6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0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04900" y="3260725"/>
            <a:ext cx="6792913" cy="0"/>
          </a:xfrm>
          <a:prstGeom prst="line">
            <a:avLst/>
          </a:prstGeom>
          <a:ln>
            <a:solidFill>
              <a:srgbClr val="1331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3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039813" y="2534304"/>
            <a:ext cx="6858000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charset="0"/>
                <a:cs typeface="Arial" charset="0"/>
              </a:rPr>
              <a:t>Module 5</a:t>
            </a:r>
          </a:p>
        </p:txBody>
      </p:sp>
      <p:sp>
        <p:nvSpPr>
          <p:cNvPr id="14340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1104900" y="3294063"/>
            <a:ext cx="6792913" cy="99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Summary, outlook and evaluation</a:t>
            </a:r>
            <a:endParaRPr lang="en-GB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C</a:t>
            </a:r>
            <a:r>
              <a:rPr lang="en-GB" dirty="0" err="1"/>
              <a:t>ourse</a:t>
            </a:r>
            <a:r>
              <a:rPr lang="en-GB" dirty="0"/>
              <a:t> overview</a:t>
            </a:r>
            <a:endParaRPr lang="en-US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1189566" y="1636766"/>
            <a:ext cx="6804742" cy="4829831"/>
            <a:chOff x="1189566" y="1636766"/>
            <a:chExt cx="6804742" cy="4829831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1189566" y="1636766"/>
              <a:ext cx="6804742" cy="4829831"/>
              <a:chOff x="1097280" y="2019549"/>
              <a:chExt cx="6804742" cy="4829831"/>
            </a:xfrm>
          </p:grpSpPr>
          <p:sp>
            <p:nvSpPr>
              <p:cNvPr id="36" name="Abgerundetes Rechteck 3">
                <a:extLst>
                  <a:ext uri="{FF2B5EF4-FFF2-40B4-BE49-F238E27FC236}">
                    <a16:creationId xmlns:a16="http://schemas.microsoft.com/office/drawing/2014/main" id="{4EA7D735-2AE9-4ADF-80E5-3342C70E5C92}"/>
                  </a:ext>
                </a:extLst>
              </p:cNvPr>
              <p:cNvSpPr/>
              <p:nvPr/>
            </p:nvSpPr>
            <p:spPr>
              <a:xfrm>
                <a:off x="1809245" y="2360374"/>
                <a:ext cx="6087102" cy="310773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Introductory session</a:t>
                </a:r>
              </a:p>
            </p:txBody>
          </p:sp>
          <p:sp>
            <p:nvSpPr>
              <p:cNvPr id="37" name="Abgerundetes Rechteck 36">
                <a:extLst>
                  <a:ext uri="{FF2B5EF4-FFF2-40B4-BE49-F238E27FC236}">
                    <a16:creationId xmlns:a16="http://schemas.microsoft.com/office/drawing/2014/main" id="{3128F23A-CE52-497E-BC2F-280F8172EEE4}"/>
                  </a:ext>
                </a:extLst>
              </p:cNvPr>
              <p:cNvSpPr/>
              <p:nvPr/>
            </p:nvSpPr>
            <p:spPr>
              <a:xfrm>
                <a:off x="1104899" y="2360374"/>
                <a:ext cx="705239" cy="310773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8" name="Abgerundetes Rechteck 37">
                <a:extLst>
                  <a:ext uri="{FF2B5EF4-FFF2-40B4-BE49-F238E27FC236}">
                    <a16:creationId xmlns:a16="http://schemas.microsoft.com/office/drawing/2014/main" id="{B7A3107E-F314-447A-BF35-92AE4F5DDEA4}"/>
                  </a:ext>
                </a:extLst>
              </p:cNvPr>
              <p:cNvSpPr/>
              <p:nvPr/>
            </p:nvSpPr>
            <p:spPr>
              <a:xfrm>
                <a:off x="1809244" y="2671147"/>
                <a:ext cx="6087102" cy="310773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Foundations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of RE and CE in the international context</a:t>
                </a:r>
              </a:p>
            </p:txBody>
          </p:sp>
          <p:sp>
            <p:nvSpPr>
              <p:cNvPr id="39" name="Abgerundetes Rechteck 38">
                <a:extLst>
                  <a:ext uri="{FF2B5EF4-FFF2-40B4-BE49-F238E27FC236}">
                    <a16:creationId xmlns:a16="http://schemas.microsoft.com/office/drawing/2014/main" id="{8FD818EB-5158-40F9-9395-F33785AAA730}"/>
                  </a:ext>
                </a:extLst>
              </p:cNvPr>
              <p:cNvSpPr/>
              <p:nvPr/>
            </p:nvSpPr>
            <p:spPr>
              <a:xfrm>
                <a:off x="1104005" y="2671147"/>
                <a:ext cx="705239" cy="310773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40" name="Abgerundetes Rechteck 39">
                <a:extLst>
                  <a:ext uri="{FF2B5EF4-FFF2-40B4-BE49-F238E27FC236}">
                    <a16:creationId xmlns:a16="http://schemas.microsoft.com/office/drawing/2014/main" id="{ED68313C-0A46-4AC9-96DC-019920D465C9}"/>
                  </a:ext>
                </a:extLst>
              </p:cNvPr>
              <p:cNvSpPr/>
              <p:nvPr/>
            </p:nvSpPr>
            <p:spPr>
              <a:xfrm>
                <a:off x="1814920" y="2981919"/>
                <a:ext cx="6087102" cy="310773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Towards RE and CE through sectoral strategies in India</a:t>
                </a:r>
              </a:p>
            </p:txBody>
          </p:sp>
          <p:sp>
            <p:nvSpPr>
              <p:cNvPr id="41" name="Abgerundetes Rechteck 40">
                <a:extLst>
                  <a:ext uri="{FF2B5EF4-FFF2-40B4-BE49-F238E27FC236}">
                    <a16:creationId xmlns:a16="http://schemas.microsoft.com/office/drawing/2014/main" id="{EC897660-1748-414F-9AB9-6ED09E9E3A37}"/>
                  </a:ext>
                </a:extLst>
              </p:cNvPr>
              <p:cNvSpPr/>
              <p:nvPr/>
            </p:nvSpPr>
            <p:spPr>
              <a:xfrm>
                <a:off x="1104004" y="2981920"/>
                <a:ext cx="705239" cy="310773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2" name="Abgerundetes Rechteck 41">
                <a:extLst>
                  <a:ext uri="{FF2B5EF4-FFF2-40B4-BE49-F238E27FC236}">
                    <a16:creationId xmlns:a16="http://schemas.microsoft.com/office/drawing/2014/main" id="{297C70E1-1295-45A3-BF1B-7FBD43A42736}"/>
                  </a:ext>
                </a:extLst>
              </p:cNvPr>
              <p:cNvSpPr/>
              <p:nvPr/>
            </p:nvSpPr>
            <p:spPr>
              <a:xfrm>
                <a:off x="1814920" y="3695172"/>
                <a:ext cx="6087102" cy="310773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Tools, standards and indicators for RE and CE</a:t>
                </a:r>
              </a:p>
            </p:txBody>
          </p:sp>
          <p:sp>
            <p:nvSpPr>
              <p:cNvPr id="43" name="Abgerundetes Rechteck 42">
                <a:extLst>
                  <a:ext uri="{FF2B5EF4-FFF2-40B4-BE49-F238E27FC236}">
                    <a16:creationId xmlns:a16="http://schemas.microsoft.com/office/drawing/2014/main" id="{7E19290C-FAF5-4829-930C-D332B574C2F7}"/>
                  </a:ext>
                </a:extLst>
              </p:cNvPr>
              <p:cNvSpPr/>
              <p:nvPr/>
            </p:nvSpPr>
            <p:spPr>
              <a:xfrm>
                <a:off x="1105796" y="3697290"/>
                <a:ext cx="703448" cy="30812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44" name="Abgerundetes Rechteck 43">
                <a:extLst>
                  <a:ext uri="{FF2B5EF4-FFF2-40B4-BE49-F238E27FC236}">
                    <a16:creationId xmlns:a16="http://schemas.microsoft.com/office/drawing/2014/main" id="{50139202-8BBB-47FF-B371-DD041E41C4CA}"/>
                  </a:ext>
                </a:extLst>
              </p:cNvPr>
              <p:cNvSpPr/>
              <p:nvPr/>
            </p:nvSpPr>
            <p:spPr>
              <a:xfrm>
                <a:off x="1809245" y="6538607"/>
                <a:ext cx="6087102" cy="310773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Summary, outlook and evaluation</a:t>
                </a:r>
              </a:p>
            </p:txBody>
          </p:sp>
          <p:sp>
            <p:nvSpPr>
              <p:cNvPr id="45" name="Abgerundetes Rechteck 44">
                <a:extLst>
                  <a:ext uri="{FF2B5EF4-FFF2-40B4-BE49-F238E27FC236}">
                    <a16:creationId xmlns:a16="http://schemas.microsoft.com/office/drawing/2014/main" id="{2A176796-0AF0-4A11-BBAD-AE06CE082204}"/>
                  </a:ext>
                </a:extLst>
              </p:cNvPr>
              <p:cNvSpPr/>
              <p:nvPr/>
            </p:nvSpPr>
            <p:spPr>
              <a:xfrm>
                <a:off x="1104899" y="6538607"/>
                <a:ext cx="705239" cy="310773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968AA2AA-2765-4B9F-9E02-48F660362A31}"/>
                  </a:ext>
                </a:extLst>
              </p:cNvPr>
              <p:cNvSpPr txBox="1"/>
              <p:nvPr/>
            </p:nvSpPr>
            <p:spPr>
              <a:xfrm>
                <a:off x="1109833" y="3367211"/>
                <a:ext cx="4574926" cy="33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Applied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and advanced modules</a:t>
                </a:r>
              </a:p>
            </p:txBody>
          </p:sp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D3F69165-3A4A-4666-BDBE-2668FB885B44}"/>
                  </a:ext>
                </a:extLst>
              </p:cNvPr>
              <p:cNvSpPr txBox="1"/>
              <p:nvPr/>
            </p:nvSpPr>
            <p:spPr>
              <a:xfrm>
                <a:off x="1097280" y="6224514"/>
                <a:ext cx="51313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Recap and evaluation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968AA2AA-2765-4B9F-9E02-48F660362A31}"/>
                  </a:ext>
                </a:extLst>
              </p:cNvPr>
              <p:cNvSpPr txBox="1"/>
              <p:nvPr/>
            </p:nvSpPr>
            <p:spPr>
              <a:xfrm>
                <a:off x="1097280" y="2019549"/>
                <a:ext cx="37487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Basic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modules</a:t>
                </a:r>
              </a:p>
            </p:txBody>
          </p:sp>
        </p:grpSp>
        <p:sp>
          <p:nvSpPr>
            <p:cNvPr id="18" name="Abgerundetes Rechteck 17">
              <a:extLst>
                <a:ext uri="{FF2B5EF4-FFF2-40B4-BE49-F238E27FC236}">
                  <a16:creationId xmlns:a16="http://schemas.microsoft.com/office/drawing/2014/main" id="{297C70E1-1295-45A3-BF1B-7FBD43A42736}"/>
                </a:ext>
              </a:extLst>
            </p:cNvPr>
            <p:cNvSpPr/>
            <p:nvPr/>
          </p:nvSpPr>
          <p:spPr>
            <a:xfrm>
              <a:off x="2609487" y="3620764"/>
              <a:ext cx="5379145" cy="31077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Material Flow Analysis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bgerundetes Rechteck 18">
              <a:extLst>
                <a:ext uri="{FF2B5EF4-FFF2-40B4-BE49-F238E27FC236}">
                  <a16:creationId xmlns:a16="http://schemas.microsoft.com/office/drawing/2014/main" id="{7E19290C-FAF5-4829-930C-D332B574C2F7}"/>
                </a:ext>
              </a:extLst>
            </p:cNvPr>
            <p:cNvSpPr/>
            <p:nvPr/>
          </p:nvSpPr>
          <p:spPr>
            <a:xfrm>
              <a:off x="1907206" y="3622880"/>
              <a:ext cx="703448" cy="30812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4a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297C70E1-1295-45A3-BF1B-7FBD43A42736}"/>
                </a:ext>
              </a:extLst>
            </p:cNvPr>
            <p:cNvSpPr/>
            <p:nvPr/>
          </p:nvSpPr>
          <p:spPr>
            <a:xfrm>
              <a:off x="2609487" y="3930390"/>
              <a:ext cx="5379145" cy="31077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Life Cycle Assessment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Abgerundetes Rechteck 20">
              <a:extLst>
                <a:ext uri="{FF2B5EF4-FFF2-40B4-BE49-F238E27FC236}">
                  <a16:creationId xmlns:a16="http://schemas.microsoft.com/office/drawing/2014/main" id="{7E19290C-FAF5-4829-930C-D332B574C2F7}"/>
                </a:ext>
              </a:extLst>
            </p:cNvPr>
            <p:cNvSpPr/>
            <p:nvPr/>
          </p:nvSpPr>
          <p:spPr>
            <a:xfrm>
              <a:off x="1907206" y="3932596"/>
              <a:ext cx="703448" cy="30812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4b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Abgerundetes Rechteck 21">
              <a:extLst>
                <a:ext uri="{FF2B5EF4-FFF2-40B4-BE49-F238E27FC236}">
                  <a16:creationId xmlns:a16="http://schemas.microsoft.com/office/drawing/2014/main" id="{297C70E1-1295-45A3-BF1B-7FBD43A42736}"/>
                </a:ext>
              </a:extLst>
            </p:cNvPr>
            <p:cNvSpPr/>
            <p:nvPr/>
          </p:nvSpPr>
          <p:spPr>
            <a:xfrm>
              <a:off x="2609487" y="4240016"/>
              <a:ext cx="5379145" cy="31077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 and CE Standards</a:t>
              </a:r>
            </a:p>
          </p:txBody>
        </p:sp>
        <p:sp>
          <p:nvSpPr>
            <p:cNvPr id="23" name="Abgerundetes Rechteck 22">
              <a:extLst>
                <a:ext uri="{FF2B5EF4-FFF2-40B4-BE49-F238E27FC236}">
                  <a16:creationId xmlns:a16="http://schemas.microsoft.com/office/drawing/2014/main" id="{7E19290C-FAF5-4829-930C-D332B574C2F7}"/>
                </a:ext>
              </a:extLst>
            </p:cNvPr>
            <p:cNvSpPr/>
            <p:nvPr/>
          </p:nvSpPr>
          <p:spPr>
            <a:xfrm>
              <a:off x="1907206" y="4242312"/>
              <a:ext cx="703448" cy="30812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4c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Abgerundetes Rechteck 23">
              <a:extLst>
                <a:ext uri="{FF2B5EF4-FFF2-40B4-BE49-F238E27FC236}">
                  <a16:creationId xmlns:a16="http://schemas.microsoft.com/office/drawing/2014/main" id="{297C70E1-1295-45A3-BF1B-7FBD43A42736}"/>
                </a:ext>
              </a:extLst>
            </p:cNvPr>
            <p:cNvSpPr/>
            <p:nvPr/>
          </p:nvSpPr>
          <p:spPr>
            <a:xfrm>
              <a:off x="2609487" y="4549642"/>
              <a:ext cx="5379145" cy="31077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 and CE Indicators</a:t>
              </a:r>
            </a:p>
          </p:txBody>
        </p:sp>
        <p:sp>
          <p:nvSpPr>
            <p:cNvPr id="25" name="Abgerundetes Rechteck 24">
              <a:extLst>
                <a:ext uri="{FF2B5EF4-FFF2-40B4-BE49-F238E27FC236}">
                  <a16:creationId xmlns:a16="http://schemas.microsoft.com/office/drawing/2014/main" id="{7E19290C-FAF5-4829-930C-D332B574C2F7}"/>
                </a:ext>
              </a:extLst>
            </p:cNvPr>
            <p:cNvSpPr/>
            <p:nvPr/>
          </p:nvSpPr>
          <p:spPr>
            <a:xfrm>
              <a:off x="1907206" y="4552028"/>
              <a:ext cx="703448" cy="30812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4d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Abgerundetes Rechteck 25">
              <a:extLst>
                <a:ext uri="{FF2B5EF4-FFF2-40B4-BE49-F238E27FC236}">
                  <a16:creationId xmlns:a16="http://schemas.microsoft.com/office/drawing/2014/main" id="{297C70E1-1295-45A3-BF1B-7FBD43A42736}"/>
                </a:ext>
              </a:extLst>
            </p:cNvPr>
            <p:cNvSpPr/>
            <p:nvPr/>
          </p:nvSpPr>
          <p:spPr>
            <a:xfrm>
              <a:off x="2609487" y="4859268"/>
              <a:ext cx="5379145" cy="31077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Procurement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Abgerundetes Rechteck 26">
              <a:extLst>
                <a:ext uri="{FF2B5EF4-FFF2-40B4-BE49-F238E27FC236}">
                  <a16:creationId xmlns:a16="http://schemas.microsoft.com/office/drawing/2014/main" id="{7E19290C-FAF5-4829-930C-D332B574C2F7}"/>
                </a:ext>
              </a:extLst>
            </p:cNvPr>
            <p:cNvSpPr/>
            <p:nvPr/>
          </p:nvSpPr>
          <p:spPr>
            <a:xfrm>
              <a:off x="1907206" y="4861744"/>
              <a:ext cx="703448" cy="30812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4e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297C70E1-1295-45A3-BF1B-7FBD43A42736}"/>
                </a:ext>
              </a:extLst>
            </p:cNvPr>
            <p:cNvSpPr/>
            <p:nvPr/>
          </p:nvSpPr>
          <p:spPr>
            <a:xfrm>
              <a:off x="2609487" y="5168894"/>
              <a:ext cx="5379145" cy="31077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Circular Business Models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Abgerundetes Rechteck 28">
              <a:extLst>
                <a:ext uri="{FF2B5EF4-FFF2-40B4-BE49-F238E27FC236}">
                  <a16:creationId xmlns:a16="http://schemas.microsoft.com/office/drawing/2014/main" id="{7E19290C-FAF5-4829-930C-D332B574C2F7}"/>
                </a:ext>
              </a:extLst>
            </p:cNvPr>
            <p:cNvSpPr/>
            <p:nvPr/>
          </p:nvSpPr>
          <p:spPr>
            <a:xfrm>
              <a:off x="1907206" y="5171460"/>
              <a:ext cx="703448" cy="30812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4f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Abgerundetes Rechteck 29">
              <a:extLst>
                <a:ext uri="{FF2B5EF4-FFF2-40B4-BE49-F238E27FC236}">
                  <a16:creationId xmlns:a16="http://schemas.microsoft.com/office/drawing/2014/main" id="{297C70E1-1295-45A3-BF1B-7FBD43A42736}"/>
                </a:ext>
              </a:extLst>
            </p:cNvPr>
            <p:cNvSpPr/>
            <p:nvPr/>
          </p:nvSpPr>
          <p:spPr>
            <a:xfrm>
              <a:off x="2609487" y="5478520"/>
              <a:ext cx="5379145" cy="31077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 and CE Funding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bgerundetes Rechteck 30">
              <a:extLst>
                <a:ext uri="{FF2B5EF4-FFF2-40B4-BE49-F238E27FC236}">
                  <a16:creationId xmlns:a16="http://schemas.microsoft.com/office/drawing/2014/main" id="{7E19290C-FAF5-4829-930C-D332B574C2F7}"/>
                </a:ext>
              </a:extLst>
            </p:cNvPr>
            <p:cNvSpPr/>
            <p:nvPr/>
          </p:nvSpPr>
          <p:spPr>
            <a:xfrm>
              <a:off x="1907206" y="5481173"/>
              <a:ext cx="703448" cy="30812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4g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Abgerundetes Rechteck 21">
            <a:extLst>
              <a:ext uri="{FF2B5EF4-FFF2-40B4-BE49-F238E27FC236}">
                <a16:creationId xmlns:a16="http://schemas.microsoft.com/office/drawing/2014/main" id="{58A49DAF-0CFC-401E-AE2E-40473C804000}"/>
              </a:ext>
            </a:extLst>
          </p:cNvPr>
          <p:cNvSpPr/>
          <p:nvPr/>
        </p:nvSpPr>
        <p:spPr>
          <a:xfrm>
            <a:off x="1198083" y="6147994"/>
            <a:ext cx="6790550" cy="31254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Learning </a:t>
            </a:r>
            <a:r>
              <a:rPr lang="de-DE" dirty="0" err="1"/>
              <a:t>objective</a:t>
            </a:r>
            <a:r>
              <a:rPr lang="de-DE" dirty="0"/>
              <a:t>: </a:t>
            </a:r>
            <a:r>
              <a:rPr lang="de-DE" dirty="0" err="1"/>
              <a:t>module</a:t>
            </a:r>
            <a:r>
              <a:rPr lang="de-DE" dirty="0"/>
              <a:t> 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After </a:t>
            </a:r>
            <a:r>
              <a:rPr lang="de-DE" b="1" dirty="0" err="1"/>
              <a:t>completion</a:t>
            </a:r>
            <a:r>
              <a:rPr lang="de-DE" b="1" dirty="0"/>
              <a:t> of </a:t>
            </a:r>
            <a:r>
              <a:rPr lang="de-DE" b="1" dirty="0" err="1"/>
              <a:t>module</a:t>
            </a:r>
            <a:r>
              <a:rPr lang="de-DE" b="1" dirty="0"/>
              <a:t> 5, </a:t>
            </a:r>
            <a:r>
              <a:rPr lang="de-DE" b="1" dirty="0" err="1"/>
              <a:t>participants</a:t>
            </a:r>
            <a:r>
              <a:rPr lang="de-DE" b="1" dirty="0"/>
              <a:t> will </a:t>
            </a:r>
            <a:r>
              <a:rPr lang="de-DE" b="1" dirty="0" err="1"/>
              <a:t>be</a:t>
            </a:r>
            <a:r>
              <a:rPr lang="de-DE" b="1" dirty="0"/>
              <a:t> </a:t>
            </a:r>
            <a:r>
              <a:rPr lang="de-DE" b="1" dirty="0" err="1"/>
              <a:t>able</a:t>
            </a:r>
            <a:r>
              <a:rPr lang="de-DE" b="1" dirty="0"/>
              <a:t> to</a:t>
            </a:r>
            <a:endParaRPr lang="en-GB" b="1" dirty="0"/>
          </a:p>
          <a:p>
            <a:pPr lvl="0"/>
            <a:r>
              <a:rPr lang="en-US" dirty="0" smtClean="0"/>
              <a:t>recall </a:t>
            </a:r>
            <a:r>
              <a:rPr lang="en-US" dirty="0"/>
              <a:t>key concepts, background information, tools and </a:t>
            </a:r>
            <a:r>
              <a:rPr lang="en-US" dirty="0" smtClean="0"/>
              <a:t>standards presented throughout the course; </a:t>
            </a:r>
            <a:endParaRPr lang="en-US" dirty="0"/>
          </a:p>
          <a:p>
            <a:pPr lvl="0"/>
            <a:r>
              <a:rPr lang="en-US" dirty="0" smtClean="0"/>
              <a:t>assess one’s </a:t>
            </a:r>
            <a:r>
              <a:rPr lang="en-US" dirty="0"/>
              <a:t>learning progress and further learning needs</a:t>
            </a:r>
            <a:r>
              <a:rPr lang="en-US" dirty="0" smtClean="0"/>
              <a:t>; and </a:t>
            </a:r>
            <a:endParaRPr lang="en-US" dirty="0"/>
          </a:p>
          <a:p>
            <a:pPr lvl="0"/>
            <a:r>
              <a:rPr lang="en-US" dirty="0" smtClean="0"/>
              <a:t>identify </a:t>
            </a:r>
            <a:r>
              <a:rPr lang="en-US" dirty="0"/>
              <a:t>and use additional sources of information and </a:t>
            </a:r>
            <a:r>
              <a:rPr lang="en-US" dirty="0" smtClean="0"/>
              <a:t>reference.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931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Recall key concepts, background information, tools and standards</a:t>
            </a:r>
          </a:p>
        </p:txBody>
      </p:sp>
      <p:sp>
        <p:nvSpPr>
          <p:cNvPr id="20" name="Inhaltsplatzhalter 1"/>
          <p:cNvSpPr>
            <a:spLocks noGrp="1"/>
          </p:cNvSpPr>
          <p:nvPr>
            <p:ph sz="quarter" idx="10"/>
          </p:nvPr>
        </p:nvSpPr>
        <p:spPr>
          <a:xfrm>
            <a:off x="1191155" y="1600199"/>
            <a:ext cx="6837362" cy="48482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Trainer guidance:</a:t>
            </a:r>
            <a:r>
              <a:rPr lang="en-US" dirty="0"/>
              <a:t> 30 mins, 1 slides</a:t>
            </a:r>
          </a:p>
          <a:p>
            <a:pPr marL="354013" lvl="1" indent="-265113"/>
            <a:r>
              <a:rPr lang="en-GB" sz="2000" dirty="0"/>
              <a:t>Present the slide with task 5.1 and explain the </a:t>
            </a:r>
            <a:r>
              <a:rPr lang="en-GB" sz="2000" b="1" dirty="0"/>
              <a:t>Card Roulette </a:t>
            </a:r>
            <a:r>
              <a:rPr lang="en-GB" sz="2000" dirty="0"/>
              <a:t>game the participants: </a:t>
            </a:r>
          </a:p>
          <a:p>
            <a:pPr marL="717550" lvl="2" indent="-176213"/>
            <a:r>
              <a:rPr lang="en-GB" sz="1800" dirty="0" smtClean="0"/>
              <a:t>All </a:t>
            </a:r>
            <a:r>
              <a:rPr lang="en-GB" sz="1800" dirty="0"/>
              <a:t>participants standing or sitting in a circle would be optimal </a:t>
            </a:r>
            <a:endParaRPr lang="en-GB" sz="1800" dirty="0" smtClean="0"/>
          </a:p>
          <a:p>
            <a:pPr marL="717550" lvl="2" indent="-176213"/>
            <a:r>
              <a:rPr lang="en-GB" sz="1800" dirty="0" smtClean="0"/>
              <a:t>Ask </a:t>
            </a:r>
            <a:r>
              <a:rPr lang="en-GB" sz="1800" dirty="0"/>
              <a:t>participants to draw out a card (include the </a:t>
            </a:r>
            <a:r>
              <a:rPr lang="en-GB" sz="1800" dirty="0" smtClean="0"/>
              <a:t>trainer)</a:t>
            </a:r>
          </a:p>
          <a:p>
            <a:pPr marL="717550" lvl="2" indent="-176213"/>
            <a:r>
              <a:rPr lang="en-GB" sz="1800" dirty="0" smtClean="0"/>
              <a:t>Everyone </a:t>
            </a:r>
            <a:r>
              <a:rPr lang="en-GB" sz="1800" dirty="0"/>
              <a:t>is asked to read out loud the question and try to answer </a:t>
            </a:r>
            <a:r>
              <a:rPr lang="en-GB" sz="1800" dirty="0" smtClean="0"/>
              <a:t>it</a:t>
            </a:r>
          </a:p>
          <a:p>
            <a:pPr marL="717550" lvl="2" indent="-176213"/>
            <a:r>
              <a:rPr lang="en-GB" sz="1800" dirty="0" smtClean="0"/>
              <a:t>If </a:t>
            </a:r>
            <a:r>
              <a:rPr lang="en-GB" sz="1800" dirty="0"/>
              <a:t>participants struggle give hints or ask the group for support. Take care, that everyone at least has the chance to articulate </a:t>
            </a:r>
            <a:r>
              <a:rPr lang="en-GB" sz="1800" dirty="0" smtClean="0"/>
              <a:t>themselves</a:t>
            </a:r>
          </a:p>
          <a:p>
            <a:pPr marL="354013" lvl="1" indent="-265113"/>
            <a:r>
              <a:rPr lang="en-GB" sz="2000" dirty="0" smtClean="0"/>
              <a:t>Please note that the required time for this exercise is depending on the number of participants and should be extended if needed </a:t>
            </a:r>
            <a:endParaRPr lang="en-GB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7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Recall key concepts, background information, tools and standards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1191155" y="1600199"/>
            <a:ext cx="6837362" cy="467977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Task 5.1: </a:t>
            </a:r>
            <a:r>
              <a:rPr lang="en-US" dirty="0"/>
              <a:t>Card Roulette (Feedback Round)</a:t>
            </a:r>
          </a:p>
          <a:p>
            <a:r>
              <a:rPr lang="en-US" dirty="0"/>
              <a:t>Pick a card and read the question </a:t>
            </a:r>
            <a:r>
              <a:rPr lang="en-US" dirty="0" smtClean="0"/>
              <a:t>on the back out </a:t>
            </a:r>
            <a:r>
              <a:rPr lang="en-US" dirty="0"/>
              <a:t>loud</a:t>
            </a:r>
          </a:p>
          <a:p>
            <a:r>
              <a:rPr lang="en-US" dirty="0" smtClean="0"/>
              <a:t>Answer </a:t>
            </a:r>
            <a:r>
              <a:rPr lang="en-US" dirty="0"/>
              <a:t>the </a:t>
            </a:r>
            <a:r>
              <a:rPr lang="en-US" dirty="0" smtClean="0"/>
              <a:t>question and/or discuss with your peers</a:t>
            </a:r>
            <a:endParaRPr lang="en-US" dirty="0"/>
          </a:p>
          <a:p>
            <a:endParaRPr lang="en-GB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936" y="4675789"/>
            <a:ext cx="2198710" cy="1492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1353849" y="5325607"/>
            <a:ext cx="4580626" cy="7591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de-DE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</a:t>
            </a:r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97" y="3519899"/>
            <a:ext cx="2148494" cy="1492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75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GB" dirty="0"/>
              <a:t>Additional sources of information &amp; references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>
            <a:off x="1191155" y="1600200"/>
            <a:ext cx="6837362" cy="484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Trainer guidance:</a:t>
            </a:r>
            <a:r>
              <a:rPr lang="en-US" dirty="0"/>
              <a:t> 10 mins, 1 slide</a:t>
            </a:r>
          </a:p>
          <a:p>
            <a:pPr lvl="0"/>
            <a:r>
              <a:rPr lang="en-GB" sz="2000" dirty="0"/>
              <a:t>Display slide on Additional sources of information &amp; references and emphasise the resources available through the participants handbook </a:t>
            </a:r>
          </a:p>
          <a:p>
            <a:pPr lvl="1"/>
            <a:endParaRPr lang="en-GB" sz="18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7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GB" dirty="0"/>
              <a:t>Additional sources of information &amp; references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40" y="1827329"/>
            <a:ext cx="2984642" cy="42381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507" y="1670013"/>
            <a:ext cx="2992010" cy="2071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Pfeil nach rechts 6"/>
          <p:cNvSpPr/>
          <p:nvPr/>
        </p:nvSpPr>
        <p:spPr>
          <a:xfrm>
            <a:off x="3952568" y="2070792"/>
            <a:ext cx="570271" cy="12698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feil nach rechts 7"/>
          <p:cNvSpPr/>
          <p:nvPr/>
        </p:nvSpPr>
        <p:spPr>
          <a:xfrm>
            <a:off x="3952567" y="4356792"/>
            <a:ext cx="570271" cy="12698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5928852" y="3003984"/>
            <a:ext cx="3215148" cy="884904"/>
          </a:xfrm>
          <a:prstGeom prst="ellipse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Background information on the presentations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507" y="3966094"/>
            <a:ext cx="2995359" cy="20994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Ellipse 10"/>
          <p:cNvSpPr/>
          <p:nvPr/>
        </p:nvSpPr>
        <p:spPr>
          <a:xfrm>
            <a:off x="4879623" y="5222859"/>
            <a:ext cx="4190635" cy="1273273"/>
          </a:xfrm>
          <a:prstGeom prst="ellipse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Reference material &amp; further resources: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organizations, programs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courses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0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Assessing learning </a:t>
            </a:r>
            <a:r>
              <a:rPr lang="en-GB" dirty="0" smtClean="0"/>
              <a:t>progress (optional)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Trainer guidance:</a:t>
            </a:r>
            <a:r>
              <a:rPr lang="en-US" dirty="0"/>
              <a:t> 50 mins, 2 slides</a:t>
            </a:r>
          </a:p>
          <a:p>
            <a:pPr lvl="1"/>
            <a:r>
              <a:rPr lang="en-GB" dirty="0"/>
              <a:t>Present the slide with task 5.2 and explain the three parts of the post- evaluation form to the participants</a:t>
            </a:r>
          </a:p>
          <a:p>
            <a:pPr lvl="1"/>
            <a:r>
              <a:rPr lang="en-GB" dirty="0"/>
              <a:t>Briefly describe the purpose of pre- and post- assessment tests and their benefits to this programme</a:t>
            </a:r>
          </a:p>
          <a:p>
            <a:pPr lvl="1"/>
            <a:r>
              <a:rPr lang="en-GB" dirty="0"/>
              <a:t>Ask participants to read the forms and answer any upcoming questions. Afterwards encourage participants to fill out the forms to their best knowledge.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EU-REI Lecture Template">
  <a:themeElements>
    <a:clrScheme name="EURE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6CE39"/>
      </a:accent1>
      <a:accent2>
        <a:srgbClr val="E7BB20"/>
      </a:accent2>
      <a:accent3>
        <a:srgbClr val="F68B33"/>
      </a:accent3>
      <a:accent4>
        <a:srgbClr val="BD7CB5"/>
      </a:accent4>
      <a:accent5>
        <a:srgbClr val="00B9F2"/>
      </a:accent5>
      <a:accent6>
        <a:srgbClr val="0033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U-REI Lecture Template">
  <a:themeElements>
    <a:clrScheme name="EU_RE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6CE39"/>
      </a:accent1>
      <a:accent2>
        <a:srgbClr val="E7BB20"/>
      </a:accent2>
      <a:accent3>
        <a:srgbClr val="F68B33"/>
      </a:accent3>
      <a:accent4>
        <a:srgbClr val="BD7CB5"/>
      </a:accent4>
      <a:accent5>
        <a:srgbClr val="00B9F2"/>
      </a:accent5>
      <a:accent6>
        <a:srgbClr val="0033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EU-REI Lecture Template</Template>
  <TotalTime>0</TotalTime>
  <Words>493</Words>
  <Application>Microsoft Office PowerPoint</Application>
  <PresentationFormat>Bildschirmpräsentation (4:3)</PresentationFormat>
  <Paragraphs>76</Paragraphs>
  <Slides>12</Slides>
  <Notes>2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EU-REI Lecture Template</vt:lpstr>
      <vt:lpstr>1_EU-REI Lecture Template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adelphi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Sophia Hibler - adelphi</dc:creator>
  <cp:lastModifiedBy>Jana Hack - adelphi</cp:lastModifiedBy>
  <cp:revision>50</cp:revision>
  <dcterms:created xsi:type="dcterms:W3CDTF">2019-07-15T14:04:55Z</dcterms:created>
  <dcterms:modified xsi:type="dcterms:W3CDTF">2020-11-20T15:53:06Z</dcterms:modified>
</cp:coreProperties>
</file>