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Lst>
  <p:sldSz cx="10668000" cy="7543800"/>
  <p:notesSz cx="6858000" cy="9144000"/>
  <p:embeddedFontLst>
    <p:embeddedFont>
      <p:font typeface="Arimo Bold" panose="020B0604020202020204" charset="0"/>
      <p:regular r:id="rId119"/>
      <p:bold r:id="rId120"/>
    </p:embeddedFont>
    <p:embeddedFont>
      <p:font typeface="Calibri" panose="020F0502020204030204" pitchFamily="34" charset="0"/>
      <p:regular r:id="rId121"/>
      <p:bold r:id="rId122"/>
      <p:italic r:id="rId123"/>
      <p:boldItalic r:id="rId124"/>
    </p:embeddedFont>
    <p:embeddedFont>
      <p:font typeface="DejaVu Sans Bold" panose="020B0604020202020204" charset="0"/>
      <p:regular r:id="rId125"/>
      <p:bold r:id="rId126"/>
    </p:embeddedFont>
    <p:embeddedFont>
      <p:font typeface="Open Sans" panose="020B0606030504020204" pitchFamily="34" charset="0"/>
      <p:regular r:id="rId127"/>
      <p:bold r:id="rId128"/>
      <p:italic r:id="rId129"/>
      <p:boldItalic r:id="rId130"/>
    </p:embeddedFont>
    <p:embeddedFont>
      <p:font typeface="Open Sans Bold" panose="020B0806030504020204" charset="0"/>
      <p:regular r:id="rId131"/>
      <p:bold r:id="rId132"/>
    </p:embeddedFont>
    <p:embeddedFont>
      <p:font typeface="Open Sans Bold Italics" panose="020B0604020202020204" charset="0"/>
      <p:regular r:id="rId133"/>
      <p:bold r:id="rId134"/>
      <p:italic r:id="rId135"/>
      <p:boldItalic r:id="rId136"/>
    </p:embeddedFont>
    <p:embeddedFont>
      <p:font typeface="Open Sans Italics" panose="020B0604020202020204" charset="0"/>
      <p:regular r:id="rId137"/>
      <p:italic r:id="rId138"/>
    </p:embeddedFont>
    <p:embeddedFont>
      <p:font typeface="TT Rounds Condensed" panose="020B0604020202020204" charset="0"/>
      <p:regular r:id="rId139"/>
    </p:embeddedFont>
    <p:embeddedFont>
      <p:font typeface="TT Rounds Condensed Bold" panose="020B0604020202020204" charset="0"/>
      <p:regular r:id="rId140"/>
      <p:bold r:id="rId141"/>
    </p:embeddedFont>
    <p:embeddedFont>
      <p:font typeface="TT Rounds Condensed Bold Italics" panose="020B0604020202020204" charset="0"/>
      <p:regular r:id="rId142"/>
      <p:bold r:id="rId143"/>
      <p:italic r:id="rId144"/>
      <p:boldItalic r:id="rId145"/>
    </p:embeddedFont>
    <p:embeddedFont>
      <p:font typeface="TT Rounds Condensed Italics" panose="020B0604020202020204" charset="0"/>
      <p:regular r:id="rId146"/>
      <p:italic r:id="rId1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648" autoAdjust="0"/>
  </p:normalViewPr>
  <p:slideViewPr>
    <p:cSldViewPr>
      <p:cViewPr varScale="1">
        <p:scale>
          <a:sx n="98" d="100"/>
          <a:sy n="98" d="100"/>
        </p:scale>
        <p:origin x="150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20.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font" Target="fonts/font10.fntdata"/><Relationship Id="rId149" Type="http://schemas.openxmlformats.org/officeDocument/2006/relationships/viewProps" Target="view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134" Type="http://schemas.openxmlformats.org/officeDocument/2006/relationships/font" Target="fonts/font16.fntdata"/><Relationship Id="rId139" Type="http://schemas.openxmlformats.org/officeDocument/2006/relationships/font" Target="fonts/font21.fntdata"/><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6.fntdata"/><Relationship Id="rId129" Type="http://schemas.openxmlformats.org/officeDocument/2006/relationships/font" Target="fonts/font11.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22.fntdata"/><Relationship Id="rId145"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font" Target="fonts/font1.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12.fntdata"/><Relationship Id="rId135" Type="http://schemas.openxmlformats.org/officeDocument/2006/relationships/font" Target="fonts/font17.fntdata"/><Relationship Id="rId151"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2.fntdata"/><Relationship Id="rId125" Type="http://schemas.openxmlformats.org/officeDocument/2006/relationships/font" Target="fonts/font7.fntdata"/><Relationship Id="rId141" Type="http://schemas.openxmlformats.org/officeDocument/2006/relationships/font" Target="fonts/font23.fntdata"/><Relationship Id="rId146" Type="http://schemas.openxmlformats.org/officeDocument/2006/relationships/font" Target="fonts/font28.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13.fntdata"/><Relationship Id="rId136" Type="http://schemas.openxmlformats.org/officeDocument/2006/relationships/font" Target="fonts/font18.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8.fntdata"/><Relationship Id="rId147" Type="http://schemas.openxmlformats.org/officeDocument/2006/relationships/font" Target="fonts/font2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3.fntdata"/><Relationship Id="rId142" Type="http://schemas.openxmlformats.org/officeDocument/2006/relationships/font" Target="fonts/font24.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14.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4.fntdata"/><Relationship Id="rId143" Type="http://schemas.openxmlformats.org/officeDocument/2006/relationships/font" Target="fonts/font25.fntdata"/><Relationship Id="rId148"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5.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5.fntdata"/><Relationship Id="rId144" Type="http://schemas.openxmlformats.org/officeDocument/2006/relationships/font" Target="fonts/font26.fntdata"/><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21.11.2023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57488" y="512763"/>
            <a:ext cx="36290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57488" y="512763"/>
            <a:ext cx="36290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57488" y="512763"/>
            <a:ext cx="36290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57488" y="512763"/>
            <a:ext cx="36290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57488" y="512763"/>
            <a:ext cx="36290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57488" y="512763"/>
            <a:ext cx="36290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57488" y="512763"/>
            <a:ext cx="36290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57488" y="512763"/>
            <a:ext cx="36290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57488" y="512763"/>
            <a:ext cx="36290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57488" y="512763"/>
            <a:ext cx="36290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57488" y="512763"/>
            <a:ext cx="36290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57488" y="512763"/>
            <a:ext cx="36290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57488" y="512763"/>
            <a:ext cx="36290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57488" y="512763"/>
            <a:ext cx="36290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57488" y="512763"/>
            <a:ext cx="36290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57488" y="512763"/>
            <a:ext cx="36290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57488" y="512763"/>
            <a:ext cx="36290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57488" y="512763"/>
            <a:ext cx="36290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57488" y="512763"/>
            <a:ext cx="36290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57488" y="512763"/>
            <a:ext cx="36290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57488" y="512763"/>
            <a:ext cx="36290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57488" y="512763"/>
            <a:ext cx="36290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57488" y="512763"/>
            <a:ext cx="36290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5" Type="http://schemas.openxmlformats.org/officeDocument/2006/relationships/image" Target="../media/image13.png"/><Relationship Id="rId10" Type="http://schemas.openxmlformats.org/officeDocument/2006/relationships/image" Target="../media/image8.jpeg"/><Relationship Id="rId4" Type="http://schemas.openxmlformats.org/officeDocument/2006/relationships/image" Target="../media/image2.svg"/><Relationship Id="rId9" Type="http://schemas.openxmlformats.org/officeDocument/2006/relationships/image" Target="../media/image7.jpeg"/><Relationship Id="rId14" Type="http://schemas.openxmlformats.org/officeDocument/2006/relationships/image" Target="../media/image12.jpe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8.png"/><Relationship Id="rId12" Type="http://schemas.openxmlformats.org/officeDocument/2006/relationships/image" Target="../media/image22.png"/><Relationship Id="rId2" Type="http://schemas.openxmlformats.org/officeDocument/2006/relationships/notesSlide" Target="../notesSlides/notesSlide10.xml"/><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19.png"/><Relationship Id="rId15" Type="http://schemas.openxmlformats.org/officeDocument/2006/relationships/image" Target="../media/image25.png"/><Relationship Id="rId10" Type="http://schemas.openxmlformats.org/officeDocument/2006/relationships/image" Target="../media/image31.png"/><Relationship Id="rId4" Type="http://schemas.openxmlformats.org/officeDocument/2006/relationships/image" Target="../media/image18.jpeg"/><Relationship Id="rId9" Type="http://schemas.openxmlformats.org/officeDocument/2006/relationships/image" Target="../media/image30.png"/><Relationship Id="rId14" Type="http://schemas.openxmlformats.org/officeDocument/2006/relationships/image" Target="../media/image24.png"/></Relationships>
</file>

<file path=ppt/slides/_rels/slide10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0.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10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10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10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4.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10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10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10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10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10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9.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8.jpe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19.png"/></Relationships>
</file>

<file path=ppt/slides/_rels/slide11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1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1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1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4.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1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5.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116.xml.rels><?xml version="1.0" encoding="UTF-8" standalone="yes"?>
<Relationships xmlns="http://schemas.openxmlformats.org/package/2006/relationships"><Relationship Id="rId3" Type="http://schemas.openxmlformats.org/officeDocument/2006/relationships/hyperlink" Target="http://www.eu-rei.com/" TargetMode="External"/><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7.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hyperlink" Target="https://www.thecircularcatalyst.com/"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www.thecircularcatalyst.com/" TargetMode="External"/><Relationship Id="rId7"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7.sv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7.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17.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jpeg"/><Relationship Id="rId5" Type="http://schemas.openxmlformats.org/officeDocument/2006/relationships/image" Target="../media/image19.png"/><Relationship Id="rId10" Type="http://schemas.openxmlformats.org/officeDocument/2006/relationships/image" Target="../media/image56.jpeg"/><Relationship Id="rId4" Type="http://schemas.openxmlformats.org/officeDocument/2006/relationships/image" Target="../media/image18.jpeg"/><Relationship Id="rId9" Type="http://schemas.openxmlformats.org/officeDocument/2006/relationships/image" Target="../media/image55.jpe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7.png"/><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1.jpeg"/><Relationship Id="rId5" Type="http://schemas.openxmlformats.org/officeDocument/2006/relationships/image" Target="../media/image19.png"/><Relationship Id="rId10" Type="http://schemas.openxmlformats.org/officeDocument/2006/relationships/image" Target="../media/image60.png"/><Relationship Id="rId4" Type="http://schemas.openxmlformats.org/officeDocument/2006/relationships/image" Target="../media/image18.jpeg"/><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7.png"/><Relationship Id="rId7"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7.png"/><Relationship Id="rId7"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5.jpeg"/><Relationship Id="rId5" Type="http://schemas.openxmlformats.org/officeDocument/2006/relationships/image" Target="../media/image19.png"/><Relationship Id="rId10" Type="http://schemas.openxmlformats.org/officeDocument/2006/relationships/image" Target="../media/image64.jpeg"/><Relationship Id="rId4" Type="http://schemas.openxmlformats.org/officeDocument/2006/relationships/image" Target="../media/image18.jpeg"/><Relationship Id="rId9"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s://www.eu-rei.com/" TargetMode="External"/><Relationship Id="rId7" Type="http://schemas.openxmlformats.org/officeDocument/2006/relationships/hyperlink" Target="https://www.adelphi.de/de" TargetMode="External"/><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www.cii.in/" TargetMode="External"/><Relationship Id="rId11" Type="http://schemas.openxmlformats.org/officeDocument/2006/relationships/image" Target="../media/image18.jpeg"/><Relationship Id="rId5" Type="http://schemas.openxmlformats.org/officeDocument/2006/relationships/hyperlink" Target="https://www.teriin.org/" TargetMode="External"/><Relationship Id="rId10" Type="http://schemas.openxmlformats.org/officeDocument/2006/relationships/image" Target="../media/image17.png"/><Relationship Id="rId4" Type="http://schemas.openxmlformats.org/officeDocument/2006/relationships/hyperlink" Target="https://www.giz.de/en/html/index.html" TargetMode="External"/><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17.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 Type="http://schemas.openxmlformats.org/officeDocument/2006/relationships/notesSlide" Target="../notesSlides/notesSlide21.xml"/><Relationship Id="rId16" Type="http://schemas.openxmlformats.org/officeDocument/2006/relationships/image" Target="../media/image81.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80.png"/><Relationship Id="rId10" Type="http://schemas.openxmlformats.org/officeDocument/2006/relationships/image" Target="../media/image75.png"/><Relationship Id="rId19" Type="http://schemas.openxmlformats.org/officeDocument/2006/relationships/image" Target="../media/image18.jpe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73.png"/><Relationship Id="rId18" Type="http://schemas.openxmlformats.org/officeDocument/2006/relationships/image" Target="../media/image77.png"/><Relationship Id="rId3" Type="http://schemas.openxmlformats.org/officeDocument/2006/relationships/image" Target="../media/image17.png"/><Relationship Id="rId7" Type="http://schemas.openxmlformats.org/officeDocument/2006/relationships/image" Target="../media/image84.png"/><Relationship Id="rId12" Type="http://schemas.openxmlformats.org/officeDocument/2006/relationships/image" Target="../media/image74.png"/><Relationship Id="rId17" Type="http://schemas.openxmlformats.org/officeDocument/2006/relationships/image" Target="../media/image76.png"/><Relationship Id="rId2" Type="http://schemas.openxmlformats.org/officeDocument/2006/relationships/notesSlide" Target="../notesSlides/notesSlide23.xml"/><Relationship Id="rId16"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19.png"/><Relationship Id="rId15" Type="http://schemas.openxmlformats.org/officeDocument/2006/relationships/image" Target="../media/image78.png"/><Relationship Id="rId10" Type="http://schemas.openxmlformats.org/officeDocument/2006/relationships/image" Target="../media/image87.png"/><Relationship Id="rId4" Type="http://schemas.openxmlformats.org/officeDocument/2006/relationships/image" Target="../media/image18.jpeg"/><Relationship Id="rId9" Type="http://schemas.openxmlformats.org/officeDocument/2006/relationships/image" Target="../media/image86.png"/><Relationship Id="rId14" Type="http://schemas.openxmlformats.org/officeDocument/2006/relationships/image" Target="../media/image79.png"/></Relationships>
</file>

<file path=ppt/slides/_rels/slide2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7.png"/><Relationship Id="rId7"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9.png"/><Relationship Id="rId5" Type="http://schemas.openxmlformats.org/officeDocument/2006/relationships/image" Target="../media/image19.png"/><Relationship Id="rId10" Type="http://schemas.openxmlformats.org/officeDocument/2006/relationships/image" Target="../media/image87.png"/><Relationship Id="rId4" Type="http://schemas.openxmlformats.org/officeDocument/2006/relationships/image" Target="../media/image18.jpeg"/><Relationship Id="rId9"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7.png"/><Relationship Id="rId7" Type="http://schemas.openxmlformats.org/officeDocument/2006/relationships/image" Target="../media/image92.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19.png"/><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pn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hyperlink" Target="https://www.unlockimpact.com/" TargetMode="External"/><Relationship Id="rId4" Type="http://schemas.openxmlformats.org/officeDocument/2006/relationships/hyperlink" Target="https://www.nushunetwork.asia/"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4.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www.seed.uno/"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7.png"/><Relationship Id="rId7" Type="http://schemas.openxmlformats.org/officeDocument/2006/relationships/image" Target="../media/image18.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99.png"/><Relationship Id="rId4" Type="http://schemas.openxmlformats.org/officeDocument/2006/relationships/image" Target="../media/image98.png"/></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94.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9.png"/><Relationship Id="rId4" Type="http://schemas.openxmlformats.org/officeDocument/2006/relationships/image" Target="../media/image18.jpeg"/></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info.kpmg.us/news-perspectives/people-culture/kpmg-study-finds-most-female-executives-experience-imposter-syndrome.html" TargetMode="External"/><Relationship Id="rId7" Type="http://schemas.openxmlformats.org/officeDocument/2006/relationships/image" Target="../media/image19.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hyperlink" Target="https://www.forbes.com/sites/lucianapaulise/2022/09/16/9-signs-that-you-have-impostor-syndrome/?sh=246b18b95ef2"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www.seed.uno/"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62.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9.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06.png"/></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6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7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7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8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8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8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8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8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9.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5.png"/><Relationship Id="rId5" Type="http://schemas.openxmlformats.org/officeDocument/2006/relationships/image" Target="../media/image18.jpeg"/><Relationship Id="rId10" Type="http://schemas.openxmlformats.org/officeDocument/2006/relationships/image" Target="../media/image24.png"/><Relationship Id="rId4" Type="http://schemas.openxmlformats.org/officeDocument/2006/relationships/image" Target="../media/image17.png"/><Relationship Id="rId9" Type="http://schemas.openxmlformats.org/officeDocument/2006/relationships/image" Target="../media/image23.png"/></Relationships>
</file>

<file path=ppt/slides/_rels/slide9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9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9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9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5.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9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9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9.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480808" y="4118861"/>
            <a:ext cx="3501763" cy="447374"/>
          </a:xfrm>
          <a:prstGeom prst="rect">
            <a:avLst/>
          </a:prstGeom>
        </p:spPr>
        <p:txBody>
          <a:bodyPr lIns="0" tIns="0" rIns="0" bIns="0" rtlCol="0" anchor="t">
            <a:spAutoFit/>
          </a:bodyPr>
          <a:lstStyle/>
          <a:p>
            <a:pPr algn="r">
              <a:lnSpc>
                <a:spcPts val="3610"/>
              </a:lnSpc>
            </a:pPr>
            <a:r>
              <a:rPr lang="en-US" sz="2506">
                <a:solidFill>
                  <a:srgbClr val="FFFFFF"/>
                </a:solidFill>
                <a:latin typeface="Open Sans Bold"/>
              </a:rPr>
              <a:t>Presentation - 2023</a:t>
            </a:r>
          </a:p>
        </p:txBody>
      </p:sp>
      <p:sp>
        <p:nvSpPr>
          <p:cNvPr id="3" name="Freeform 3"/>
          <p:cNvSpPr/>
          <p:nvPr/>
        </p:nvSpPr>
        <p:spPr>
          <a:xfrm>
            <a:off x="6729315" y="-185225"/>
            <a:ext cx="7767010" cy="7767010"/>
          </a:xfrm>
          <a:custGeom>
            <a:avLst/>
            <a:gdLst/>
            <a:ahLst/>
            <a:cxnLst/>
            <a:rect l="l" t="t" r="r" b="b"/>
            <a:pathLst>
              <a:path w="7767010" h="7767010">
                <a:moveTo>
                  <a:pt x="0" y="0"/>
                </a:moveTo>
                <a:lnTo>
                  <a:pt x="7767010" y="0"/>
                </a:lnTo>
                <a:lnTo>
                  <a:pt x="7767010" y="7767010"/>
                </a:lnTo>
                <a:lnTo>
                  <a:pt x="0" y="77670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a:p>
        </p:txBody>
      </p:sp>
      <p:grpSp>
        <p:nvGrpSpPr>
          <p:cNvPr id="4" name="Group 4"/>
          <p:cNvGrpSpPr/>
          <p:nvPr/>
        </p:nvGrpSpPr>
        <p:grpSpPr>
          <a:xfrm>
            <a:off x="6729315" y="-185225"/>
            <a:ext cx="7767010" cy="3883505"/>
            <a:chOff x="0" y="0"/>
            <a:chExt cx="10356014" cy="5178006"/>
          </a:xfrm>
        </p:grpSpPr>
        <p:sp>
          <p:nvSpPr>
            <p:cNvPr id="5" name="Freeform 5"/>
            <p:cNvSpPr/>
            <p:nvPr/>
          </p:nvSpPr>
          <p:spPr>
            <a:xfrm>
              <a:off x="0" y="0"/>
              <a:ext cx="10355961" cy="5178044"/>
            </a:xfrm>
            <a:custGeom>
              <a:avLst/>
              <a:gdLst/>
              <a:ahLst/>
              <a:cxnLst/>
              <a:rect l="l" t="t" r="r" b="b"/>
              <a:pathLst>
                <a:path w="10355961" h="5178044">
                  <a:moveTo>
                    <a:pt x="10355961" y="5178044"/>
                  </a:moveTo>
                  <a:lnTo>
                    <a:pt x="0" y="5178044"/>
                  </a:lnTo>
                  <a:cubicBezTo>
                    <a:pt x="0" y="2318258"/>
                    <a:pt x="2318258" y="0"/>
                    <a:pt x="5178044" y="0"/>
                  </a:cubicBezTo>
                  <a:cubicBezTo>
                    <a:pt x="8037830" y="0"/>
                    <a:pt x="10355961" y="2318258"/>
                    <a:pt x="10355961" y="5178044"/>
                  </a:cubicBezTo>
                  <a:close/>
                </a:path>
              </a:pathLst>
            </a:custGeom>
            <a:blipFill>
              <a:blip r:embed="rId5"/>
              <a:stretch>
                <a:fillRect t="-16699" b="-16699"/>
              </a:stretch>
            </a:blipFill>
          </p:spPr>
          <p:txBody>
            <a:bodyPr/>
            <a:lstStyle/>
            <a:p>
              <a:endParaRPr lang="en-IN"/>
            </a:p>
          </p:txBody>
        </p:sp>
      </p:grpSp>
      <p:grpSp>
        <p:nvGrpSpPr>
          <p:cNvPr id="6" name="Group 6"/>
          <p:cNvGrpSpPr/>
          <p:nvPr/>
        </p:nvGrpSpPr>
        <p:grpSpPr>
          <a:xfrm rot="-10800000">
            <a:off x="7119749" y="227638"/>
            <a:ext cx="6993928" cy="3511122"/>
            <a:chOff x="0" y="0"/>
            <a:chExt cx="9325238" cy="4681495"/>
          </a:xfrm>
        </p:grpSpPr>
        <p:sp>
          <p:nvSpPr>
            <p:cNvPr id="7" name="Freeform 7"/>
            <p:cNvSpPr/>
            <p:nvPr/>
          </p:nvSpPr>
          <p:spPr>
            <a:xfrm>
              <a:off x="0" y="0"/>
              <a:ext cx="9325229" cy="4681474"/>
            </a:xfrm>
            <a:custGeom>
              <a:avLst/>
              <a:gdLst/>
              <a:ahLst/>
              <a:cxnLst/>
              <a:rect l="l" t="t" r="r" b="b"/>
              <a:pathLst>
                <a:path w="9325229" h="4681474">
                  <a:moveTo>
                    <a:pt x="9325229" y="4681474"/>
                  </a:moveTo>
                  <a:lnTo>
                    <a:pt x="0" y="4681474"/>
                  </a:lnTo>
                  <a:lnTo>
                    <a:pt x="0" y="0"/>
                  </a:lnTo>
                  <a:lnTo>
                    <a:pt x="9325229" y="0"/>
                  </a:lnTo>
                  <a:lnTo>
                    <a:pt x="9325229" y="4681474"/>
                  </a:lnTo>
                  <a:close/>
                </a:path>
              </a:pathLst>
            </a:custGeom>
            <a:blipFill>
              <a:blip r:embed="rId6"/>
              <a:stretch>
                <a:fillRect l="-2" r="-2"/>
              </a:stretch>
            </a:blipFill>
          </p:spPr>
          <p:txBody>
            <a:bodyPr/>
            <a:lstStyle/>
            <a:p>
              <a:endParaRPr lang="en-IN"/>
            </a:p>
          </p:txBody>
        </p:sp>
      </p:grpSp>
      <p:sp>
        <p:nvSpPr>
          <p:cNvPr id="8" name="Freeform 8"/>
          <p:cNvSpPr/>
          <p:nvPr/>
        </p:nvSpPr>
        <p:spPr>
          <a:xfrm>
            <a:off x="7116965" y="3695495"/>
            <a:ext cx="6999497" cy="3502533"/>
          </a:xfrm>
          <a:custGeom>
            <a:avLst/>
            <a:gdLst/>
            <a:ahLst/>
            <a:cxnLst/>
            <a:rect l="l" t="t" r="r" b="b"/>
            <a:pathLst>
              <a:path w="6999497" h="3502533">
                <a:moveTo>
                  <a:pt x="0" y="0"/>
                </a:moveTo>
                <a:lnTo>
                  <a:pt x="6999497" y="0"/>
                </a:lnTo>
                <a:lnTo>
                  <a:pt x="6999497" y="3502533"/>
                </a:lnTo>
                <a:lnTo>
                  <a:pt x="0" y="35025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N"/>
          </a:p>
        </p:txBody>
      </p:sp>
      <p:grpSp>
        <p:nvGrpSpPr>
          <p:cNvPr id="9" name="Group 9"/>
          <p:cNvGrpSpPr/>
          <p:nvPr/>
        </p:nvGrpSpPr>
        <p:grpSpPr>
          <a:xfrm rot="-10800000">
            <a:off x="7119749" y="3698280"/>
            <a:ext cx="6993928" cy="3496964"/>
            <a:chOff x="0" y="0"/>
            <a:chExt cx="9325238" cy="4662619"/>
          </a:xfrm>
        </p:grpSpPr>
        <p:sp>
          <p:nvSpPr>
            <p:cNvPr id="10" name="Freeform 10"/>
            <p:cNvSpPr/>
            <p:nvPr/>
          </p:nvSpPr>
          <p:spPr>
            <a:xfrm>
              <a:off x="0" y="0"/>
              <a:ext cx="9325229" cy="4662678"/>
            </a:xfrm>
            <a:custGeom>
              <a:avLst/>
              <a:gdLst/>
              <a:ahLst/>
              <a:cxnLst/>
              <a:rect l="l" t="t" r="r" b="b"/>
              <a:pathLst>
                <a:path w="9325229" h="4662678">
                  <a:moveTo>
                    <a:pt x="9325229" y="4662678"/>
                  </a:moveTo>
                  <a:lnTo>
                    <a:pt x="0" y="4662678"/>
                  </a:lnTo>
                  <a:cubicBezTo>
                    <a:pt x="0" y="2087499"/>
                    <a:pt x="2087499" y="0"/>
                    <a:pt x="4662678" y="0"/>
                  </a:cubicBezTo>
                  <a:cubicBezTo>
                    <a:pt x="7237857" y="0"/>
                    <a:pt x="9325229" y="2087499"/>
                    <a:pt x="9325229" y="4662678"/>
                  </a:cubicBezTo>
                  <a:close/>
                </a:path>
              </a:pathLst>
            </a:custGeom>
            <a:blipFill>
              <a:blip r:embed="rId9"/>
              <a:stretch>
                <a:fillRect t="-16629" b="-16628"/>
              </a:stretch>
            </a:blipFill>
          </p:spPr>
          <p:txBody>
            <a:bodyPr/>
            <a:lstStyle/>
            <a:p>
              <a:endParaRPr lang="en-IN"/>
            </a:p>
          </p:txBody>
        </p:sp>
      </p:grpSp>
      <p:grpSp>
        <p:nvGrpSpPr>
          <p:cNvPr id="11" name="Group 11"/>
          <p:cNvGrpSpPr/>
          <p:nvPr/>
        </p:nvGrpSpPr>
        <p:grpSpPr>
          <a:xfrm>
            <a:off x="7668532" y="768162"/>
            <a:ext cx="5888576" cy="5888551"/>
            <a:chOff x="0" y="0"/>
            <a:chExt cx="7851435" cy="7851402"/>
          </a:xfrm>
        </p:grpSpPr>
        <p:sp>
          <p:nvSpPr>
            <p:cNvPr id="12" name="Freeform 12"/>
            <p:cNvSpPr/>
            <p:nvPr/>
          </p:nvSpPr>
          <p:spPr>
            <a:xfrm flipH="1">
              <a:off x="0" y="0"/>
              <a:ext cx="7851394" cy="7851394"/>
            </a:xfrm>
            <a:custGeom>
              <a:avLst/>
              <a:gdLst/>
              <a:ahLst/>
              <a:cxnLst/>
              <a:rect l="l" t="t" r="r" b="b"/>
              <a:pathLst>
                <a:path w="7851394" h="7851394">
                  <a:moveTo>
                    <a:pt x="0" y="3925697"/>
                  </a:moveTo>
                  <a:cubicBezTo>
                    <a:pt x="0" y="6093714"/>
                    <a:pt x="1757680" y="7851394"/>
                    <a:pt x="3925697" y="7851394"/>
                  </a:cubicBezTo>
                  <a:cubicBezTo>
                    <a:pt x="6093714" y="7851394"/>
                    <a:pt x="7851394" y="6093714"/>
                    <a:pt x="7851394" y="3925697"/>
                  </a:cubicBezTo>
                  <a:cubicBezTo>
                    <a:pt x="7851394" y="1757680"/>
                    <a:pt x="6093841" y="0"/>
                    <a:pt x="3925697" y="0"/>
                  </a:cubicBezTo>
                  <a:cubicBezTo>
                    <a:pt x="1757553" y="0"/>
                    <a:pt x="0" y="1757680"/>
                    <a:pt x="0" y="3925697"/>
                  </a:cubicBezTo>
                  <a:close/>
                </a:path>
              </a:pathLst>
            </a:custGeom>
            <a:blipFill>
              <a:blip r:embed="rId10"/>
              <a:stretch>
                <a:fillRect l="-24999" r="-25000"/>
              </a:stretch>
            </a:blipFill>
          </p:spPr>
          <p:txBody>
            <a:bodyPr/>
            <a:lstStyle/>
            <a:p>
              <a:endParaRPr lang="en-IN"/>
            </a:p>
          </p:txBody>
        </p:sp>
      </p:grpSp>
      <p:sp>
        <p:nvSpPr>
          <p:cNvPr id="13" name="Freeform 13"/>
          <p:cNvSpPr/>
          <p:nvPr/>
        </p:nvSpPr>
        <p:spPr>
          <a:xfrm>
            <a:off x="9038922" y="2055898"/>
            <a:ext cx="3284763" cy="3284763"/>
          </a:xfrm>
          <a:custGeom>
            <a:avLst/>
            <a:gdLst/>
            <a:ahLst/>
            <a:cxnLst/>
            <a:rect l="l" t="t" r="r" b="b"/>
            <a:pathLst>
              <a:path w="3284763" h="3284763">
                <a:moveTo>
                  <a:pt x="0" y="0"/>
                </a:moveTo>
                <a:lnTo>
                  <a:pt x="3284763" y="0"/>
                </a:lnTo>
                <a:lnTo>
                  <a:pt x="3284763" y="3284764"/>
                </a:lnTo>
                <a:lnTo>
                  <a:pt x="0" y="328476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N"/>
          </a:p>
        </p:txBody>
      </p:sp>
      <p:grpSp>
        <p:nvGrpSpPr>
          <p:cNvPr id="14" name="Group 14"/>
          <p:cNvGrpSpPr/>
          <p:nvPr/>
        </p:nvGrpSpPr>
        <p:grpSpPr>
          <a:xfrm>
            <a:off x="6248077" y="241796"/>
            <a:ext cx="961423" cy="1179556"/>
            <a:chOff x="0" y="0"/>
            <a:chExt cx="1281897" cy="1572741"/>
          </a:xfrm>
        </p:grpSpPr>
        <p:sp>
          <p:nvSpPr>
            <p:cNvPr id="15" name="Freeform 15"/>
            <p:cNvSpPr/>
            <p:nvPr/>
          </p:nvSpPr>
          <p:spPr>
            <a:xfrm>
              <a:off x="0" y="0"/>
              <a:ext cx="1281938" cy="1572768"/>
            </a:xfrm>
            <a:custGeom>
              <a:avLst/>
              <a:gdLst/>
              <a:ahLst/>
              <a:cxnLst/>
              <a:rect l="l" t="t" r="r" b="b"/>
              <a:pathLst>
                <a:path w="1281938" h="1572768">
                  <a:moveTo>
                    <a:pt x="0" y="0"/>
                  </a:moveTo>
                  <a:lnTo>
                    <a:pt x="1281938" y="0"/>
                  </a:lnTo>
                  <a:lnTo>
                    <a:pt x="1281938" y="1572768"/>
                  </a:lnTo>
                  <a:lnTo>
                    <a:pt x="0" y="1572768"/>
                  </a:lnTo>
                  <a:lnTo>
                    <a:pt x="0" y="0"/>
                  </a:lnTo>
                  <a:close/>
                </a:path>
              </a:pathLst>
            </a:custGeom>
            <a:blipFill>
              <a:blip r:embed="rId13"/>
              <a:stretch>
                <a:fillRect t="-633" r="3" b="-631"/>
              </a:stretch>
            </a:blipFill>
          </p:spPr>
          <p:txBody>
            <a:bodyPr/>
            <a:lstStyle/>
            <a:p>
              <a:endParaRPr lang="en-IN"/>
            </a:p>
          </p:txBody>
        </p:sp>
      </p:grpSp>
      <p:grpSp>
        <p:nvGrpSpPr>
          <p:cNvPr id="16" name="Group 16"/>
          <p:cNvGrpSpPr/>
          <p:nvPr/>
        </p:nvGrpSpPr>
        <p:grpSpPr>
          <a:xfrm>
            <a:off x="350438" y="392007"/>
            <a:ext cx="1081320" cy="797999"/>
            <a:chOff x="0" y="0"/>
            <a:chExt cx="1441760" cy="1063999"/>
          </a:xfrm>
        </p:grpSpPr>
        <p:sp>
          <p:nvSpPr>
            <p:cNvPr id="17" name="Freeform 17"/>
            <p:cNvSpPr/>
            <p:nvPr/>
          </p:nvSpPr>
          <p:spPr>
            <a:xfrm>
              <a:off x="0" y="0"/>
              <a:ext cx="1441704" cy="1064006"/>
            </a:xfrm>
            <a:custGeom>
              <a:avLst/>
              <a:gdLst/>
              <a:ahLst/>
              <a:cxnLst/>
              <a:rect l="l" t="t" r="r" b="b"/>
              <a:pathLst>
                <a:path w="1441704" h="1064006">
                  <a:moveTo>
                    <a:pt x="0" y="0"/>
                  </a:moveTo>
                  <a:lnTo>
                    <a:pt x="1441704" y="0"/>
                  </a:lnTo>
                  <a:lnTo>
                    <a:pt x="1441704" y="1064006"/>
                  </a:lnTo>
                  <a:lnTo>
                    <a:pt x="0" y="1064006"/>
                  </a:lnTo>
                  <a:lnTo>
                    <a:pt x="0" y="0"/>
                  </a:lnTo>
                  <a:close/>
                </a:path>
              </a:pathLst>
            </a:custGeom>
            <a:blipFill>
              <a:blip r:embed="rId14"/>
              <a:stretch>
                <a:fillRect l="-5232" r="-5236"/>
              </a:stretch>
            </a:blipFill>
          </p:spPr>
          <p:txBody>
            <a:bodyPr/>
            <a:lstStyle/>
            <a:p>
              <a:endParaRPr lang="en-IN"/>
            </a:p>
          </p:txBody>
        </p:sp>
      </p:grpSp>
      <p:grpSp>
        <p:nvGrpSpPr>
          <p:cNvPr id="18" name="Group 18"/>
          <p:cNvGrpSpPr/>
          <p:nvPr/>
        </p:nvGrpSpPr>
        <p:grpSpPr>
          <a:xfrm>
            <a:off x="1232377" y="1494564"/>
            <a:ext cx="4469163" cy="2178657"/>
            <a:chOff x="0" y="0"/>
            <a:chExt cx="5958884" cy="2904876"/>
          </a:xfrm>
        </p:grpSpPr>
        <p:sp>
          <p:nvSpPr>
            <p:cNvPr id="19" name="Freeform 19"/>
            <p:cNvSpPr/>
            <p:nvPr/>
          </p:nvSpPr>
          <p:spPr>
            <a:xfrm>
              <a:off x="0" y="0"/>
              <a:ext cx="5958840" cy="2904871"/>
            </a:xfrm>
            <a:custGeom>
              <a:avLst/>
              <a:gdLst/>
              <a:ahLst/>
              <a:cxnLst/>
              <a:rect l="l" t="t" r="r" b="b"/>
              <a:pathLst>
                <a:path w="5958840" h="2904871">
                  <a:moveTo>
                    <a:pt x="0" y="0"/>
                  </a:moveTo>
                  <a:lnTo>
                    <a:pt x="5958840" y="0"/>
                  </a:lnTo>
                  <a:lnTo>
                    <a:pt x="5958840" y="2904871"/>
                  </a:lnTo>
                  <a:lnTo>
                    <a:pt x="0" y="2904871"/>
                  </a:lnTo>
                  <a:lnTo>
                    <a:pt x="0" y="0"/>
                  </a:lnTo>
                  <a:close/>
                </a:path>
              </a:pathLst>
            </a:custGeom>
            <a:blipFill>
              <a:blip r:embed="rId15"/>
              <a:stretch>
                <a:fillRect t="-52567" b="-52567"/>
              </a:stretch>
            </a:blipFill>
          </p:spPr>
          <p:txBody>
            <a:bodyPr/>
            <a:lstStyle/>
            <a:p>
              <a:endParaRPr lang="en-IN"/>
            </a:p>
          </p:txBody>
        </p:sp>
      </p:grpSp>
      <p:sp>
        <p:nvSpPr>
          <p:cNvPr id="20" name="Freeform 20"/>
          <p:cNvSpPr/>
          <p:nvPr/>
        </p:nvSpPr>
        <p:spPr>
          <a:xfrm>
            <a:off x="755333" y="6603160"/>
            <a:ext cx="6910421" cy="842734"/>
          </a:xfrm>
          <a:custGeom>
            <a:avLst/>
            <a:gdLst/>
            <a:ahLst/>
            <a:cxnLst/>
            <a:rect l="l" t="t" r="r" b="b"/>
            <a:pathLst>
              <a:path w="6910421" h="842734">
                <a:moveTo>
                  <a:pt x="0" y="0"/>
                </a:moveTo>
                <a:lnTo>
                  <a:pt x="6910421" y="0"/>
                </a:lnTo>
                <a:lnTo>
                  <a:pt x="6910421" y="842734"/>
                </a:lnTo>
                <a:lnTo>
                  <a:pt x="0" y="842734"/>
                </a:lnTo>
                <a:lnTo>
                  <a:pt x="0" y="0"/>
                </a:lnTo>
                <a:close/>
              </a:path>
            </a:pathLst>
          </a:custGeom>
          <a:blipFill>
            <a:blip r:embed="rId16"/>
            <a:stretch>
              <a:fillRect/>
            </a:stretch>
          </a:blipFill>
        </p:spPr>
        <p:txBody>
          <a:bodyPr/>
          <a:lstStyle/>
          <a:p>
            <a:endParaRPr lang="en-IN"/>
          </a:p>
        </p:txBody>
      </p:sp>
      <p:sp>
        <p:nvSpPr>
          <p:cNvPr id="21" name="TextBox 21"/>
          <p:cNvSpPr txBox="1"/>
          <p:nvPr/>
        </p:nvSpPr>
        <p:spPr>
          <a:xfrm>
            <a:off x="675935" y="3698280"/>
            <a:ext cx="5582046" cy="663399"/>
          </a:xfrm>
          <a:prstGeom prst="rect">
            <a:avLst/>
          </a:prstGeom>
        </p:spPr>
        <p:txBody>
          <a:bodyPr lIns="0" tIns="0" rIns="0" bIns="0" rtlCol="0" anchor="t">
            <a:spAutoFit/>
          </a:bodyPr>
          <a:lstStyle/>
          <a:p>
            <a:pPr algn="ctr">
              <a:lnSpc>
                <a:spcPts val="2649"/>
              </a:lnSpc>
            </a:pPr>
            <a:r>
              <a:rPr lang="en-US" sz="2186">
                <a:solidFill>
                  <a:srgbClr val="242F40"/>
                </a:solidFill>
                <a:latin typeface="Open Sans"/>
              </a:rPr>
              <a:t>A Programme To Empower Women Leaders In Circular Economy Innovations</a:t>
            </a:r>
          </a:p>
        </p:txBody>
      </p:sp>
      <p:sp>
        <p:nvSpPr>
          <p:cNvPr id="22" name="TextBox 22"/>
          <p:cNvSpPr txBox="1"/>
          <p:nvPr/>
        </p:nvSpPr>
        <p:spPr>
          <a:xfrm>
            <a:off x="919547" y="5012485"/>
            <a:ext cx="5503050" cy="1076325"/>
          </a:xfrm>
          <a:prstGeom prst="rect">
            <a:avLst/>
          </a:prstGeom>
        </p:spPr>
        <p:txBody>
          <a:bodyPr lIns="0" tIns="0" rIns="0" bIns="0" rtlCol="0" anchor="t">
            <a:spAutoFit/>
          </a:bodyPr>
          <a:lstStyle/>
          <a:p>
            <a:pPr algn="ctr">
              <a:lnSpc>
                <a:spcPts val="2879"/>
              </a:lnSpc>
            </a:pPr>
            <a:r>
              <a:rPr lang="en-US" sz="2400">
                <a:solidFill>
                  <a:srgbClr val="001597"/>
                </a:solidFill>
                <a:latin typeface="Open Sans Bold"/>
              </a:rPr>
              <a:t>Gender Mainstreaming in Circular Economy Business Models &amp; Leadership Toolkit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7443" y="49632"/>
            <a:ext cx="10315411" cy="825810"/>
            <a:chOff x="0" y="0"/>
            <a:chExt cx="13753881" cy="1101080"/>
          </a:xfrm>
        </p:grpSpPr>
        <p:sp>
          <p:nvSpPr>
            <p:cNvPr id="3" name="Freeform 3"/>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4" name="Freeform 4"/>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5" name="Freeform 5"/>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
        <p:nvSpPr>
          <p:cNvPr id="6" name="TextBox 6"/>
          <p:cNvSpPr txBox="1"/>
          <p:nvPr/>
        </p:nvSpPr>
        <p:spPr>
          <a:xfrm>
            <a:off x="455887" y="783602"/>
            <a:ext cx="9780040" cy="322326"/>
          </a:xfrm>
          <a:prstGeom prst="rect">
            <a:avLst/>
          </a:prstGeom>
        </p:spPr>
        <p:txBody>
          <a:bodyPr lIns="0" tIns="0" rIns="0" bIns="0" rtlCol="0" anchor="t">
            <a:spAutoFit/>
          </a:bodyPr>
          <a:lstStyle/>
          <a:p>
            <a:pPr algn="l">
              <a:lnSpc>
                <a:spcPts val="2592"/>
              </a:lnSpc>
            </a:pPr>
            <a:r>
              <a:rPr lang="en-US" sz="2400">
                <a:solidFill>
                  <a:srgbClr val="001597"/>
                </a:solidFill>
                <a:latin typeface="Open Sans Bold"/>
              </a:rPr>
              <a:t>What is Circular Economy? </a:t>
            </a:r>
          </a:p>
        </p:txBody>
      </p:sp>
      <p:sp>
        <p:nvSpPr>
          <p:cNvPr id="7" name="TextBox 7"/>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9</a:t>
            </a:r>
          </a:p>
        </p:txBody>
      </p:sp>
      <p:sp>
        <p:nvSpPr>
          <p:cNvPr id="8" name="Freeform 8"/>
          <p:cNvSpPr/>
          <p:nvPr/>
        </p:nvSpPr>
        <p:spPr>
          <a:xfrm>
            <a:off x="4144868" y="4190800"/>
            <a:ext cx="7239676" cy="4076395"/>
          </a:xfrm>
          <a:custGeom>
            <a:avLst/>
            <a:gdLst/>
            <a:ahLst/>
            <a:cxnLst/>
            <a:rect l="l" t="t" r="r" b="b"/>
            <a:pathLst>
              <a:path w="7239676" h="4076395">
                <a:moveTo>
                  <a:pt x="0" y="0"/>
                </a:moveTo>
                <a:lnTo>
                  <a:pt x="7239676" y="0"/>
                </a:lnTo>
                <a:lnTo>
                  <a:pt x="7239676" y="4076395"/>
                </a:lnTo>
                <a:lnTo>
                  <a:pt x="0" y="4076395"/>
                </a:lnTo>
                <a:lnTo>
                  <a:pt x="0" y="0"/>
                </a:lnTo>
                <a:close/>
              </a:path>
            </a:pathLst>
          </a:custGeom>
          <a:blipFill>
            <a:blip r:embed="rId6"/>
            <a:stretch>
              <a:fillRect/>
            </a:stretch>
          </a:blipFill>
        </p:spPr>
        <p:txBody>
          <a:bodyPr/>
          <a:lstStyle/>
          <a:p>
            <a:endParaRPr lang="en-IN"/>
          </a:p>
        </p:txBody>
      </p:sp>
      <p:sp>
        <p:nvSpPr>
          <p:cNvPr id="9" name="Freeform 9"/>
          <p:cNvSpPr/>
          <p:nvPr/>
        </p:nvSpPr>
        <p:spPr>
          <a:xfrm>
            <a:off x="5676410" y="5426999"/>
            <a:ext cx="513315" cy="513315"/>
          </a:xfrm>
          <a:custGeom>
            <a:avLst/>
            <a:gdLst/>
            <a:ahLst/>
            <a:cxnLst/>
            <a:rect l="l" t="t" r="r" b="b"/>
            <a:pathLst>
              <a:path w="513315" h="513315">
                <a:moveTo>
                  <a:pt x="0" y="0"/>
                </a:moveTo>
                <a:lnTo>
                  <a:pt x="513315" y="0"/>
                </a:lnTo>
                <a:lnTo>
                  <a:pt x="513315" y="513315"/>
                </a:lnTo>
                <a:lnTo>
                  <a:pt x="0" y="513315"/>
                </a:lnTo>
                <a:lnTo>
                  <a:pt x="0" y="0"/>
                </a:lnTo>
                <a:close/>
              </a:path>
            </a:pathLst>
          </a:custGeom>
          <a:blipFill>
            <a:blip r:embed="rId7"/>
            <a:stretch>
              <a:fillRect/>
            </a:stretch>
          </a:blipFill>
        </p:spPr>
        <p:txBody>
          <a:bodyPr/>
          <a:lstStyle/>
          <a:p>
            <a:endParaRPr lang="en-IN"/>
          </a:p>
        </p:txBody>
      </p:sp>
      <p:sp>
        <p:nvSpPr>
          <p:cNvPr id="10" name="TextBox 10"/>
          <p:cNvSpPr txBox="1"/>
          <p:nvPr/>
        </p:nvSpPr>
        <p:spPr>
          <a:xfrm>
            <a:off x="5732296" y="6052693"/>
            <a:ext cx="478861" cy="180975"/>
          </a:xfrm>
          <a:prstGeom prst="rect">
            <a:avLst/>
          </a:prstGeom>
        </p:spPr>
        <p:txBody>
          <a:bodyPr lIns="0" tIns="0" rIns="0" bIns="0" rtlCol="0" anchor="t">
            <a:spAutoFit/>
          </a:bodyPr>
          <a:lstStyle/>
          <a:p>
            <a:pPr algn="l">
              <a:lnSpc>
                <a:spcPts val="1439"/>
              </a:lnSpc>
            </a:pPr>
            <a:r>
              <a:rPr lang="en-US" sz="1200">
                <a:solidFill>
                  <a:srgbClr val="000000"/>
                </a:solidFill>
                <a:latin typeface="Open Sans"/>
              </a:rPr>
              <a:t>Take</a:t>
            </a:r>
          </a:p>
        </p:txBody>
      </p:sp>
      <p:sp>
        <p:nvSpPr>
          <p:cNvPr id="11" name="Freeform 11"/>
          <p:cNvSpPr/>
          <p:nvPr/>
        </p:nvSpPr>
        <p:spPr>
          <a:xfrm>
            <a:off x="6874189" y="5323030"/>
            <a:ext cx="715977" cy="715977"/>
          </a:xfrm>
          <a:custGeom>
            <a:avLst/>
            <a:gdLst/>
            <a:ahLst/>
            <a:cxnLst/>
            <a:rect l="l" t="t" r="r" b="b"/>
            <a:pathLst>
              <a:path w="715977" h="715977">
                <a:moveTo>
                  <a:pt x="0" y="0"/>
                </a:moveTo>
                <a:lnTo>
                  <a:pt x="715977" y="0"/>
                </a:lnTo>
                <a:lnTo>
                  <a:pt x="715977" y="715977"/>
                </a:lnTo>
                <a:lnTo>
                  <a:pt x="0" y="715977"/>
                </a:lnTo>
                <a:lnTo>
                  <a:pt x="0" y="0"/>
                </a:lnTo>
                <a:close/>
              </a:path>
            </a:pathLst>
          </a:custGeom>
          <a:blipFill>
            <a:blip r:embed="rId8"/>
            <a:stretch>
              <a:fillRect/>
            </a:stretch>
          </a:blipFill>
        </p:spPr>
        <p:txBody>
          <a:bodyPr/>
          <a:lstStyle/>
          <a:p>
            <a:endParaRPr lang="en-IN"/>
          </a:p>
        </p:txBody>
      </p:sp>
      <p:sp>
        <p:nvSpPr>
          <p:cNvPr id="12" name="Freeform 12"/>
          <p:cNvSpPr/>
          <p:nvPr/>
        </p:nvSpPr>
        <p:spPr>
          <a:xfrm>
            <a:off x="8150795" y="5556601"/>
            <a:ext cx="461179" cy="461179"/>
          </a:xfrm>
          <a:custGeom>
            <a:avLst/>
            <a:gdLst/>
            <a:ahLst/>
            <a:cxnLst/>
            <a:rect l="l" t="t" r="r" b="b"/>
            <a:pathLst>
              <a:path w="461179" h="461179">
                <a:moveTo>
                  <a:pt x="0" y="0"/>
                </a:moveTo>
                <a:lnTo>
                  <a:pt x="461179" y="0"/>
                </a:lnTo>
                <a:lnTo>
                  <a:pt x="461179" y="461179"/>
                </a:lnTo>
                <a:lnTo>
                  <a:pt x="0" y="461179"/>
                </a:lnTo>
                <a:lnTo>
                  <a:pt x="0" y="0"/>
                </a:lnTo>
                <a:close/>
              </a:path>
            </a:pathLst>
          </a:custGeom>
          <a:blipFill>
            <a:blip r:embed="rId9"/>
            <a:stretch>
              <a:fillRect/>
            </a:stretch>
          </a:blipFill>
        </p:spPr>
        <p:txBody>
          <a:bodyPr/>
          <a:lstStyle/>
          <a:p>
            <a:endParaRPr lang="en-IN"/>
          </a:p>
        </p:txBody>
      </p:sp>
      <p:sp>
        <p:nvSpPr>
          <p:cNvPr id="13" name="Freeform 13"/>
          <p:cNvSpPr/>
          <p:nvPr/>
        </p:nvSpPr>
        <p:spPr>
          <a:xfrm>
            <a:off x="9154699" y="5482519"/>
            <a:ext cx="536700" cy="536700"/>
          </a:xfrm>
          <a:custGeom>
            <a:avLst/>
            <a:gdLst/>
            <a:ahLst/>
            <a:cxnLst/>
            <a:rect l="l" t="t" r="r" b="b"/>
            <a:pathLst>
              <a:path w="536700" h="536700">
                <a:moveTo>
                  <a:pt x="0" y="0"/>
                </a:moveTo>
                <a:lnTo>
                  <a:pt x="536700" y="0"/>
                </a:lnTo>
                <a:lnTo>
                  <a:pt x="536700" y="536700"/>
                </a:lnTo>
                <a:lnTo>
                  <a:pt x="0" y="536700"/>
                </a:lnTo>
                <a:lnTo>
                  <a:pt x="0" y="0"/>
                </a:lnTo>
                <a:close/>
              </a:path>
            </a:pathLst>
          </a:custGeom>
          <a:blipFill>
            <a:blip r:embed="rId10"/>
            <a:stretch>
              <a:fillRect/>
            </a:stretch>
          </a:blipFill>
        </p:spPr>
        <p:txBody>
          <a:bodyPr/>
          <a:lstStyle/>
          <a:p>
            <a:endParaRPr lang="en-IN"/>
          </a:p>
        </p:txBody>
      </p:sp>
      <p:sp>
        <p:nvSpPr>
          <p:cNvPr id="14" name="TextBox 14"/>
          <p:cNvSpPr txBox="1"/>
          <p:nvPr/>
        </p:nvSpPr>
        <p:spPr>
          <a:xfrm>
            <a:off x="7059743" y="6054408"/>
            <a:ext cx="478861" cy="180975"/>
          </a:xfrm>
          <a:prstGeom prst="rect">
            <a:avLst/>
          </a:prstGeom>
        </p:spPr>
        <p:txBody>
          <a:bodyPr lIns="0" tIns="0" rIns="0" bIns="0" rtlCol="0" anchor="t">
            <a:spAutoFit/>
          </a:bodyPr>
          <a:lstStyle/>
          <a:p>
            <a:pPr algn="l">
              <a:lnSpc>
                <a:spcPts val="1439"/>
              </a:lnSpc>
            </a:pPr>
            <a:r>
              <a:rPr lang="en-US" sz="1200">
                <a:solidFill>
                  <a:srgbClr val="000000"/>
                </a:solidFill>
                <a:latin typeface="Open Sans"/>
              </a:rPr>
              <a:t>Make</a:t>
            </a:r>
          </a:p>
        </p:txBody>
      </p:sp>
      <p:sp>
        <p:nvSpPr>
          <p:cNvPr id="15" name="TextBox 15"/>
          <p:cNvSpPr txBox="1"/>
          <p:nvPr/>
        </p:nvSpPr>
        <p:spPr>
          <a:xfrm>
            <a:off x="8245795" y="6046624"/>
            <a:ext cx="478861" cy="180975"/>
          </a:xfrm>
          <a:prstGeom prst="rect">
            <a:avLst/>
          </a:prstGeom>
        </p:spPr>
        <p:txBody>
          <a:bodyPr lIns="0" tIns="0" rIns="0" bIns="0" rtlCol="0" anchor="t">
            <a:spAutoFit/>
          </a:bodyPr>
          <a:lstStyle/>
          <a:p>
            <a:pPr algn="l">
              <a:lnSpc>
                <a:spcPts val="1439"/>
              </a:lnSpc>
            </a:pPr>
            <a:r>
              <a:rPr lang="en-US" sz="1200">
                <a:solidFill>
                  <a:srgbClr val="000000"/>
                </a:solidFill>
                <a:latin typeface="Open Sans"/>
              </a:rPr>
              <a:t>Use</a:t>
            </a:r>
          </a:p>
        </p:txBody>
      </p:sp>
      <p:sp>
        <p:nvSpPr>
          <p:cNvPr id="16" name="TextBox 16"/>
          <p:cNvSpPr txBox="1"/>
          <p:nvPr/>
        </p:nvSpPr>
        <p:spPr>
          <a:xfrm>
            <a:off x="9233377" y="6072877"/>
            <a:ext cx="478861" cy="180975"/>
          </a:xfrm>
          <a:prstGeom prst="rect">
            <a:avLst/>
          </a:prstGeom>
        </p:spPr>
        <p:txBody>
          <a:bodyPr lIns="0" tIns="0" rIns="0" bIns="0" rtlCol="0" anchor="t">
            <a:spAutoFit/>
          </a:bodyPr>
          <a:lstStyle/>
          <a:p>
            <a:pPr algn="l">
              <a:lnSpc>
                <a:spcPts val="1439"/>
              </a:lnSpc>
            </a:pPr>
            <a:r>
              <a:rPr lang="en-US" sz="1200">
                <a:solidFill>
                  <a:srgbClr val="000000"/>
                </a:solidFill>
                <a:latin typeface="Open Sans"/>
              </a:rPr>
              <a:t>Waste</a:t>
            </a:r>
          </a:p>
        </p:txBody>
      </p:sp>
      <p:sp>
        <p:nvSpPr>
          <p:cNvPr id="17" name="TextBox 17"/>
          <p:cNvSpPr txBox="1"/>
          <p:nvPr/>
        </p:nvSpPr>
        <p:spPr>
          <a:xfrm>
            <a:off x="5673234" y="6914640"/>
            <a:ext cx="2106601" cy="180975"/>
          </a:xfrm>
          <a:prstGeom prst="rect">
            <a:avLst/>
          </a:prstGeom>
        </p:spPr>
        <p:txBody>
          <a:bodyPr lIns="0" tIns="0" rIns="0" bIns="0" rtlCol="0" anchor="t">
            <a:spAutoFit/>
          </a:bodyPr>
          <a:lstStyle/>
          <a:p>
            <a:pPr algn="l">
              <a:lnSpc>
                <a:spcPts val="1439"/>
              </a:lnSpc>
            </a:pPr>
            <a:r>
              <a:rPr lang="en-US" sz="1200">
                <a:solidFill>
                  <a:srgbClr val="F93F02"/>
                </a:solidFill>
                <a:latin typeface="Open Sans"/>
              </a:rPr>
              <a:t>Starts here</a:t>
            </a:r>
          </a:p>
        </p:txBody>
      </p:sp>
      <p:sp>
        <p:nvSpPr>
          <p:cNvPr id="18" name="TextBox 18"/>
          <p:cNvSpPr txBox="1"/>
          <p:nvPr/>
        </p:nvSpPr>
        <p:spPr>
          <a:xfrm>
            <a:off x="9092459" y="6951301"/>
            <a:ext cx="2106601" cy="180975"/>
          </a:xfrm>
          <a:prstGeom prst="rect">
            <a:avLst/>
          </a:prstGeom>
        </p:spPr>
        <p:txBody>
          <a:bodyPr lIns="0" tIns="0" rIns="0" bIns="0" rtlCol="0" anchor="t">
            <a:spAutoFit/>
          </a:bodyPr>
          <a:lstStyle/>
          <a:p>
            <a:pPr algn="l">
              <a:lnSpc>
                <a:spcPts val="1439"/>
              </a:lnSpc>
            </a:pPr>
            <a:r>
              <a:rPr lang="en-US" sz="1200">
                <a:solidFill>
                  <a:srgbClr val="F93F02"/>
                </a:solidFill>
                <a:latin typeface="Open Sans"/>
              </a:rPr>
              <a:t>Ends here</a:t>
            </a:r>
          </a:p>
        </p:txBody>
      </p:sp>
      <p:sp>
        <p:nvSpPr>
          <p:cNvPr id="19" name="AutoShape 19"/>
          <p:cNvSpPr/>
          <p:nvPr/>
        </p:nvSpPr>
        <p:spPr>
          <a:xfrm rot="5323212">
            <a:off x="5668478" y="6693889"/>
            <a:ext cx="426467" cy="0"/>
          </a:xfrm>
          <a:prstGeom prst="line">
            <a:avLst/>
          </a:prstGeom>
          <a:ln w="9525" cap="rnd">
            <a:solidFill>
              <a:srgbClr val="F93F02"/>
            </a:solidFill>
            <a:prstDash val="solid"/>
            <a:headEnd type="none" w="sm" len="sm"/>
            <a:tailEnd type="none" w="sm" len="sm"/>
          </a:ln>
        </p:spPr>
        <p:txBody>
          <a:bodyPr/>
          <a:lstStyle/>
          <a:p>
            <a:endParaRPr lang="en-IN"/>
          </a:p>
        </p:txBody>
      </p:sp>
      <p:sp>
        <p:nvSpPr>
          <p:cNvPr id="20" name="AutoShape 20"/>
          <p:cNvSpPr/>
          <p:nvPr/>
        </p:nvSpPr>
        <p:spPr>
          <a:xfrm rot="5323212">
            <a:off x="9187857" y="6725496"/>
            <a:ext cx="426467" cy="0"/>
          </a:xfrm>
          <a:prstGeom prst="line">
            <a:avLst/>
          </a:prstGeom>
          <a:ln w="9525" cap="rnd">
            <a:solidFill>
              <a:srgbClr val="F93F02"/>
            </a:solidFill>
            <a:prstDash val="solid"/>
            <a:headEnd type="none" w="sm" len="sm"/>
            <a:tailEnd type="none" w="sm" len="sm"/>
          </a:ln>
        </p:spPr>
        <p:txBody>
          <a:bodyPr/>
          <a:lstStyle/>
          <a:p>
            <a:endParaRPr lang="en-IN"/>
          </a:p>
        </p:txBody>
      </p:sp>
      <p:sp>
        <p:nvSpPr>
          <p:cNvPr id="21" name="TextBox 21"/>
          <p:cNvSpPr txBox="1"/>
          <p:nvPr/>
        </p:nvSpPr>
        <p:spPr>
          <a:xfrm>
            <a:off x="5800245" y="4869174"/>
            <a:ext cx="3050800" cy="542925"/>
          </a:xfrm>
          <a:prstGeom prst="rect">
            <a:avLst/>
          </a:prstGeom>
        </p:spPr>
        <p:txBody>
          <a:bodyPr lIns="0" tIns="0" rIns="0" bIns="0" rtlCol="0" anchor="t">
            <a:spAutoFit/>
          </a:bodyPr>
          <a:lstStyle/>
          <a:p>
            <a:pPr algn="l">
              <a:lnSpc>
                <a:spcPts val="1439"/>
              </a:lnSpc>
            </a:pPr>
            <a:r>
              <a:rPr lang="en-US" sz="1200">
                <a:solidFill>
                  <a:srgbClr val="000000"/>
                </a:solidFill>
                <a:latin typeface="Open Sans"/>
              </a:rPr>
              <a:t>Turn waste into </a:t>
            </a:r>
            <a:r>
              <a:rPr lang="en-US" sz="1200">
                <a:solidFill>
                  <a:srgbClr val="0C2849"/>
                </a:solidFill>
                <a:latin typeface="Open Sans Bold"/>
              </a:rPr>
              <a:t>Resources</a:t>
            </a:r>
            <a:r>
              <a:rPr lang="en-US" sz="1200">
                <a:solidFill>
                  <a:srgbClr val="0C2849"/>
                </a:solidFill>
                <a:latin typeface="Open Sans"/>
              </a:rPr>
              <a:t> </a:t>
            </a:r>
            <a:r>
              <a:rPr lang="en-US" sz="1200">
                <a:solidFill>
                  <a:srgbClr val="000000"/>
                </a:solidFill>
                <a:latin typeface="Open Sans"/>
              </a:rPr>
              <a:t>or </a:t>
            </a:r>
            <a:r>
              <a:rPr lang="en-US" sz="1200">
                <a:solidFill>
                  <a:srgbClr val="0C2849"/>
                </a:solidFill>
                <a:latin typeface="Open Sans Bold"/>
              </a:rPr>
              <a:t>Energy</a:t>
            </a:r>
            <a:r>
              <a:rPr lang="en-US" sz="1200">
                <a:solidFill>
                  <a:srgbClr val="F93F02"/>
                </a:solidFill>
                <a:latin typeface="Open Sans"/>
              </a:rPr>
              <a:t> </a:t>
            </a:r>
            <a:r>
              <a:rPr lang="en-US" sz="1200">
                <a:solidFill>
                  <a:srgbClr val="000000"/>
                </a:solidFill>
                <a:latin typeface="Open Sans"/>
              </a:rPr>
              <a:t>and re-integrate it into the global value chains.</a:t>
            </a:r>
          </a:p>
          <a:p>
            <a:pPr algn="l">
              <a:lnSpc>
                <a:spcPts val="1439"/>
              </a:lnSpc>
            </a:pPr>
            <a:endParaRPr lang="en-US" sz="1200">
              <a:solidFill>
                <a:srgbClr val="000000"/>
              </a:solidFill>
              <a:latin typeface="Open Sans"/>
            </a:endParaRPr>
          </a:p>
        </p:txBody>
      </p:sp>
      <p:grpSp>
        <p:nvGrpSpPr>
          <p:cNvPr id="22" name="Group 22"/>
          <p:cNvGrpSpPr/>
          <p:nvPr/>
        </p:nvGrpSpPr>
        <p:grpSpPr>
          <a:xfrm>
            <a:off x="6604551" y="3939540"/>
            <a:ext cx="2289451" cy="486505"/>
            <a:chOff x="0" y="0"/>
            <a:chExt cx="3052601" cy="648673"/>
          </a:xfrm>
        </p:grpSpPr>
        <p:sp>
          <p:nvSpPr>
            <p:cNvPr id="23" name="Freeform 23"/>
            <p:cNvSpPr/>
            <p:nvPr/>
          </p:nvSpPr>
          <p:spPr>
            <a:xfrm>
              <a:off x="0" y="0"/>
              <a:ext cx="3052572" cy="648716"/>
            </a:xfrm>
            <a:custGeom>
              <a:avLst/>
              <a:gdLst/>
              <a:ahLst/>
              <a:cxnLst/>
              <a:rect l="l" t="t" r="r" b="b"/>
              <a:pathLst>
                <a:path w="3052572" h="648716">
                  <a:moveTo>
                    <a:pt x="0" y="0"/>
                  </a:moveTo>
                  <a:lnTo>
                    <a:pt x="3052572" y="0"/>
                  </a:lnTo>
                  <a:lnTo>
                    <a:pt x="3052572" y="648716"/>
                  </a:lnTo>
                  <a:lnTo>
                    <a:pt x="0" y="648716"/>
                  </a:lnTo>
                  <a:close/>
                </a:path>
              </a:pathLst>
            </a:custGeom>
            <a:solidFill>
              <a:srgbClr val="E7E6E6"/>
            </a:solidFill>
          </p:spPr>
          <p:txBody>
            <a:bodyPr/>
            <a:lstStyle/>
            <a:p>
              <a:endParaRPr lang="en-IN"/>
            </a:p>
          </p:txBody>
        </p:sp>
      </p:grpSp>
      <p:grpSp>
        <p:nvGrpSpPr>
          <p:cNvPr id="24" name="Group 24"/>
          <p:cNvGrpSpPr/>
          <p:nvPr/>
        </p:nvGrpSpPr>
        <p:grpSpPr>
          <a:xfrm>
            <a:off x="6909081" y="1845667"/>
            <a:ext cx="1775743" cy="286164"/>
            <a:chOff x="0" y="0"/>
            <a:chExt cx="2367657" cy="381552"/>
          </a:xfrm>
        </p:grpSpPr>
        <p:sp>
          <p:nvSpPr>
            <p:cNvPr id="25" name="Freeform 25"/>
            <p:cNvSpPr/>
            <p:nvPr/>
          </p:nvSpPr>
          <p:spPr>
            <a:xfrm>
              <a:off x="0" y="0"/>
              <a:ext cx="2367661" cy="381508"/>
            </a:xfrm>
            <a:custGeom>
              <a:avLst/>
              <a:gdLst/>
              <a:ahLst/>
              <a:cxnLst/>
              <a:rect l="l" t="t" r="r" b="b"/>
              <a:pathLst>
                <a:path w="2367661" h="381508">
                  <a:moveTo>
                    <a:pt x="0" y="0"/>
                  </a:moveTo>
                  <a:lnTo>
                    <a:pt x="2367661" y="0"/>
                  </a:lnTo>
                  <a:lnTo>
                    <a:pt x="2367661" y="381508"/>
                  </a:lnTo>
                  <a:lnTo>
                    <a:pt x="0" y="381508"/>
                  </a:lnTo>
                  <a:close/>
                </a:path>
              </a:pathLst>
            </a:custGeom>
            <a:solidFill>
              <a:srgbClr val="E7E6E6"/>
            </a:solidFill>
          </p:spPr>
          <p:txBody>
            <a:bodyPr/>
            <a:lstStyle/>
            <a:p>
              <a:endParaRPr lang="en-IN"/>
            </a:p>
          </p:txBody>
        </p:sp>
      </p:grpSp>
      <p:sp>
        <p:nvSpPr>
          <p:cNvPr id="26" name="Freeform 26"/>
          <p:cNvSpPr/>
          <p:nvPr/>
        </p:nvSpPr>
        <p:spPr>
          <a:xfrm>
            <a:off x="6909081" y="2263499"/>
            <a:ext cx="1794375" cy="1544373"/>
          </a:xfrm>
          <a:custGeom>
            <a:avLst/>
            <a:gdLst/>
            <a:ahLst/>
            <a:cxnLst/>
            <a:rect l="l" t="t" r="r" b="b"/>
            <a:pathLst>
              <a:path w="1794375" h="1544373">
                <a:moveTo>
                  <a:pt x="0" y="0"/>
                </a:moveTo>
                <a:lnTo>
                  <a:pt x="1794375" y="0"/>
                </a:lnTo>
                <a:lnTo>
                  <a:pt x="1794375" y="1544373"/>
                </a:lnTo>
                <a:lnTo>
                  <a:pt x="0" y="1544373"/>
                </a:lnTo>
                <a:lnTo>
                  <a:pt x="0" y="0"/>
                </a:lnTo>
                <a:close/>
              </a:path>
            </a:pathLst>
          </a:custGeom>
          <a:blipFill>
            <a:blip r:embed="rId11"/>
            <a:stretch>
              <a:fillRect l="-24420" r="-28590" b="-182"/>
            </a:stretch>
          </a:blipFill>
        </p:spPr>
        <p:txBody>
          <a:bodyPr/>
          <a:lstStyle/>
          <a:p>
            <a:endParaRPr lang="en-IN"/>
          </a:p>
        </p:txBody>
      </p:sp>
      <p:sp>
        <p:nvSpPr>
          <p:cNvPr id="27" name="Freeform 27"/>
          <p:cNvSpPr/>
          <p:nvPr/>
        </p:nvSpPr>
        <p:spPr>
          <a:xfrm>
            <a:off x="7871422" y="2600253"/>
            <a:ext cx="350525" cy="350525"/>
          </a:xfrm>
          <a:custGeom>
            <a:avLst/>
            <a:gdLst/>
            <a:ahLst/>
            <a:cxnLst/>
            <a:rect l="l" t="t" r="r" b="b"/>
            <a:pathLst>
              <a:path w="350525" h="350525">
                <a:moveTo>
                  <a:pt x="0" y="0"/>
                </a:moveTo>
                <a:lnTo>
                  <a:pt x="350525" y="0"/>
                </a:lnTo>
                <a:lnTo>
                  <a:pt x="350525" y="350525"/>
                </a:lnTo>
                <a:lnTo>
                  <a:pt x="0" y="350525"/>
                </a:lnTo>
                <a:lnTo>
                  <a:pt x="0" y="0"/>
                </a:lnTo>
                <a:close/>
              </a:path>
            </a:pathLst>
          </a:custGeom>
          <a:blipFill>
            <a:blip r:embed="rId12"/>
            <a:stretch>
              <a:fillRect/>
            </a:stretch>
          </a:blipFill>
        </p:spPr>
        <p:txBody>
          <a:bodyPr/>
          <a:lstStyle/>
          <a:p>
            <a:endParaRPr lang="en-IN"/>
          </a:p>
        </p:txBody>
      </p:sp>
      <p:sp>
        <p:nvSpPr>
          <p:cNvPr id="28" name="Freeform 28"/>
          <p:cNvSpPr/>
          <p:nvPr/>
        </p:nvSpPr>
        <p:spPr>
          <a:xfrm>
            <a:off x="8076846" y="3183348"/>
            <a:ext cx="254432" cy="254432"/>
          </a:xfrm>
          <a:custGeom>
            <a:avLst/>
            <a:gdLst/>
            <a:ahLst/>
            <a:cxnLst/>
            <a:rect l="l" t="t" r="r" b="b"/>
            <a:pathLst>
              <a:path w="254432" h="254432">
                <a:moveTo>
                  <a:pt x="0" y="0"/>
                </a:moveTo>
                <a:lnTo>
                  <a:pt x="254433" y="0"/>
                </a:lnTo>
                <a:lnTo>
                  <a:pt x="254433" y="254432"/>
                </a:lnTo>
                <a:lnTo>
                  <a:pt x="0" y="254432"/>
                </a:lnTo>
                <a:lnTo>
                  <a:pt x="0" y="0"/>
                </a:lnTo>
                <a:close/>
              </a:path>
            </a:pathLst>
          </a:custGeom>
          <a:blipFill>
            <a:blip r:embed="rId12"/>
            <a:stretch>
              <a:fillRect/>
            </a:stretch>
          </a:blipFill>
        </p:spPr>
        <p:txBody>
          <a:bodyPr/>
          <a:lstStyle/>
          <a:p>
            <a:endParaRPr lang="en-IN"/>
          </a:p>
        </p:txBody>
      </p:sp>
      <p:sp>
        <p:nvSpPr>
          <p:cNvPr id="29" name="Freeform 29"/>
          <p:cNvSpPr/>
          <p:nvPr/>
        </p:nvSpPr>
        <p:spPr>
          <a:xfrm>
            <a:off x="7810533" y="3098018"/>
            <a:ext cx="331675" cy="331675"/>
          </a:xfrm>
          <a:custGeom>
            <a:avLst/>
            <a:gdLst/>
            <a:ahLst/>
            <a:cxnLst/>
            <a:rect l="l" t="t" r="r" b="b"/>
            <a:pathLst>
              <a:path w="331675" h="331675">
                <a:moveTo>
                  <a:pt x="0" y="0"/>
                </a:moveTo>
                <a:lnTo>
                  <a:pt x="331675" y="0"/>
                </a:lnTo>
                <a:lnTo>
                  <a:pt x="331675" y="331675"/>
                </a:lnTo>
                <a:lnTo>
                  <a:pt x="0" y="331675"/>
                </a:lnTo>
                <a:lnTo>
                  <a:pt x="0" y="0"/>
                </a:lnTo>
                <a:close/>
              </a:path>
            </a:pathLst>
          </a:custGeom>
          <a:blipFill>
            <a:blip r:embed="rId13"/>
            <a:stretch>
              <a:fillRect/>
            </a:stretch>
          </a:blipFill>
        </p:spPr>
        <p:txBody>
          <a:bodyPr/>
          <a:lstStyle/>
          <a:p>
            <a:endParaRPr lang="en-IN"/>
          </a:p>
        </p:txBody>
      </p:sp>
      <p:sp>
        <p:nvSpPr>
          <p:cNvPr id="30" name="Freeform 30"/>
          <p:cNvSpPr/>
          <p:nvPr/>
        </p:nvSpPr>
        <p:spPr>
          <a:xfrm>
            <a:off x="7430253" y="2644262"/>
            <a:ext cx="262507" cy="262507"/>
          </a:xfrm>
          <a:custGeom>
            <a:avLst/>
            <a:gdLst/>
            <a:ahLst/>
            <a:cxnLst/>
            <a:rect l="l" t="t" r="r" b="b"/>
            <a:pathLst>
              <a:path w="262507" h="262507">
                <a:moveTo>
                  <a:pt x="0" y="0"/>
                </a:moveTo>
                <a:lnTo>
                  <a:pt x="262507" y="0"/>
                </a:lnTo>
                <a:lnTo>
                  <a:pt x="262507" y="262507"/>
                </a:lnTo>
                <a:lnTo>
                  <a:pt x="0" y="262507"/>
                </a:lnTo>
                <a:lnTo>
                  <a:pt x="0" y="0"/>
                </a:lnTo>
                <a:close/>
              </a:path>
            </a:pathLst>
          </a:custGeom>
          <a:blipFill>
            <a:blip r:embed="rId14"/>
            <a:stretch>
              <a:fillRect/>
            </a:stretch>
          </a:blipFill>
        </p:spPr>
        <p:txBody>
          <a:bodyPr/>
          <a:lstStyle/>
          <a:p>
            <a:endParaRPr lang="en-IN"/>
          </a:p>
        </p:txBody>
      </p:sp>
      <p:sp>
        <p:nvSpPr>
          <p:cNvPr id="31" name="Freeform 31"/>
          <p:cNvSpPr/>
          <p:nvPr/>
        </p:nvSpPr>
        <p:spPr>
          <a:xfrm>
            <a:off x="7350382" y="3100203"/>
            <a:ext cx="350524" cy="350524"/>
          </a:xfrm>
          <a:custGeom>
            <a:avLst/>
            <a:gdLst/>
            <a:ahLst/>
            <a:cxnLst/>
            <a:rect l="l" t="t" r="r" b="b"/>
            <a:pathLst>
              <a:path w="350524" h="350524">
                <a:moveTo>
                  <a:pt x="0" y="0"/>
                </a:moveTo>
                <a:lnTo>
                  <a:pt x="350524" y="0"/>
                </a:lnTo>
                <a:lnTo>
                  <a:pt x="350524" y="350524"/>
                </a:lnTo>
                <a:lnTo>
                  <a:pt x="0" y="350524"/>
                </a:lnTo>
                <a:lnTo>
                  <a:pt x="0" y="0"/>
                </a:lnTo>
                <a:close/>
              </a:path>
            </a:pathLst>
          </a:custGeom>
          <a:blipFill>
            <a:blip r:embed="rId15"/>
            <a:stretch>
              <a:fillRect/>
            </a:stretch>
          </a:blipFill>
        </p:spPr>
        <p:txBody>
          <a:bodyPr/>
          <a:lstStyle/>
          <a:p>
            <a:endParaRPr lang="en-IN"/>
          </a:p>
        </p:txBody>
      </p:sp>
      <p:sp>
        <p:nvSpPr>
          <p:cNvPr id="32" name="TextBox 32"/>
          <p:cNvSpPr txBox="1"/>
          <p:nvPr/>
        </p:nvSpPr>
        <p:spPr>
          <a:xfrm>
            <a:off x="6982108" y="1891367"/>
            <a:ext cx="2106601" cy="180975"/>
          </a:xfrm>
          <a:prstGeom prst="rect">
            <a:avLst/>
          </a:prstGeom>
        </p:spPr>
        <p:txBody>
          <a:bodyPr lIns="0" tIns="0" rIns="0" bIns="0" rtlCol="0" anchor="t">
            <a:spAutoFit/>
          </a:bodyPr>
          <a:lstStyle/>
          <a:p>
            <a:pPr algn="l">
              <a:lnSpc>
                <a:spcPts val="1439"/>
              </a:lnSpc>
            </a:pPr>
            <a:r>
              <a:rPr lang="en-US" sz="1200">
                <a:solidFill>
                  <a:srgbClr val="000000"/>
                </a:solidFill>
                <a:latin typeface="Open Sans"/>
              </a:rPr>
              <a:t>From a natural process</a:t>
            </a:r>
          </a:p>
        </p:txBody>
      </p:sp>
      <p:sp>
        <p:nvSpPr>
          <p:cNvPr id="33" name="TextBox 33"/>
          <p:cNvSpPr txBox="1"/>
          <p:nvPr/>
        </p:nvSpPr>
        <p:spPr>
          <a:xfrm>
            <a:off x="6664129" y="4004662"/>
            <a:ext cx="2106601" cy="361950"/>
          </a:xfrm>
          <a:prstGeom prst="rect">
            <a:avLst/>
          </a:prstGeom>
        </p:spPr>
        <p:txBody>
          <a:bodyPr lIns="0" tIns="0" rIns="0" bIns="0" rtlCol="0" anchor="t">
            <a:spAutoFit/>
          </a:bodyPr>
          <a:lstStyle/>
          <a:p>
            <a:pPr algn="ctr">
              <a:lnSpc>
                <a:spcPts val="1439"/>
              </a:lnSpc>
            </a:pPr>
            <a:r>
              <a:rPr lang="en-US" sz="1200">
                <a:solidFill>
                  <a:srgbClr val="000000"/>
                </a:solidFill>
                <a:latin typeface="Open Sans"/>
              </a:rPr>
              <a:t>…to an economic system that embraces circularity</a:t>
            </a:r>
          </a:p>
        </p:txBody>
      </p:sp>
      <p:sp>
        <p:nvSpPr>
          <p:cNvPr id="34" name="AutoShape 34"/>
          <p:cNvSpPr/>
          <p:nvPr/>
        </p:nvSpPr>
        <p:spPr>
          <a:xfrm flipH="1">
            <a:off x="6664129" y="1982579"/>
            <a:ext cx="232904" cy="2203058"/>
          </a:xfrm>
          <a:prstGeom prst="line">
            <a:avLst/>
          </a:prstGeom>
          <a:ln w="9525" cap="rnd">
            <a:solidFill>
              <a:srgbClr val="7F7F7F"/>
            </a:solidFill>
            <a:prstDash val="solid"/>
            <a:headEnd type="none" w="sm" len="sm"/>
            <a:tailEnd type="triangle" w="lg" len="med"/>
          </a:ln>
        </p:spPr>
        <p:txBody>
          <a:bodyPr/>
          <a:lstStyle/>
          <a:p>
            <a:endParaRPr lang="en-IN"/>
          </a:p>
        </p:txBody>
      </p:sp>
      <p:grpSp>
        <p:nvGrpSpPr>
          <p:cNvPr id="35" name="Group 35"/>
          <p:cNvGrpSpPr/>
          <p:nvPr/>
        </p:nvGrpSpPr>
        <p:grpSpPr>
          <a:xfrm>
            <a:off x="484134" y="1688302"/>
            <a:ext cx="4671510" cy="4076396"/>
            <a:chOff x="0" y="0"/>
            <a:chExt cx="6228680" cy="5435195"/>
          </a:xfrm>
        </p:grpSpPr>
        <p:sp>
          <p:nvSpPr>
            <p:cNvPr id="36" name="Freeform 36"/>
            <p:cNvSpPr/>
            <p:nvPr/>
          </p:nvSpPr>
          <p:spPr>
            <a:xfrm>
              <a:off x="0" y="0"/>
              <a:ext cx="6228715" cy="5435219"/>
            </a:xfrm>
            <a:custGeom>
              <a:avLst/>
              <a:gdLst/>
              <a:ahLst/>
              <a:cxnLst/>
              <a:rect l="l" t="t" r="r" b="b"/>
              <a:pathLst>
                <a:path w="6228715" h="5435219">
                  <a:moveTo>
                    <a:pt x="0" y="0"/>
                  </a:moveTo>
                  <a:lnTo>
                    <a:pt x="6228715" y="0"/>
                  </a:lnTo>
                  <a:lnTo>
                    <a:pt x="6228715" y="5435219"/>
                  </a:lnTo>
                  <a:lnTo>
                    <a:pt x="0" y="5435219"/>
                  </a:lnTo>
                  <a:close/>
                </a:path>
              </a:pathLst>
            </a:custGeom>
            <a:solidFill>
              <a:srgbClr val="F2F2F2"/>
            </a:solidFill>
          </p:spPr>
          <p:txBody>
            <a:bodyPr/>
            <a:lstStyle/>
            <a:p>
              <a:endParaRPr lang="en-IN"/>
            </a:p>
          </p:txBody>
        </p:sp>
        <p:sp>
          <p:nvSpPr>
            <p:cNvPr id="37" name="TextBox 37"/>
            <p:cNvSpPr txBox="1"/>
            <p:nvPr/>
          </p:nvSpPr>
          <p:spPr>
            <a:xfrm>
              <a:off x="0" y="0"/>
              <a:ext cx="6228680" cy="5435195"/>
            </a:xfrm>
            <a:prstGeom prst="rect">
              <a:avLst/>
            </a:prstGeom>
          </p:spPr>
          <p:txBody>
            <a:bodyPr lIns="50800" tIns="50800" rIns="50800" bIns="50800" rtlCol="0" anchor="ctr"/>
            <a:lstStyle/>
            <a:p>
              <a:pPr algn="just">
                <a:lnSpc>
                  <a:spcPts val="1439"/>
                </a:lnSpc>
              </a:pPr>
              <a:endParaRPr/>
            </a:p>
            <a:p>
              <a:pPr algn="l">
                <a:lnSpc>
                  <a:spcPts val="1679"/>
                </a:lnSpc>
              </a:pPr>
              <a:r>
                <a:rPr lang="en-US" sz="1399">
                  <a:solidFill>
                    <a:srgbClr val="001597"/>
                  </a:solidFill>
                  <a:latin typeface="Open Sans Bold"/>
                </a:rPr>
                <a:t>What happens with the product/service after it has been used? </a:t>
              </a:r>
            </a:p>
            <a:p>
              <a:pPr algn="just">
                <a:lnSpc>
                  <a:spcPts val="1439"/>
                </a:lnSpc>
              </a:pPr>
              <a:endParaRPr lang="en-US" sz="1399">
                <a:solidFill>
                  <a:srgbClr val="001597"/>
                </a:solidFill>
                <a:latin typeface="Open Sans Bold"/>
              </a:endParaRPr>
            </a:p>
            <a:p>
              <a:pPr marL="144780" lvl="1" indent="-72390" algn="just">
                <a:lnSpc>
                  <a:spcPts val="1439"/>
                </a:lnSpc>
                <a:buFont typeface="Arial"/>
                <a:buChar char="•"/>
              </a:pPr>
              <a:r>
                <a:rPr lang="en-US" sz="1200">
                  <a:solidFill>
                    <a:srgbClr val="000000"/>
                  </a:solidFill>
                  <a:latin typeface="Open Sans"/>
                </a:rPr>
                <a:t>In our current economic system,</a:t>
              </a:r>
              <a:r>
                <a:rPr lang="en-US" sz="1200">
                  <a:solidFill>
                    <a:srgbClr val="0C2849"/>
                  </a:solidFill>
                  <a:latin typeface="Open Sans Bold"/>
                </a:rPr>
                <a:t> WE DESIGN FOR USE, </a:t>
              </a:r>
            </a:p>
            <a:p>
              <a:pPr marL="144780" lvl="1" indent="-72390" algn="just">
                <a:lnSpc>
                  <a:spcPts val="1439"/>
                </a:lnSpc>
                <a:buFont typeface="Arial"/>
                <a:buChar char="•"/>
              </a:pPr>
              <a:r>
                <a:rPr lang="en-US" sz="1200">
                  <a:solidFill>
                    <a:srgbClr val="0C2849"/>
                  </a:solidFill>
                  <a:latin typeface="Open Sans Bold"/>
                </a:rPr>
                <a:t>NOT TO RE-USE</a:t>
              </a:r>
              <a:r>
                <a:rPr lang="en-US" sz="1200">
                  <a:solidFill>
                    <a:srgbClr val="000000"/>
                  </a:solidFill>
                  <a:latin typeface="Open Sans Bold"/>
                </a:rPr>
                <a:t>.</a:t>
              </a:r>
              <a:r>
                <a:rPr lang="en-US" sz="1200">
                  <a:solidFill>
                    <a:srgbClr val="000000"/>
                  </a:solidFill>
                  <a:latin typeface="Open Sans"/>
                </a:rPr>
                <a:t> This means that, unlike in nature, we live </a:t>
              </a:r>
            </a:p>
            <a:p>
              <a:pPr marL="144780" lvl="1" indent="-72390" algn="just">
                <a:lnSpc>
                  <a:spcPts val="1439"/>
                </a:lnSpc>
              </a:pPr>
              <a:r>
                <a:rPr lang="en-US" sz="1200">
                  <a:solidFill>
                    <a:srgbClr val="000000"/>
                  </a:solidFill>
                  <a:latin typeface="Open Sans"/>
                </a:rPr>
                <a:t>    in a linear system of production and consumption.</a:t>
              </a:r>
            </a:p>
            <a:p>
              <a:pPr marL="144780" lvl="1" indent="-72390" algn="just">
                <a:lnSpc>
                  <a:spcPts val="1439"/>
                </a:lnSpc>
              </a:pPr>
              <a:endParaRPr lang="en-US" sz="1200">
                <a:solidFill>
                  <a:srgbClr val="000000"/>
                </a:solidFill>
                <a:latin typeface="Open Sans"/>
              </a:endParaRPr>
            </a:p>
            <a:p>
              <a:pPr marL="144780" lvl="1" indent="-72390" algn="just">
                <a:lnSpc>
                  <a:spcPts val="1439"/>
                </a:lnSpc>
                <a:buFont typeface="Arial"/>
                <a:buChar char="•"/>
              </a:pPr>
              <a:r>
                <a:rPr lang="en-US" sz="1200">
                  <a:solidFill>
                    <a:srgbClr val="000000"/>
                  </a:solidFill>
                  <a:latin typeface="Open Sans"/>
                </a:rPr>
                <a:t> We take resources from nature to transform them</a:t>
              </a:r>
            </a:p>
            <a:p>
              <a:pPr marL="144780" lvl="1" indent="-72390" algn="just">
                <a:lnSpc>
                  <a:spcPts val="1439"/>
                </a:lnSpc>
              </a:pPr>
              <a:r>
                <a:rPr lang="en-US" sz="1200">
                  <a:solidFill>
                    <a:srgbClr val="000000"/>
                  </a:solidFill>
                  <a:latin typeface="Open Sans"/>
                </a:rPr>
                <a:t>      into goods, use them and discard them, and by doing </a:t>
              </a:r>
            </a:p>
            <a:p>
              <a:pPr marL="144780" lvl="1" indent="-72390" algn="just">
                <a:lnSpc>
                  <a:spcPts val="1439"/>
                </a:lnSpc>
              </a:pPr>
              <a:r>
                <a:rPr lang="en-US" sz="1200">
                  <a:solidFill>
                    <a:srgbClr val="000000"/>
                  </a:solidFill>
                  <a:latin typeface="Open Sans"/>
                </a:rPr>
                <a:t>      that, we generate immense amounts of waste.</a:t>
              </a:r>
            </a:p>
            <a:p>
              <a:pPr marL="144780" lvl="1" indent="-72390" algn="just">
                <a:lnSpc>
                  <a:spcPts val="1439"/>
                </a:lnSpc>
              </a:pPr>
              <a:endParaRPr lang="en-US" sz="1200">
                <a:solidFill>
                  <a:srgbClr val="000000"/>
                </a:solidFill>
                <a:latin typeface="Open Sans"/>
              </a:endParaRPr>
            </a:p>
            <a:p>
              <a:pPr marL="144780" lvl="1" indent="-72390" algn="just">
                <a:lnSpc>
                  <a:spcPts val="1439"/>
                </a:lnSpc>
                <a:buFont typeface="Arial"/>
                <a:buChar char="•"/>
              </a:pPr>
              <a:r>
                <a:rPr lang="en-US" sz="1200">
                  <a:solidFill>
                    <a:srgbClr val="000000"/>
                  </a:solidFill>
                  <a:latin typeface="Open Sans"/>
                </a:rPr>
                <a:t>The most important pillar of circularity is to prevent </a:t>
              </a:r>
            </a:p>
            <a:p>
              <a:pPr marL="144780" lvl="1" indent="-72390" algn="just">
                <a:lnSpc>
                  <a:spcPts val="1439"/>
                </a:lnSpc>
              </a:pPr>
              <a:r>
                <a:rPr lang="en-US" sz="1200">
                  <a:solidFill>
                    <a:srgbClr val="000000"/>
                  </a:solidFill>
                  <a:latin typeface="Open Sans"/>
                </a:rPr>
                <a:t>     products </a:t>
              </a:r>
              <a:r>
                <a:rPr lang="en-US" sz="1200">
                  <a:solidFill>
                    <a:srgbClr val="0C2849"/>
                  </a:solidFill>
                  <a:latin typeface="Open Sans"/>
                </a:rPr>
                <a:t>to</a:t>
              </a:r>
              <a:r>
                <a:rPr lang="en-US" sz="1200">
                  <a:solidFill>
                    <a:srgbClr val="0C2849"/>
                  </a:solidFill>
                  <a:latin typeface="Open Sans Bold"/>
                </a:rPr>
                <a:t> NOT </a:t>
              </a:r>
              <a:r>
                <a:rPr lang="en-US" sz="1200">
                  <a:solidFill>
                    <a:srgbClr val="000000"/>
                  </a:solidFill>
                  <a:latin typeface="Open Sans"/>
                </a:rPr>
                <a:t>become ‘waste’ in the first place</a:t>
              </a:r>
            </a:p>
            <a:p>
              <a:pPr marL="144780" lvl="1" indent="-72390" algn="just">
                <a:lnSpc>
                  <a:spcPts val="1439"/>
                </a:lnSpc>
              </a:pPr>
              <a:r>
                <a:rPr lang="en-US" sz="1200">
                  <a:solidFill>
                    <a:srgbClr val="000000"/>
                  </a:solidFill>
                  <a:latin typeface="Open Sans"/>
                </a:rPr>
                <a:t>     and to reuse what we call ‘waste’  through repairing,</a:t>
              </a:r>
            </a:p>
            <a:p>
              <a:pPr marL="144780" lvl="1" indent="-72390" algn="just">
                <a:lnSpc>
                  <a:spcPts val="1439"/>
                </a:lnSpc>
              </a:pPr>
              <a:r>
                <a:rPr lang="en-US" sz="1200">
                  <a:solidFill>
                    <a:srgbClr val="000000"/>
                  </a:solidFill>
                  <a:latin typeface="Open Sans"/>
                </a:rPr>
                <a:t>     reusing, remanufacturing, recycling and sharing.</a:t>
              </a:r>
            </a:p>
            <a:p>
              <a:pPr marL="144780" lvl="1" indent="-72390" algn="just">
                <a:lnSpc>
                  <a:spcPts val="1439"/>
                </a:lnSpc>
              </a:pPr>
              <a:endParaRPr lang="en-US" sz="1200">
                <a:solidFill>
                  <a:srgbClr val="000000"/>
                </a:solidFill>
                <a:latin typeface="Open Sans"/>
              </a:endParaRPr>
            </a:p>
            <a:p>
              <a:pPr marL="144780" lvl="1" indent="-72390" algn="just">
                <a:lnSpc>
                  <a:spcPts val="1439"/>
                </a:lnSpc>
                <a:buFont typeface="Arial"/>
                <a:buChar char="•"/>
              </a:pPr>
              <a:r>
                <a:rPr lang="en-US" sz="1200">
                  <a:solidFill>
                    <a:srgbClr val="000000"/>
                  </a:solidFill>
                  <a:latin typeface="Open Sans"/>
                </a:rPr>
                <a:t>Now, more than ever, it is crucial to adopt </a:t>
              </a:r>
            </a:p>
            <a:p>
              <a:pPr marL="144780" lvl="1" indent="-72390" algn="just">
                <a:lnSpc>
                  <a:spcPts val="1439"/>
                </a:lnSpc>
              </a:pPr>
              <a:r>
                <a:rPr lang="en-US" sz="1200">
                  <a:solidFill>
                    <a:srgbClr val="000000"/>
                  </a:solidFill>
                  <a:latin typeface="Open Sans"/>
                </a:rPr>
                <a:t>    sustainable economic models to face and prevent</a:t>
              </a:r>
            </a:p>
            <a:p>
              <a:pPr marL="144780" lvl="1" indent="-72390" algn="just">
                <a:lnSpc>
                  <a:spcPts val="1439"/>
                </a:lnSpc>
              </a:pPr>
              <a:r>
                <a:rPr lang="en-US" sz="1200">
                  <a:solidFill>
                    <a:srgbClr val="000000"/>
                  </a:solidFill>
                  <a:latin typeface="Open Sans"/>
                </a:rPr>
                <a:t>    global environmental degradation. </a:t>
              </a:r>
            </a:p>
            <a:p>
              <a:pPr marL="144780" lvl="1" indent="-72390" algn="just">
                <a:lnSpc>
                  <a:spcPts val="1439"/>
                </a:lnSpc>
              </a:pPr>
              <a:endParaRPr lang="en-US" sz="1200">
                <a:solidFill>
                  <a:srgbClr val="000000"/>
                </a:solidFill>
                <a:latin typeface="Open Sans"/>
              </a:endParaRPr>
            </a:p>
          </p:txBody>
        </p:sp>
      </p:grpSp>
      <p:sp>
        <p:nvSpPr>
          <p:cNvPr id="38" name="Freeform 38"/>
          <p:cNvSpPr/>
          <p:nvPr/>
        </p:nvSpPr>
        <p:spPr>
          <a:xfrm>
            <a:off x="4860733" y="1426870"/>
            <a:ext cx="571499" cy="571499"/>
          </a:xfrm>
          <a:custGeom>
            <a:avLst/>
            <a:gdLst/>
            <a:ahLst/>
            <a:cxnLst/>
            <a:rect l="l" t="t" r="r" b="b"/>
            <a:pathLst>
              <a:path w="571499" h="571499">
                <a:moveTo>
                  <a:pt x="0" y="0"/>
                </a:moveTo>
                <a:lnTo>
                  <a:pt x="571499" y="0"/>
                </a:lnTo>
                <a:lnTo>
                  <a:pt x="571499" y="571499"/>
                </a:lnTo>
                <a:lnTo>
                  <a:pt x="0" y="571499"/>
                </a:lnTo>
                <a:lnTo>
                  <a:pt x="0" y="0"/>
                </a:lnTo>
                <a:close/>
              </a:path>
            </a:pathLst>
          </a:custGeom>
          <a:blipFill>
            <a:blip r:embed="rId16"/>
            <a:stretch>
              <a:fillRect/>
            </a:stretch>
          </a:blipFill>
        </p:spPr>
        <p:txBody>
          <a:bodyPr/>
          <a:lstStyle/>
          <a:p>
            <a:endParaRPr lang="en-IN"/>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30900" y="821371"/>
            <a:ext cx="9190850" cy="287960"/>
          </a:xfrm>
          <a:prstGeom prst="rect">
            <a:avLst/>
          </a:prstGeom>
        </p:spPr>
        <p:txBody>
          <a:bodyPr lIns="0" tIns="0" rIns="0" bIns="0" rtlCol="0" anchor="t">
            <a:spAutoFit/>
          </a:bodyPr>
          <a:lstStyle/>
          <a:p>
            <a:pPr algn="l">
              <a:lnSpc>
                <a:spcPts val="2181"/>
              </a:lnSpc>
            </a:pPr>
            <a:r>
              <a:rPr lang="en-US" sz="2019">
                <a:solidFill>
                  <a:srgbClr val="003891"/>
                </a:solidFill>
                <a:latin typeface="Open Sans Bold"/>
              </a:rPr>
              <a:t>What do Investors Look For?</a:t>
            </a:r>
          </a:p>
        </p:txBody>
      </p:sp>
      <p:sp>
        <p:nvSpPr>
          <p:cNvPr id="3" name="TextBox 3"/>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97</a:t>
            </a:r>
          </a:p>
        </p:txBody>
      </p:sp>
      <p:sp>
        <p:nvSpPr>
          <p:cNvPr id="4" name="TextBox 4"/>
          <p:cNvSpPr txBox="1"/>
          <p:nvPr/>
        </p:nvSpPr>
        <p:spPr>
          <a:xfrm>
            <a:off x="755175" y="1296200"/>
            <a:ext cx="7234950" cy="920877"/>
          </a:xfrm>
          <a:prstGeom prst="rect">
            <a:avLst/>
          </a:prstGeom>
        </p:spPr>
        <p:txBody>
          <a:bodyPr lIns="0" tIns="0" rIns="0" bIns="0" rtlCol="0" anchor="t">
            <a:spAutoFit/>
          </a:bodyPr>
          <a:lstStyle/>
          <a:p>
            <a:pPr marL="331470" lvl="1" indent="-165735" algn="l">
              <a:lnSpc>
                <a:spcPts val="2483"/>
              </a:lnSpc>
              <a:buFont typeface="Arial"/>
              <a:buChar char="•"/>
            </a:pPr>
            <a:r>
              <a:rPr lang="en-US" sz="1800">
                <a:solidFill>
                  <a:srgbClr val="000000"/>
                </a:solidFill>
                <a:latin typeface="Open Sans"/>
              </a:rPr>
              <a:t>Potential to serve customers</a:t>
            </a:r>
          </a:p>
          <a:p>
            <a:pPr marL="331470" lvl="1" indent="-165735" algn="l">
              <a:lnSpc>
                <a:spcPts val="2483"/>
              </a:lnSpc>
              <a:buFont typeface="Arial"/>
              <a:buChar char="•"/>
            </a:pPr>
            <a:r>
              <a:rPr lang="en-US" sz="1800">
                <a:solidFill>
                  <a:srgbClr val="000000"/>
                </a:solidFill>
                <a:latin typeface="Open Sans"/>
              </a:rPr>
              <a:t>Long-term &amp; sustainable profitability </a:t>
            </a:r>
          </a:p>
          <a:p>
            <a:pPr marL="331470" lvl="1" indent="-165735" algn="l">
              <a:lnSpc>
                <a:spcPts val="2483"/>
              </a:lnSpc>
              <a:buFont typeface="Arial"/>
              <a:buChar char="•"/>
            </a:pPr>
            <a:r>
              <a:rPr lang="en-US" sz="1800">
                <a:solidFill>
                  <a:srgbClr val="000000"/>
                </a:solidFill>
                <a:latin typeface="Open Sans"/>
              </a:rPr>
              <a:t>Lasting impact and contribution to SDGs</a:t>
            </a:r>
          </a:p>
        </p:txBody>
      </p:sp>
      <p:sp>
        <p:nvSpPr>
          <p:cNvPr id="5" name="TextBox 5"/>
          <p:cNvSpPr txBox="1"/>
          <p:nvPr/>
        </p:nvSpPr>
        <p:spPr>
          <a:xfrm>
            <a:off x="755175" y="2521725"/>
            <a:ext cx="8808750" cy="278130"/>
          </a:xfrm>
          <a:prstGeom prst="rect">
            <a:avLst/>
          </a:prstGeom>
        </p:spPr>
        <p:txBody>
          <a:bodyPr lIns="0" tIns="0" rIns="0" bIns="0" rtlCol="0" anchor="t">
            <a:spAutoFit/>
          </a:bodyPr>
          <a:lstStyle/>
          <a:p>
            <a:pPr algn="l">
              <a:lnSpc>
                <a:spcPts val="2160"/>
              </a:lnSpc>
            </a:pPr>
            <a:r>
              <a:rPr lang="en-US" sz="2000">
                <a:solidFill>
                  <a:srgbClr val="003399"/>
                </a:solidFill>
                <a:latin typeface="Open Sans Bold"/>
              </a:rPr>
              <a:t>How Do Investors Look At Your Numbers?</a:t>
            </a:r>
          </a:p>
        </p:txBody>
      </p:sp>
      <p:sp>
        <p:nvSpPr>
          <p:cNvPr id="6" name="TextBox 6"/>
          <p:cNvSpPr txBox="1"/>
          <p:nvPr/>
        </p:nvSpPr>
        <p:spPr>
          <a:xfrm>
            <a:off x="864550" y="5371475"/>
            <a:ext cx="8583450" cy="278130"/>
          </a:xfrm>
          <a:prstGeom prst="rect">
            <a:avLst/>
          </a:prstGeom>
        </p:spPr>
        <p:txBody>
          <a:bodyPr lIns="0" tIns="0" rIns="0" bIns="0" rtlCol="0" anchor="t">
            <a:spAutoFit/>
          </a:bodyPr>
          <a:lstStyle/>
          <a:p>
            <a:pPr algn="l">
              <a:lnSpc>
                <a:spcPts val="2160"/>
              </a:lnSpc>
            </a:pPr>
            <a:r>
              <a:rPr lang="en-US" sz="2000">
                <a:solidFill>
                  <a:srgbClr val="003399"/>
                </a:solidFill>
                <a:latin typeface="Open Sans Bold"/>
              </a:rPr>
              <a:t>How Do Investors Look At Your Impact? </a:t>
            </a:r>
          </a:p>
        </p:txBody>
      </p:sp>
      <p:sp>
        <p:nvSpPr>
          <p:cNvPr id="7" name="TextBox 7"/>
          <p:cNvSpPr txBox="1"/>
          <p:nvPr/>
        </p:nvSpPr>
        <p:spPr>
          <a:xfrm>
            <a:off x="2395750" y="5952575"/>
            <a:ext cx="6768150" cy="1549527"/>
          </a:xfrm>
          <a:prstGeom prst="rect">
            <a:avLst/>
          </a:prstGeom>
        </p:spPr>
        <p:txBody>
          <a:bodyPr lIns="0" tIns="0" rIns="0" bIns="0" rtlCol="0" anchor="t">
            <a:spAutoFit/>
          </a:bodyPr>
          <a:lstStyle/>
          <a:p>
            <a:pPr marL="331470" lvl="1" indent="-165735" algn="l">
              <a:lnSpc>
                <a:spcPts val="2483"/>
              </a:lnSpc>
              <a:buFont typeface="Arial"/>
              <a:buChar char="•"/>
            </a:pPr>
            <a:r>
              <a:rPr lang="en-US" sz="1800">
                <a:solidFill>
                  <a:srgbClr val="000000"/>
                </a:solidFill>
                <a:latin typeface="Open Sans"/>
              </a:rPr>
              <a:t>Impact strategy integrated into business model </a:t>
            </a:r>
          </a:p>
          <a:p>
            <a:pPr marL="331470" lvl="1" indent="-165735" algn="l">
              <a:lnSpc>
                <a:spcPts val="2483"/>
              </a:lnSpc>
              <a:buFont typeface="Arial"/>
              <a:buChar char="•"/>
            </a:pPr>
            <a:r>
              <a:rPr lang="en-US" sz="1800">
                <a:solidFill>
                  <a:srgbClr val="000000"/>
                </a:solidFill>
                <a:latin typeface="Open Sans"/>
              </a:rPr>
              <a:t>Number of individuals and communities impacted</a:t>
            </a:r>
          </a:p>
          <a:p>
            <a:pPr marL="331470" lvl="1" indent="-165735" algn="l">
              <a:lnSpc>
                <a:spcPts val="2483"/>
              </a:lnSpc>
              <a:buFont typeface="Arial"/>
              <a:buChar char="•"/>
            </a:pPr>
            <a:r>
              <a:rPr lang="en-US" sz="1800">
                <a:solidFill>
                  <a:srgbClr val="000000"/>
                </a:solidFill>
                <a:latin typeface="Open Sans"/>
              </a:rPr>
              <a:t>Impact framework and/or policies in operations</a:t>
            </a:r>
          </a:p>
          <a:p>
            <a:pPr marL="331470" lvl="1" indent="-165735" algn="l">
              <a:lnSpc>
                <a:spcPts val="2483"/>
              </a:lnSpc>
              <a:buFont typeface="Arial"/>
              <a:buChar char="•"/>
            </a:pPr>
            <a:r>
              <a:rPr lang="en-US" sz="1800">
                <a:solidFill>
                  <a:srgbClr val="000000"/>
                </a:solidFill>
                <a:latin typeface="Open Sans"/>
              </a:rPr>
              <a:t>Evidence of impact through metrics</a:t>
            </a:r>
          </a:p>
          <a:p>
            <a:pPr marL="331470" lvl="1" indent="-165735" algn="l">
              <a:lnSpc>
                <a:spcPts val="2483"/>
              </a:lnSpc>
            </a:pPr>
            <a:endParaRPr lang="en-US" sz="1800">
              <a:solidFill>
                <a:srgbClr val="000000"/>
              </a:solidFill>
              <a:latin typeface="Open Sans"/>
            </a:endParaRPr>
          </a:p>
        </p:txBody>
      </p:sp>
      <p:sp>
        <p:nvSpPr>
          <p:cNvPr id="8" name="TextBox 8"/>
          <p:cNvSpPr txBox="1"/>
          <p:nvPr/>
        </p:nvSpPr>
        <p:spPr>
          <a:xfrm>
            <a:off x="864550" y="3061150"/>
            <a:ext cx="8518950" cy="2178177"/>
          </a:xfrm>
          <a:prstGeom prst="rect">
            <a:avLst/>
          </a:prstGeom>
        </p:spPr>
        <p:txBody>
          <a:bodyPr lIns="0" tIns="0" rIns="0" bIns="0" rtlCol="0" anchor="t">
            <a:spAutoFit/>
          </a:bodyPr>
          <a:lstStyle/>
          <a:p>
            <a:pPr marL="331470" lvl="1" indent="-165735" algn="l">
              <a:lnSpc>
                <a:spcPts val="2483"/>
              </a:lnSpc>
              <a:buFont typeface="Arial"/>
              <a:buChar char="•"/>
            </a:pPr>
            <a:r>
              <a:rPr lang="en-US" sz="1800">
                <a:solidFill>
                  <a:srgbClr val="000000"/>
                </a:solidFill>
                <a:latin typeface="Open Sans"/>
              </a:rPr>
              <a:t>Consistent and good record of business compliance</a:t>
            </a:r>
          </a:p>
          <a:p>
            <a:pPr marL="331470" lvl="1" indent="-165735" algn="l">
              <a:lnSpc>
                <a:spcPts val="2483"/>
              </a:lnSpc>
              <a:buFont typeface="Arial"/>
              <a:buChar char="•"/>
            </a:pPr>
            <a:r>
              <a:rPr lang="en-US" sz="1800">
                <a:solidFill>
                  <a:srgbClr val="000000"/>
                </a:solidFill>
                <a:latin typeface="Open Sans"/>
              </a:rPr>
              <a:t>Sound financials (bookkeeping &amp; projections)</a:t>
            </a:r>
          </a:p>
          <a:p>
            <a:pPr marL="331470" lvl="1" indent="-165735" algn="l">
              <a:lnSpc>
                <a:spcPts val="2483"/>
              </a:lnSpc>
              <a:buFont typeface="Arial"/>
              <a:buChar char="•"/>
            </a:pPr>
            <a:r>
              <a:rPr lang="en-US" sz="1800">
                <a:solidFill>
                  <a:srgbClr val="000000"/>
                </a:solidFill>
                <a:latin typeface="Open Sans"/>
              </a:rPr>
              <a:t>Consistent growth in sales </a:t>
            </a:r>
          </a:p>
          <a:p>
            <a:pPr marL="331470" lvl="1" indent="-165735" algn="l">
              <a:lnSpc>
                <a:spcPts val="2483"/>
              </a:lnSpc>
              <a:buFont typeface="Arial"/>
              <a:buChar char="•"/>
            </a:pPr>
            <a:r>
              <a:rPr lang="en-US" sz="1800">
                <a:solidFill>
                  <a:srgbClr val="000000"/>
                </a:solidFill>
                <a:latin typeface="Open Sans"/>
              </a:rPr>
              <a:t>Sound unit economics/good margins</a:t>
            </a:r>
          </a:p>
          <a:p>
            <a:pPr marL="331470" lvl="1" indent="-165735" algn="l">
              <a:lnSpc>
                <a:spcPts val="2483"/>
              </a:lnSpc>
              <a:buFont typeface="Arial"/>
              <a:buChar char="•"/>
            </a:pPr>
            <a:r>
              <a:rPr lang="en-US" sz="1800">
                <a:solidFill>
                  <a:srgbClr val="000000"/>
                </a:solidFill>
                <a:latin typeface="Open Sans"/>
              </a:rPr>
              <a:t>Forward thinking founders with long term goals and prospective clients</a:t>
            </a:r>
          </a:p>
          <a:p>
            <a:pPr marL="331470" lvl="1" indent="-165735" algn="l">
              <a:lnSpc>
                <a:spcPts val="2483"/>
              </a:lnSpc>
              <a:buFont typeface="Arial"/>
              <a:buChar char="•"/>
            </a:pPr>
            <a:r>
              <a:rPr lang="en-US" sz="1800">
                <a:solidFill>
                  <a:srgbClr val="000000"/>
                </a:solidFill>
                <a:latin typeface="Open Sans"/>
              </a:rPr>
              <a:t>Sound and strategic budget plan</a:t>
            </a:r>
          </a:p>
          <a:p>
            <a:pPr marL="331470" lvl="1" indent="-165735" algn="l">
              <a:lnSpc>
                <a:spcPts val="2483"/>
              </a:lnSpc>
            </a:pPr>
            <a:endParaRPr lang="en-US" sz="1800">
              <a:solidFill>
                <a:srgbClr val="000000"/>
              </a:solidFill>
              <a:latin typeface="Open Sans"/>
            </a:endParaRPr>
          </a:p>
        </p:txBody>
      </p:sp>
      <p:grpSp>
        <p:nvGrpSpPr>
          <p:cNvPr id="9" name="Group 9"/>
          <p:cNvGrpSpPr/>
          <p:nvPr/>
        </p:nvGrpSpPr>
        <p:grpSpPr>
          <a:xfrm>
            <a:off x="267443" y="49632"/>
            <a:ext cx="10315411" cy="825810"/>
            <a:chOff x="0" y="0"/>
            <a:chExt cx="13753881" cy="1101080"/>
          </a:xfrm>
        </p:grpSpPr>
        <p:sp>
          <p:nvSpPr>
            <p:cNvPr id="10" name="Freeform 10"/>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11" name="Freeform 11"/>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12" name="Freeform 12"/>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254032" y="4398342"/>
            <a:ext cx="2720466" cy="295275"/>
          </a:xfrm>
          <a:prstGeom prst="rect">
            <a:avLst/>
          </a:prstGeom>
        </p:spPr>
        <p:txBody>
          <a:bodyPr lIns="0" tIns="0" rIns="0" bIns="0" rtlCol="0" anchor="t">
            <a:spAutoFit/>
          </a:bodyPr>
          <a:lstStyle/>
          <a:p>
            <a:pPr algn="ctr">
              <a:lnSpc>
                <a:spcPts val="2380"/>
              </a:lnSpc>
            </a:pPr>
            <a:r>
              <a:rPr lang="en-US" sz="1984">
                <a:solidFill>
                  <a:srgbClr val="000000"/>
                </a:solidFill>
                <a:latin typeface="Open Sans"/>
              </a:rPr>
              <a:t>&lt;Insert video here&gt;</a:t>
            </a:r>
          </a:p>
        </p:txBody>
      </p:sp>
      <p:sp>
        <p:nvSpPr>
          <p:cNvPr id="3" name="Freeform 3"/>
          <p:cNvSpPr/>
          <p:nvPr/>
        </p:nvSpPr>
        <p:spPr>
          <a:xfrm>
            <a:off x="1" y="-12700"/>
            <a:ext cx="10691812" cy="7559675"/>
          </a:xfrm>
          <a:custGeom>
            <a:avLst/>
            <a:gdLst/>
            <a:ahLst/>
            <a:cxnLst/>
            <a:rect l="l" t="t" r="r" b="b"/>
            <a:pathLst>
              <a:path w="10691812" h="7559675">
                <a:moveTo>
                  <a:pt x="0" y="0"/>
                </a:moveTo>
                <a:lnTo>
                  <a:pt x="10691812" y="0"/>
                </a:lnTo>
                <a:lnTo>
                  <a:pt x="10691812" y="7559675"/>
                </a:lnTo>
                <a:lnTo>
                  <a:pt x="0" y="7559675"/>
                </a:lnTo>
                <a:lnTo>
                  <a:pt x="0" y="0"/>
                </a:lnTo>
                <a:close/>
              </a:path>
            </a:pathLst>
          </a:custGeom>
          <a:blipFill>
            <a:blip r:embed="rId3"/>
            <a:stretch>
              <a:fillRect b="-6074"/>
            </a:stretch>
          </a:blipFill>
        </p:spPr>
        <p:txBody>
          <a:bodyPr/>
          <a:lstStyle/>
          <a:p>
            <a:endParaRPr lang="en-IN"/>
          </a:p>
        </p:txBody>
      </p:sp>
      <p:sp>
        <p:nvSpPr>
          <p:cNvPr id="4" name="TextBox 4"/>
          <p:cNvSpPr txBox="1"/>
          <p:nvPr/>
        </p:nvSpPr>
        <p:spPr>
          <a:xfrm>
            <a:off x="656737" y="1853810"/>
            <a:ext cx="9190834" cy="493014"/>
          </a:xfrm>
          <a:prstGeom prst="rect">
            <a:avLst/>
          </a:prstGeom>
        </p:spPr>
        <p:txBody>
          <a:bodyPr lIns="0" tIns="0" rIns="0" bIns="0" rtlCol="0" anchor="t">
            <a:spAutoFit/>
          </a:bodyPr>
          <a:lstStyle/>
          <a:p>
            <a:pPr algn="l">
              <a:lnSpc>
                <a:spcPts val="3888"/>
              </a:lnSpc>
            </a:pPr>
            <a:r>
              <a:rPr lang="en-US" sz="3600">
                <a:solidFill>
                  <a:srgbClr val="FFFFFF"/>
                </a:solidFill>
                <a:latin typeface="Open Sans Bold"/>
              </a:rPr>
              <a:t>Getting Investment Ready</a:t>
            </a:r>
          </a:p>
        </p:txBody>
      </p:sp>
      <p:sp>
        <p:nvSpPr>
          <p:cNvPr id="5" name="AutoShape 5"/>
          <p:cNvSpPr/>
          <p:nvPr/>
        </p:nvSpPr>
        <p:spPr>
          <a:xfrm rot="4237">
            <a:off x="714175" y="2470067"/>
            <a:ext cx="7726947" cy="0"/>
          </a:xfrm>
          <a:prstGeom prst="line">
            <a:avLst/>
          </a:prstGeom>
          <a:ln w="9525" cap="rnd">
            <a:solidFill>
              <a:srgbClr val="FFFFFF"/>
            </a:solidFill>
            <a:prstDash val="solid"/>
            <a:headEnd type="none" w="sm" len="sm"/>
            <a:tailEnd type="none" w="sm" len="sm"/>
          </a:ln>
        </p:spPr>
        <p:txBody>
          <a:bodyPr/>
          <a:lstStyle/>
          <a:p>
            <a:endParaRPr lang="en-IN"/>
          </a:p>
        </p:txBody>
      </p:sp>
      <p:sp>
        <p:nvSpPr>
          <p:cNvPr id="6" name="TextBox 6"/>
          <p:cNvSpPr txBox="1"/>
          <p:nvPr/>
        </p:nvSpPr>
        <p:spPr>
          <a:xfrm>
            <a:off x="587319" y="2783754"/>
            <a:ext cx="8340618" cy="3533775"/>
          </a:xfrm>
          <a:prstGeom prst="rect">
            <a:avLst/>
          </a:prstGeom>
        </p:spPr>
        <p:txBody>
          <a:bodyPr lIns="0" tIns="0" rIns="0" bIns="0" rtlCol="0" anchor="t">
            <a:spAutoFit/>
          </a:bodyPr>
          <a:lstStyle/>
          <a:p>
            <a:pPr marL="390571" lvl="1" indent="-195286" algn="l">
              <a:lnSpc>
                <a:spcPts val="2909"/>
              </a:lnSpc>
              <a:buFont typeface="Arial"/>
              <a:buChar char="•"/>
            </a:pPr>
            <a:r>
              <a:rPr lang="en-US" sz="2424">
                <a:solidFill>
                  <a:srgbClr val="FFFFFF"/>
                </a:solidFill>
                <a:latin typeface="Open Sans Bold"/>
              </a:rPr>
              <a:t>Your Growth Plan</a:t>
            </a:r>
          </a:p>
          <a:p>
            <a:pPr marL="390571" lvl="1" indent="-195286" algn="l">
              <a:lnSpc>
                <a:spcPts val="2909"/>
              </a:lnSpc>
              <a:buFont typeface="Arial"/>
              <a:buChar char="•"/>
            </a:pPr>
            <a:r>
              <a:rPr lang="en-US" sz="2424">
                <a:solidFill>
                  <a:srgbClr val="FFFFFF"/>
                </a:solidFill>
                <a:latin typeface="Open Sans Bold"/>
              </a:rPr>
              <a:t>Your Ask - How Much &amp; What Type, Use of Capital</a:t>
            </a:r>
          </a:p>
          <a:p>
            <a:pPr marL="390571" lvl="1" indent="-195286" algn="l">
              <a:lnSpc>
                <a:spcPts val="2909"/>
              </a:lnSpc>
              <a:buFont typeface="Arial"/>
              <a:buChar char="•"/>
            </a:pPr>
            <a:r>
              <a:rPr lang="en-US" sz="2424">
                <a:solidFill>
                  <a:srgbClr val="FFFFFF"/>
                </a:solidFill>
                <a:latin typeface="Open Sans Bold"/>
              </a:rPr>
              <a:t>Key Materials &amp; Data Room</a:t>
            </a:r>
          </a:p>
          <a:p>
            <a:pPr marL="894542" lvl="1" indent="-447271" algn="l">
              <a:lnSpc>
                <a:spcPts val="2909"/>
              </a:lnSpc>
              <a:buFont typeface="Arial"/>
              <a:buChar char="•"/>
            </a:pPr>
            <a:r>
              <a:rPr lang="en-US" sz="2424">
                <a:solidFill>
                  <a:srgbClr val="FFFFFF"/>
                </a:solidFill>
                <a:latin typeface="Open Sans"/>
              </a:rPr>
              <a:t>Pitch Deck </a:t>
            </a:r>
          </a:p>
          <a:p>
            <a:pPr marL="894542" lvl="1" indent="-447271" algn="l">
              <a:lnSpc>
                <a:spcPts val="2909"/>
              </a:lnSpc>
              <a:buFont typeface="Arial"/>
              <a:buChar char="•"/>
            </a:pPr>
            <a:r>
              <a:rPr lang="en-US" sz="2424">
                <a:solidFill>
                  <a:srgbClr val="FFFFFF"/>
                </a:solidFill>
                <a:latin typeface="Open Sans"/>
              </a:rPr>
              <a:t>Financials - Audited FS, 5-yr Financial Projections, Cashflow</a:t>
            </a:r>
          </a:p>
          <a:p>
            <a:pPr marL="894542" lvl="1" indent="-447271" algn="l">
              <a:lnSpc>
                <a:spcPts val="2909"/>
              </a:lnSpc>
              <a:buFont typeface="Arial"/>
              <a:buChar char="•"/>
            </a:pPr>
            <a:r>
              <a:rPr lang="en-US" sz="2424">
                <a:solidFill>
                  <a:srgbClr val="FFFFFF"/>
                </a:solidFill>
                <a:latin typeface="Open Sans"/>
              </a:rPr>
              <a:t>Valuation (If raising equity)</a:t>
            </a:r>
          </a:p>
          <a:p>
            <a:pPr marL="894542" lvl="1" indent="-447271" algn="l">
              <a:lnSpc>
                <a:spcPts val="2909"/>
              </a:lnSpc>
              <a:buFont typeface="Arial"/>
              <a:buChar char="•"/>
            </a:pPr>
            <a:r>
              <a:rPr lang="en-US" sz="2424">
                <a:solidFill>
                  <a:srgbClr val="FFFFFF"/>
                </a:solidFill>
                <a:latin typeface="Open Sans"/>
              </a:rPr>
              <a:t>Data Room - Additional Key Documents:</a:t>
            </a:r>
          </a:p>
          <a:p>
            <a:pPr marL="691287" lvl="1" indent="-345644" algn="l">
              <a:lnSpc>
                <a:spcPts val="2248"/>
              </a:lnSpc>
            </a:pPr>
            <a:r>
              <a:rPr lang="en-US" sz="1874">
                <a:solidFill>
                  <a:srgbClr val="FFFFFF"/>
                </a:solidFill>
                <a:latin typeface="Open Sans"/>
              </a:rPr>
              <a:t>Sales pipeline, Proof of sales/PO, Org Chart, Key Contracts, Cap Table</a:t>
            </a:r>
          </a:p>
          <a:p>
            <a:pPr marL="894542" lvl="1" indent="-447271" algn="l">
              <a:lnSpc>
                <a:spcPts val="2909"/>
              </a:lnSpc>
            </a:pPr>
            <a:endParaRPr lang="en-US" sz="1874">
              <a:solidFill>
                <a:srgbClr val="FFFFFF"/>
              </a:solidFill>
              <a:latin typeface="Open Sans"/>
            </a:endParaRPr>
          </a:p>
        </p:txBody>
      </p:sp>
      <p:sp>
        <p:nvSpPr>
          <p:cNvPr id="7" name="TextBox 7"/>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98</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50560" y="2599945"/>
            <a:ext cx="8790693" cy="1566741"/>
          </a:xfrm>
          <a:prstGeom prst="rect">
            <a:avLst/>
          </a:prstGeom>
        </p:spPr>
        <p:txBody>
          <a:bodyPr lIns="0" tIns="0" rIns="0" bIns="0" rtlCol="0" anchor="t">
            <a:spAutoFit/>
          </a:bodyPr>
          <a:lstStyle/>
          <a:p>
            <a:pPr algn="l">
              <a:lnSpc>
                <a:spcPts val="2889"/>
              </a:lnSpc>
            </a:pPr>
            <a:r>
              <a:rPr lang="en-US" sz="2094">
                <a:solidFill>
                  <a:srgbClr val="003891"/>
                </a:solidFill>
                <a:latin typeface="Open Sans Bold"/>
              </a:rPr>
              <a:t>Read the following prompt and reflect on your own experience:</a:t>
            </a:r>
          </a:p>
          <a:p>
            <a:pPr algn="l">
              <a:lnSpc>
                <a:spcPts val="3498"/>
              </a:lnSpc>
            </a:pPr>
            <a:endParaRPr lang="en-US" sz="2094">
              <a:solidFill>
                <a:srgbClr val="003891"/>
              </a:solidFill>
              <a:latin typeface="Open Sans Bold"/>
            </a:endParaRPr>
          </a:p>
          <a:p>
            <a:pPr marL="396843" lvl="1" indent="-198421" algn="l">
              <a:lnSpc>
                <a:spcPts val="3041"/>
              </a:lnSpc>
              <a:buFont typeface="Arial"/>
              <a:buChar char="•"/>
            </a:pPr>
            <a:r>
              <a:rPr lang="en-US" sz="2535">
                <a:solidFill>
                  <a:srgbClr val="000000"/>
                </a:solidFill>
                <a:latin typeface="Open Sans"/>
              </a:rPr>
              <a:t>Identify what type of capital is appropriate for your business and the stage you are in. </a:t>
            </a:r>
          </a:p>
        </p:txBody>
      </p:sp>
      <p:sp>
        <p:nvSpPr>
          <p:cNvPr id="3" name="TextBox 3"/>
          <p:cNvSpPr txBox="1"/>
          <p:nvPr/>
        </p:nvSpPr>
        <p:spPr>
          <a:xfrm>
            <a:off x="750489" y="802477"/>
            <a:ext cx="9190834" cy="1018383"/>
          </a:xfrm>
          <a:prstGeom prst="rect">
            <a:avLst/>
          </a:prstGeom>
        </p:spPr>
        <p:txBody>
          <a:bodyPr lIns="0" tIns="0" rIns="0" bIns="0" rtlCol="0" anchor="t">
            <a:spAutoFit/>
          </a:bodyPr>
          <a:lstStyle/>
          <a:p>
            <a:pPr algn="l">
              <a:lnSpc>
                <a:spcPts val="3993"/>
              </a:lnSpc>
            </a:pPr>
            <a:r>
              <a:rPr lang="en-US" sz="3698">
                <a:solidFill>
                  <a:srgbClr val="003891"/>
                </a:solidFill>
                <a:latin typeface="Open Sans Bold"/>
              </a:rPr>
              <a:t>Reflection Assignment</a:t>
            </a:r>
          </a:p>
          <a:p>
            <a:pPr algn="l">
              <a:lnSpc>
                <a:spcPts val="3993"/>
              </a:lnSpc>
            </a:pPr>
            <a:endParaRPr lang="en-US" sz="3698">
              <a:solidFill>
                <a:srgbClr val="003891"/>
              </a:solidFill>
              <a:latin typeface="Open Sans Bold"/>
            </a:endParaRPr>
          </a:p>
        </p:txBody>
      </p:sp>
      <p:sp>
        <p:nvSpPr>
          <p:cNvPr id="4" name="AutoShape 4"/>
          <p:cNvSpPr/>
          <p:nvPr/>
        </p:nvSpPr>
        <p:spPr>
          <a:xfrm rot="3474">
            <a:off x="581042" y="1431631"/>
            <a:ext cx="9424401" cy="0"/>
          </a:xfrm>
          <a:prstGeom prst="line">
            <a:avLst/>
          </a:prstGeom>
          <a:ln w="9525" cap="rnd">
            <a:solidFill>
              <a:srgbClr val="003891"/>
            </a:solidFill>
            <a:prstDash val="solid"/>
            <a:headEnd type="none" w="sm" len="sm"/>
            <a:tailEnd type="none" w="sm" len="sm"/>
          </a:ln>
        </p:spPr>
        <p:txBody>
          <a:bodyPr/>
          <a:lstStyle/>
          <a:p>
            <a:endParaRPr lang="en-IN"/>
          </a:p>
        </p:txBody>
      </p:sp>
      <p:sp>
        <p:nvSpPr>
          <p:cNvPr id="5" name="TextBox 5"/>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99</a:t>
            </a:r>
          </a:p>
        </p:txBody>
      </p:sp>
      <p:grpSp>
        <p:nvGrpSpPr>
          <p:cNvPr id="6" name="Group 6"/>
          <p:cNvGrpSpPr/>
          <p:nvPr/>
        </p:nvGrpSpPr>
        <p:grpSpPr>
          <a:xfrm>
            <a:off x="267443" y="49632"/>
            <a:ext cx="10315411" cy="825810"/>
            <a:chOff x="0" y="0"/>
            <a:chExt cx="13753881" cy="1101080"/>
          </a:xfrm>
        </p:grpSpPr>
        <p:sp>
          <p:nvSpPr>
            <p:cNvPr id="7" name="Freeform 7"/>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8" name="Freeform 8"/>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9" name="Freeform 9"/>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254032" y="4398342"/>
            <a:ext cx="2720466" cy="295275"/>
          </a:xfrm>
          <a:prstGeom prst="rect">
            <a:avLst/>
          </a:prstGeom>
        </p:spPr>
        <p:txBody>
          <a:bodyPr lIns="0" tIns="0" rIns="0" bIns="0" rtlCol="0" anchor="t">
            <a:spAutoFit/>
          </a:bodyPr>
          <a:lstStyle/>
          <a:p>
            <a:pPr algn="ctr">
              <a:lnSpc>
                <a:spcPts val="2380"/>
              </a:lnSpc>
            </a:pPr>
            <a:r>
              <a:rPr lang="en-US" sz="1984">
                <a:solidFill>
                  <a:srgbClr val="000000"/>
                </a:solidFill>
                <a:latin typeface="Open Sans"/>
              </a:rPr>
              <a:t>&lt;Insert video here&gt;</a:t>
            </a:r>
          </a:p>
        </p:txBody>
      </p:sp>
      <p:sp>
        <p:nvSpPr>
          <p:cNvPr id="3" name="Freeform 3"/>
          <p:cNvSpPr/>
          <p:nvPr/>
        </p:nvSpPr>
        <p:spPr>
          <a:xfrm>
            <a:off x="1" y="-12700"/>
            <a:ext cx="10691812" cy="7559675"/>
          </a:xfrm>
          <a:custGeom>
            <a:avLst/>
            <a:gdLst/>
            <a:ahLst/>
            <a:cxnLst/>
            <a:rect l="l" t="t" r="r" b="b"/>
            <a:pathLst>
              <a:path w="10691812" h="7559675">
                <a:moveTo>
                  <a:pt x="0" y="0"/>
                </a:moveTo>
                <a:lnTo>
                  <a:pt x="10691812" y="0"/>
                </a:lnTo>
                <a:lnTo>
                  <a:pt x="10691812" y="7559675"/>
                </a:lnTo>
                <a:lnTo>
                  <a:pt x="0" y="7559675"/>
                </a:lnTo>
                <a:lnTo>
                  <a:pt x="0" y="0"/>
                </a:lnTo>
                <a:close/>
              </a:path>
            </a:pathLst>
          </a:custGeom>
          <a:blipFill>
            <a:blip r:embed="rId3"/>
            <a:stretch>
              <a:fillRect b="-6074"/>
            </a:stretch>
          </a:blipFill>
        </p:spPr>
        <p:txBody>
          <a:bodyPr/>
          <a:lstStyle/>
          <a:p>
            <a:endParaRPr lang="en-IN"/>
          </a:p>
        </p:txBody>
      </p:sp>
      <p:sp>
        <p:nvSpPr>
          <p:cNvPr id="4" name="TextBox 4"/>
          <p:cNvSpPr txBox="1"/>
          <p:nvPr/>
        </p:nvSpPr>
        <p:spPr>
          <a:xfrm>
            <a:off x="656737" y="1853810"/>
            <a:ext cx="9190834" cy="493014"/>
          </a:xfrm>
          <a:prstGeom prst="rect">
            <a:avLst/>
          </a:prstGeom>
        </p:spPr>
        <p:txBody>
          <a:bodyPr lIns="0" tIns="0" rIns="0" bIns="0" rtlCol="0" anchor="t">
            <a:spAutoFit/>
          </a:bodyPr>
          <a:lstStyle/>
          <a:p>
            <a:pPr algn="l">
              <a:lnSpc>
                <a:spcPts val="3888"/>
              </a:lnSpc>
            </a:pPr>
            <a:r>
              <a:rPr lang="en-US" sz="3600">
                <a:solidFill>
                  <a:srgbClr val="FFFFFF"/>
                </a:solidFill>
                <a:latin typeface="Open Sans Bold"/>
              </a:rPr>
              <a:t>Part 2: Facing the odds: Video module</a:t>
            </a:r>
          </a:p>
        </p:txBody>
      </p:sp>
      <p:sp>
        <p:nvSpPr>
          <p:cNvPr id="5" name="AutoShape 5"/>
          <p:cNvSpPr/>
          <p:nvPr/>
        </p:nvSpPr>
        <p:spPr>
          <a:xfrm rot="4237">
            <a:off x="714175" y="2470067"/>
            <a:ext cx="7726947" cy="0"/>
          </a:xfrm>
          <a:prstGeom prst="line">
            <a:avLst/>
          </a:prstGeom>
          <a:ln w="9525" cap="rnd">
            <a:solidFill>
              <a:srgbClr val="FFFFFF"/>
            </a:solidFill>
            <a:prstDash val="solid"/>
            <a:headEnd type="none" w="sm" len="sm"/>
            <a:tailEnd type="none" w="sm" len="sm"/>
          </a:ln>
        </p:spPr>
        <p:txBody>
          <a:bodyPr/>
          <a:lstStyle/>
          <a:p>
            <a:endParaRPr lang="en-IN"/>
          </a:p>
        </p:txBody>
      </p:sp>
      <p:sp>
        <p:nvSpPr>
          <p:cNvPr id="6" name="TextBox 6"/>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100</a:t>
            </a:r>
          </a:p>
        </p:txBody>
      </p:sp>
      <p:sp>
        <p:nvSpPr>
          <p:cNvPr id="7" name="Freeform 7"/>
          <p:cNvSpPr/>
          <p:nvPr/>
        </p:nvSpPr>
        <p:spPr>
          <a:xfrm>
            <a:off x="718940" y="3043257"/>
            <a:ext cx="3079337" cy="3079337"/>
          </a:xfrm>
          <a:custGeom>
            <a:avLst/>
            <a:gdLst/>
            <a:ahLst/>
            <a:cxnLst/>
            <a:rect l="l" t="t" r="r" b="b"/>
            <a:pathLst>
              <a:path w="3079337" h="3079337">
                <a:moveTo>
                  <a:pt x="0" y="0"/>
                </a:moveTo>
                <a:lnTo>
                  <a:pt x="3079337" y="0"/>
                </a:lnTo>
                <a:lnTo>
                  <a:pt x="3079337" y="3079337"/>
                </a:lnTo>
                <a:lnTo>
                  <a:pt x="0" y="3079337"/>
                </a:lnTo>
                <a:lnTo>
                  <a:pt x="0" y="0"/>
                </a:lnTo>
                <a:close/>
              </a:path>
            </a:pathLst>
          </a:custGeom>
          <a:blipFill>
            <a:blip r:embed="rId4"/>
            <a:stretch>
              <a:fillRect/>
            </a:stretch>
          </a:blipFill>
        </p:spPr>
        <p:txBody>
          <a:bodyPr/>
          <a:lstStyle/>
          <a:p>
            <a:endParaRPr lang="en-IN"/>
          </a:p>
        </p:txBody>
      </p:sp>
      <p:sp>
        <p:nvSpPr>
          <p:cNvPr id="8" name="TextBox 8"/>
          <p:cNvSpPr txBox="1"/>
          <p:nvPr/>
        </p:nvSpPr>
        <p:spPr>
          <a:xfrm>
            <a:off x="4307842" y="3991563"/>
            <a:ext cx="3326250" cy="1438275"/>
          </a:xfrm>
          <a:prstGeom prst="rect">
            <a:avLst/>
          </a:prstGeom>
        </p:spPr>
        <p:txBody>
          <a:bodyPr lIns="0" tIns="0" rIns="0" bIns="0" rtlCol="0" anchor="t">
            <a:spAutoFit/>
          </a:bodyPr>
          <a:lstStyle/>
          <a:p>
            <a:pPr algn="l">
              <a:lnSpc>
                <a:spcPts val="2879"/>
              </a:lnSpc>
            </a:pPr>
            <a:r>
              <a:rPr lang="en-US" sz="2400">
                <a:solidFill>
                  <a:srgbClr val="FFFFFF"/>
                </a:solidFill>
                <a:latin typeface="Open Sans Bold"/>
              </a:rPr>
              <a:t>Scan the QR code to watch the video module on Facing the odds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50489" y="792952"/>
            <a:ext cx="9190834" cy="448818"/>
          </a:xfrm>
          <a:prstGeom prst="rect">
            <a:avLst/>
          </a:prstGeom>
        </p:spPr>
        <p:txBody>
          <a:bodyPr lIns="0" tIns="0" rIns="0" bIns="0" rtlCol="0" anchor="t">
            <a:spAutoFit/>
          </a:bodyPr>
          <a:lstStyle/>
          <a:p>
            <a:pPr algn="l">
              <a:lnSpc>
                <a:spcPts val="3456"/>
              </a:lnSpc>
            </a:pPr>
            <a:r>
              <a:rPr lang="en-US" sz="3200">
                <a:solidFill>
                  <a:srgbClr val="003399"/>
                </a:solidFill>
                <a:latin typeface="Open Sans Bold"/>
              </a:rPr>
              <a:t>Key Challenges</a:t>
            </a:r>
          </a:p>
        </p:txBody>
      </p:sp>
      <p:sp>
        <p:nvSpPr>
          <p:cNvPr id="3" name="TextBox 3"/>
          <p:cNvSpPr txBox="1"/>
          <p:nvPr/>
        </p:nvSpPr>
        <p:spPr>
          <a:xfrm>
            <a:off x="750517" y="1868725"/>
            <a:ext cx="8829950" cy="714177"/>
          </a:xfrm>
          <a:prstGeom prst="rect">
            <a:avLst/>
          </a:prstGeom>
        </p:spPr>
        <p:txBody>
          <a:bodyPr lIns="0" tIns="0" rIns="0" bIns="0" rtlCol="0" anchor="t">
            <a:spAutoFit/>
          </a:bodyPr>
          <a:lstStyle/>
          <a:p>
            <a:pPr marL="354330" lvl="1" indent="-177165" algn="l">
              <a:lnSpc>
                <a:spcPts val="3036"/>
              </a:lnSpc>
              <a:buFont typeface="Arial"/>
              <a:buChar char="•"/>
            </a:pPr>
            <a:r>
              <a:rPr lang="en-US" sz="2200">
                <a:solidFill>
                  <a:srgbClr val="003399"/>
                </a:solidFill>
                <a:latin typeface="Open Sans Bold"/>
              </a:rPr>
              <a:t>Barriers in accessing networks</a:t>
            </a:r>
          </a:p>
          <a:p>
            <a:pPr marL="319541" lvl="1" indent="-159771" algn="l">
              <a:lnSpc>
                <a:spcPts val="2737"/>
              </a:lnSpc>
            </a:pPr>
            <a:r>
              <a:rPr lang="en-US" sz="1984">
                <a:solidFill>
                  <a:srgbClr val="000000"/>
                </a:solidFill>
                <a:latin typeface="Open Sans Italics"/>
              </a:rPr>
              <a:t>Women are typically cut off from appropriate networks</a:t>
            </a:r>
          </a:p>
        </p:txBody>
      </p:sp>
      <p:sp>
        <p:nvSpPr>
          <p:cNvPr id="4" name="TextBox 4"/>
          <p:cNvSpPr txBox="1"/>
          <p:nvPr/>
        </p:nvSpPr>
        <p:spPr>
          <a:xfrm>
            <a:off x="819716" y="3334225"/>
            <a:ext cx="8386550" cy="714177"/>
          </a:xfrm>
          <a:prstGeom prst="rect">
            <a:avLst/>
          </a:prstGeom>
        </p:spPr>
        <p:txBody>
          <a:bodyPr lIns="0" tIns="0" rIns="0" bIns="0" rtlCol="0" anchor="t">
            <a:spAutoFit/>
          </a:bodyPr>
          <a:lstStyle/>
          <a:p>
            <a:pPr marL="354330" lvl="1" indent="-177165" algn="l">
              <a:lnSpc>
                <a:spcPts val="3036"/>
              </a:lnSpc>
              <a:buFont typeface="Arial"/>
              <a:buChar char="•"/>
            </a:pPr>
            <a:r>
              <a:rPr lang="en-US" sz="2200">
                <a:solidFill>
                  <a:srgbClr val="003399"/>
                </a:solidFill>
                <a:latin typeface="Open Sans Bold"/>
              </a:rPr>
              <a:t>Systemic Biases</a:t>
            </a:r>
          </a:p>
          <a:p>
            <a:pPr marL="319541" lvl="1" indent="-159771" algn="l">
              <a:lnSpc>
                <a:spcPts val="2737"/>
              </a:lnSpc>
            </a:pPr>
            <a:r>
              <a:rPr lang="en-US" sz="1984">
                <a:solidFill>
                  <a:srgbClr val="000000"/>
                </a:solidFill>
                <a:latin typeface="Open Sans Italics"/>
              </a:rPr>
              <a:t>Men and women entrepreneurs are treated differently</a:t>
            </a:r>
          </a:p>
        </p:txBody>
      </p:sp>
      <p:sp>
        <p:nvSpPr>
          <p:cNvPr id="5" name="TextBox 5"/>
          <p:cNvSpPr txBox="1"/>
          <p:nvPr/>
        </p:nvSpPr>
        <p:spPr>
          <a:xfrm>
            <a:off x="819726" y="4799725"/>
            <a:ext cx="9121550" cy="1057077"/>
          </a:xfrm>
          <a:prstGeom prst="rect">
            <a:avLst/>
          </a:prstGeom>
        </p:spPr>
        <p:txBody>
          <a:bodyPr lIns="0" tIns="0" rIns="0" bIns="0" rtlCol="0" anchor="t">
            <a:spAutoFit/>
          </a:bodyPr>
          <a:lstStyle/>
          <a:p>
            <a:pPr marL="354330" lvl="1" indent="-177165" algn="l">
              <a:lnSpc>
                <a:spcPts val="3036"/>
              </a:lnSpc>
              <a:buFont typeface="Arial"/>
              <a:buChar char="•"/>
            </a:pPr>
            <a:r>
              <a:rPr lang="en-US" sz="2200">
                <a:solidFill>
                  <a:srgbClr val="003399"/>
                </a:solidFill>
                <a:latin typeface="Open Sans Bold"/>
              </a:rPr>
              <a:t>Negotiation Challenges</a:t>
            </a:r>
          </a:p>
          <a:p>
            <a:pPr marL="319541" lvl="1" indent="-159771" algn="l">
              <a:lnSpc>
                <a:spcPts val="2737"/>
              </a:lnSpc>
            </a:pPr>
            <a:r>
              <a:rPr lang="en-US" sz="1984">
                <a:solidFill>
                  <a:srgbClr val="000000"/>
                </a:solidFill>
                <a:latin typeface="Open Sans Italics"/>
              </a:rPr>
              <a:t>Women in many cases feel they are not equipped for tough investor negotiations</a:t>
            </a:r>
          </a:p>
        </p:txBody>
      </p:sp>
      <p:sp>
        <p:nvSpPr>
          <p:cNvPr id="6" name="TextBox 6"/>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101</a:t>
            </a:r>
          </a:p>
        </p:txBody>
      </p:sp>
      <p:grpSp>
        <p:nvGrpSpPr>
          <p:cNvPr id="7" name="Group 7"/>
          <p:cNvGrpSpPr/>
          <p:nvPr/>
        </p:nvGrpSpPr>
        <p:grpSpPr>
          <a:xfrm>
            <a:off x="267443" y="49632"/>
            <a:ext cx="10315411" cy="825810"/>
            <a:chOff x="0" y="0"/>
            <a:chExt cx="13753881" cy="1101080"/>
          </a:xfrm>
        </p:grpSpPr>
        <p:sp>
          <p:nvSpPr>
            <p:cNvPr id="8" name="Freeform 8"/>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9" name="Freeform 9"/>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10" name="Freeform 10"/>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50489" y="792952"/>
            <a:ext cx="9190834" cy="448818"/>
          </a:xfrm>
          <a:prstGeom prst="rect">
            <a:avLst/>
          </a:prstGeom>
        </p:spPr>
        <p:txBody>
          <a:bodyPr lIns="0" tIns="0" rIns="0" bIns="0" rtlCol="0" anchor="t">
            <a:spAutoFit/>
          </a:bodyPr>
          <a:lstStyle/>
          <a:p>
            <a:pPr algn="l">
              <a:lnSpc>
                <a:spcPts val="3456"/>
              </a:lnSpc>
            </a:pPr>
            <a:r>
              <a:rPr lang="en-US" sz="3200">
                <a:solidFill>
                  <a:srgbClr val="003399"/>
                </a:solidFill>
                <a:latin typeface="Open Sans Bold"/>
              </a:rPr>
              <a:t>Biases Can Show Up</a:t>
            </a:r>
          </a:p>
        </p:txBody>
      </p:sp>
      <p:sp>
        <p:nvSpPr>
          <p:cNvPr id="3" name="Freeform 3"/>
          <p:cNvSpPr/>
          <p:nvPr/>
        </p:nvSpPr>
        <p:spPr>
          <a:xfrm>
            <a:off x="562708" y="1371600"/>
            <a:ext cx="9167445" cy="5825717"/>
          </a:xfrm>
          <a:custGeom>
            <a:avLst/>
            <a:gdLst/>
            <a:ahLst/>
            <a:cxnLst/>
            <a:rect l="l" t="t" r="r" b="b"/>
            <a:pathLst>
              <a:path w="9167445" h="5825717">
                <a:moveTo>
                  <a:pt x="0" y="0"/>
                </a:moveTo>
                <a:lnTo>
                  <a:pt x="9167445" y="0"/>
                </a:lnTo>
                <a:lnTo>
                  <a:pt x="9167445" y="5825717"/>
                </a:lnTo>
                <a:lnTo>
                  <a:pt x="0" y="5825717"/>
                </a:lnTo>
                <a:lnTo>
                  <a:pt x="0" y="0"/>
                </a:lnTo>
                <a:close/>
              </a:path>
            </a:pathLst>
          </a:custGeom>
          <a:blipFill>
            <a:blip r:embed="rId3"/>
            <a:stretch>
              <a:fillRect l="-1328" b="-11777"/>
            </a:stretch>
          </a:blipFill>
        </p:spPr>
        <p:txBody>
          <a:bodyPr/>
          <a:lstStyle/>
          <a:p>
            <a:endParaRPr lang="en-IN"/>
          </a:p>
        </p:txBody>
      </p:sp>
      <p:sp>
        <p:nvSpPr>
          <p:cNvPr id="4" name="TextBox 4"/>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102</a:t>
            </a:r>
          </a:p>
        </p:txBody>
      </p:sp>
      <p:grpSp>
        <p:nvGrpSpPr>
          <p:cNvPr id="5" name="Group 5"/>
          <p:cNvGrpSpPr/>
          <p:nvPr/>
        </p:nvGrpSpPr>
        <p:grpSpPr>
          <a:xfrm>
            <a:off x="267443" y="49632"/>
            <a:ext cx="10315411" cy="825810"/>
            <a:chOff x="0" y="0"/>
            <a:chExt cx="13753881" cy="1101080"/>
          </a:xfrm>
        </p:grpSpPr>
        <p:sp>
          <p:nvSpPr>
            <p:cNvPr id="6" name="Freeform 6"/>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4"/>
              <a:stretch>
                <a:fillRect/>
              </a:stretch>
            </a:blipFill>
          </p:spPr>
          <p:txBody>
            <a:bodyPr/>
            <a:lstStyle/>
            <a:p>
              <a:endParaRPr lang="en-IN"/>
            </a:p>
          </p:txBody>
        </p:sp>
        <p:sp>
          <p:nvSpPr>
            <p:cNvPr id="7" name="Freeform 7"/>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5"/>
              <a:stretch>
                <a:fillRect/>
              </a:stretch>
            </a:blipFill>
          </p:spPr>
          <p:txBody>
            <a:bodyPr/>
            <a:lstStyle/>
            <a:p>
              <a:endParaRPr lang="en-IN"/>
            </a:p>
          </p:txBody>
        </p:sp>
        <p:sp>
          <p:nvSpPr>
            <p:cNvPr id="8" name="Freeform 8"/>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6"/>
              <a:stretch>
                <a:fillRect l="-20431" t="-87766" r="-22929" b="-100143"/>
              </a:stretch>
            </a:blipFill>
          </p:spPr>
          <p:txBody>
            <a:bodyPr/>
            <a:lstStyle/>
            <a:p>
              <a:endParaRPr lang="en-IN"/>
            </a:p>
          </p:txBody>
        </p:sp>
      </p:gr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51401" y="949748"/>
            <a:ext cx="10126050" cy="477088"/>
          </a:xfrm>
          <a:prstGeom prst="rect">
            <a:avLst/>
          </a:prstGeom>
        </p:spPr>
        <p:txBody>
          <a:bodyPr lIns="0" tIns="0" rIns="0" bIns="0" rtlCol="0" anchor="t">
            <a:spAutoFit/>
          </a:bodyPr>
          <a:lstStyle/>
          <a:p>
            <a:pPr algn="l">
              <a:lnSpc>
                <a:spcPts val="3974"/>
              </a:lnSpc>
            </a:pPr>
            <a:r>
              <a:rPr lang="en-US" sz="2879" dirty="0">
                <a:solidFill>
                  <a:srgbClr val="003399"/>
                </a:solidFill>
                <a:latin typeface="Open Sans Bold"/>
              </a:rPr>
              <a:t>Essentials for Investment Readiness</a:t>
            </a:r>
          </a:p>
        </p:txBody>
      </p:sp>
      <p:sp>
        <p:nvSpPr>
          <p:cNvPr id="3" name="TextBox 3"/>
          <p:cNvSpPr txBox="1"/>
          <p:nvPr/>
        </p:nvSpPr>
        <p:spPr>
          <a:xfrm>
            <a:off x="9998023" y="7042964"/>
            <a:ext cx="458850"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103</a:t>
            </a:r>
          </a:p>
        </p:txBody>
      </p:sp>
      <p:grpSp>
        <p:nvGrpSpPr>
          <p:cNvPr id="4" name="Group 4"/>
          <p:cNvGrpSpPr/>
          <p:nvPr/>
        </p:nvGrpSpPr>
        <p:grpSpPr>
          <a:xfrm>
            <a:off x="2935934" y="5488053"/>
            <a:ext cx="7480446" cy="1270784"/>
            <a:chOff x="0" y="0"/>
            <a:chExt cx="9973928" cy="1694379"/>
          </a:xfrm>
        </p:grpSpPr>
        <p:sp>
          <p:nvSpPr>
            <p:cNvPr id="5" name="Freeform 5"/>
            <p:cNvSpPr/>
            <p:nvPr/>
          </p:nvSpPr>
          <p:spPr>
            <a:xfrm>
              <a:off x="0" y="0"/>
              <a:ext cx="9973945" cy="1694434"/>
            </a:xfrm>
            <a:custGeom>
              <a:avLst/>
              <a:gdLst/>
              <a:ahLst/>
              <a:cxnLst/>
              <a:rect l="l" t="t" r="r" b="b"/>
              <a:pathLst>
                <a:path w="9973945" h="1694434">
                  <a:moveTo>
                    <a:pt x="0" y="0"/>
                  </a:moveTo>
                  <a:lnTo>
                    <a:pt x="9973945" y="0"/>
                  </a:lnTo>
                  <a:lnTo>
                    <a:pt x="9973945" y="1694434"/>
                  </a:lnTo>
                  <a:lnTo>
                    <a:pt x="0" y="1694434"/>
                  </a:lnTo>
                  <a:close/>
                </a:path>
              </a:pathLst>
            </a:custGeom>
            <a:solidFill>
              <a:srgbClr val="EEEEEE"/>
            </a:solidFill>
          </p:spPr>
          <p:txBody>
            <a:bodyPr/>
            <a:lstStyle/>
            <a:p>
              <a:endParaRPr lang="en-IN"/>
            </a:p>
          </p:txBody>
        </p:sp>
      </p:grpSp>
      <p:grpSp>
        <p:nvGrpSpPr>
          <p:cNvPr id="6" name="Group 6"/>
          <p:cNvGrpSpPr/>
          <p:nvPr/>
        </p:nvGrpSpPr>
        <p:grpSpPr>
          <a:xfrm>
            <a:off x="107529" y="5488067"/>
            <a:ext cx="3609306" cy="1269007"/>
            <a:chOff x="0" y="0"/>
            <a:chExt cx="4812408" cy="1692009"/>
          </a:xfrm>
        </p:grpSpPr>
        <p:sp>
          <p:nvSpPr>
            <p:cNvPr id="7" name="Freeform 7"/>
            <p:cNvSpPr/>
            <p:nvPr/>
          </p:nvSpPr>
          <p:spPr>
            <a:xfrm>
              <a:off x="0" y="0"/>
              <a:ext cx="4812411" cy="1692021"/>
            </a:xfrm>
            <a:custGeom>
              <a:avLst/>
              <a:gdLst/>
              <a:ahLst/>
              <a:cxnLst/>
              <a:rect l="l" t="t" r="r" b="b"/>
              <a:pathLst>
                <a:path w="4812411" h="1692021">
                  <a:moveTo>
                    <a:pt x="4812411" y="0"/>
                  </a:moveTo>
                  <a:lnTo>
                    <a:pt x="0" y="0"/>
                  </a:lnTo>
                  <a:lnTo>
                    <a:pt x="0" y="1692021"/>
                  </a:lnTo>
                  <a:lnTo>
                    <a:pt x="4812411" y="1692021"/>
                  </a:lnTo>
                  <a:close/>
                </a:path>
              </a:pathLst>
            </a:custGeom>
            <a:solidFill>
              <a:srgbClr val="0C58D3"/>
            </a:solidFill>
          </p:spPr>
          <p:txBody>
            <a:bodyPr/>
            <a:lstStyle/>
            <a:p>
              <a:endParaRPr lang="en-IN"/>
            </a:p>
          </p:txBody>
        </p:sp>
      </p:grpSp>
      <p:grpSp>
        <p:nvGrpSpPr>
          <p:cNvPr id="8" name="Group 8"/>
          <p:cNvGrpSpPr/>
          <p:nvPr/>
        </p:nvGrpSpPr>
        <p:grpSpPr>
          <a:xfrm rot="-5400000">
            <a:off x="2486349" y="4734736"/>
            <a:ext cx="1270500" cy="2777133"/>
            <a:chOff x="0" y="0"/>
            <a:chExt cx="1694000" cy="3702843"/>
          </a:xfrm>
        </p:grpSpPr>
        <p:sp>
          <p:nvSpPr>
            <p:cNvPr id="9" name="Freeform 9"/>
            <p:cNvSpPr/>
            <p:nvPr/>
          </p:nvSpPr>
          <p:spPr>
            <a:xfrm>
              <a:off x="0" y="0"/>
              <a:ext cx="1694053" cy="3702812"/>
            </a:xfrm>
            <a:custGeom>
              <a:avLst/>
              <a:gdLst/>
              <a:ahLst/>
              <a:cxnLst/>
              <a:rect l="l" t="t" r="r" b="b"/>
              <a:pathLst>
                <a:path w="1694053" h="3702812">
                  <a:moveTo>
                    <a:pt x="0" y="0"/>
                  </a:moveTo>
                  <a:lnTo>
                    <a:pt x="1694053" y="0"/>
                  </a:lnTo>
                  <a:lnTo>
                    <a:pt x="1694053" y="2962275"/>
                  </a:lnTo>
                  <a:lnTo>
                    <a:pt x="846963" y="3702812"/>
                  </a:lnTo>
                  <a:lnTo>
                    <a:pt x="0" y="2962275"/>
                  </a:lnTo>
                  <a:close/>
                </a:path>
              </a:pathLst>
            </a:custGeom>
            <a:solidFill>
              <a:srgbClr val="0C58D3"/>
            </a:solidFill>
          </p:spPr>
          <p:txBody>
            <a:bodyPr/>
            <a:lstStyle/>
            <a:p>
              <a:endParaRPr lang="en-IN"/>
            </a:p>
          </p:txBody>
        </p:sp>
      </p:grpSp>
      <p:sp>
        <p:nvSpPr>
          <p:cNvPr id="10" name="TextBox 10"/>
          <p:cNvSpPr txBox="1"/>
          <p:nvPr/>
        </p:nvSpPr>
        <p:spPr>
          <a:xfrm>
            <a:off x="331060" y="5943831"/>
            <a:ext cx="3583956" cy="335280"/>
          </a:xfrm>
          <a:prstGeom prst="rect">
            <a:avLst/>
          </a:prstGeom>
        </p:spPr>
        <p:txBody>
          <a:bodyPr lIns="0" tIns="0" rIns="0" bIns="0" rtlCol="0" anchor="t">
            <a:spAutoFit/>
          </a:bodyPr>
          <a:lstStyle/>
          <a:p>
            <a:pPr algn="l">
              <a:lnSpc>
                <a:spcPts val="2760"/>
              </a:lnSpc>
            </a:pPr>
            <a:r>
              <a:rPr lang="en-US" sz="2000">
                <a:solidFill>
                  <a:srgbClr val="FFFFFF"/>
                </a:solidFill>
                <a:latin typeface="Open Sans Bold"/>
              </a:rPr>
              <a:t>Expand your networks</a:t>
            </a:r>
          </a:p>
        </p:txBody>
      </p:sp>
      <p:sp>
        <p:nvSpPr>
          <p:cNvPr id="11" name="TextBox 11"/>
          <p:cNvSpPr txBox="1"/>
          <p:nvPr/>
        </p:nvSpPr>
        <p:spPr>
          <a:xfrm>
            <a:off x="4333361" y="5516709"/>
            <a:ext cx="5600541" cy="1187196"/>
          </a:xfrm>
          <a:prstGeom prst="rect">
            <a:avLst/>
          </a:prstGeom>
        </p:spPr>
        <p:txBody>
          <a:bodyPr lIns="0" tIns="0" rIns="0" bIns="0" rtlCol="0" anchor="t">
            <a:spAutoFit/>
          </a:bodyPr>
          <a:lstStyle/>
          <a:p>
            <a:pPr marL="346710" lvl="1" indent="-173355" algn="l">
              <a:lnSpc>
                <a:spcPts val="1931"/>
              </a:lnSpc>
              <a:buFont typeface="Arial"/>
              <a:buChar char="•"/>
            </a:pPr>
            <a:r>
              <a:rPr lang="en-US" sz="1399">
                <a:solidFill>
                  <a:srgbClr val="000000"/>
                </a:solidFill>
                <a:latin typeface="Open Sans"/>
              </a:rPr>
              <a:t>Who do you know in  business or impact leadership</a:t>
            </a:r>
          </a:p>
          <a:p>
            <a:pPr marL="346710" lvl="1" indent="-173355" algn="l">
              <a:lnSpc>
                <a:spcPts val="1931"/>
              </a:lnSpc>
              <a:buFont typeface="Arial"/>
              <a:buChar char="•"/>
            </a:pPr>
            <a:r>
              <a:rPr lang="en-US" sz="1399">
                <a:solidFill>
                  <a:srgbClr val="000000"/>
                </a:solidFill>
                <a:latin typeface="Open Sans"/>
              </a:rPr>
              <a:t>Have your friends mentioned any influencers who they can connect you to?</a:t>
            </a:r>
          </a:p>
          <a:p>
            <a:pPr marL="346710" lvl="1" indent="-173355" algn="l">
              <a:lnSpc>
                <a:spcPts val="1931"/>
              </a:lnSpc>
              <a:buFont typeface="Arial"/>
              <a:buChar char="•"/>
            </a:pPr>
            <a:r>
              <a:rPr lang="en-US" sz="1399">
                <a:solidFill>
                  <a:srgbClr val="000000"/>
                </a:solidFill>
                <a:latin typeface="Open Sans"/>
              </a:rPr>
              <a:t>Do you know any entrepreneurs who raised funding?</a:t>
            </a:r>
          </a:p>
          <a:p>
            <a:pPr marL="346710" lvl="1" indent="-173355" algn="l">
              <a:lnSpc>
                <a:spcPts val="1931"/>
              </a:lnSpc>
              <a:buFont typeface="Arial"/>
              <a:buChar char="•"/>
            </a:pPr>
            <a:r>
              <a:rPr lang="en-US" sz="1399">
                <a:solidFill>
                  <a:srgbClr val="000000"/>
                </a:solidFill>
                <a:latin typeface="Open Sans"/>
              </a:rPr>
              <a:t>Do you know anyone in the VC space?</a:t>
            </a:r>
          </a:p>
        </p:txBody>
      </p:sp>
      <p:grpSp>
        <p:nvGrpSpPr>
          <p:cNvPr id="12" name="Group 12"/>
          <p:cNvGrpSpPr/>
          <p:nvPr/>
        </p:nvGrpSpPr>
        <p:grpSpPr>
          <a:xfrm>
            <a:off x="2935934" y="4194919"/>
            <a:ext cx="7480446" cy="1270784"/>
            <a:chOff x="0" y="0"/>
            <a:chExt cx="9973928" cy="1694379"/>
          </a:xfrm>
        </p:grpSpPr>
        <p:sp>
          <p:nvSpPr>
            <p:cNvPr id="13" name="Freeform 13"/>
            <p:cNvSpPr/>
            <p:nvPr/>
          </p:nvSpPr>
          <p:spPr>
            <a:xfrm>
              <a:off x="0" y="0"/>
              <a:ext cx="9973945" cy="1694434"/>
            </a:xfrm>
            <a:custGeom>
              <a:avLst/>
              <a:gdLst/>
              <a:ahLst/>
              <a:cxnLst/>
              <a:rect l="l" t="t" r="r" b="b"/>
              <a:pathLst>
                <a:path w="9973945" h="1694434">
                  <a:moveTo>
                    <a:pt x="0" y="0"/>
                  </a:moveTo>
                  <a:lnTo>
                    <a:pt x="9973945" y="0"/>
                  </a:lnTo>
                  <a:lnTo>
                    <a:pt x="9973945" y="1694434"/>
                  </a:lnTo>
                  <a:lnTo>
                    <a:pt x="0" y="1694434"/>
                  </a:lnTo>
                  <a:close/>
                </a:path>
              </a:pathLst>
            </a:custGeom>
            <a:solidFill>
              <a:srgbClr val="EEEEEE"/>
            </a:solidFill>
          </p:spPr>
          <p:txBody>
            <a:bodyPr/>
            <a:lstStyle/>
            <a:p>
              <a:endParaRPr lang="en-IN"/>
            </a:p>
          </p:txBody>
        </p:sp>
      </p:grpSp>
      <p:grpSp>
        <p:nvGrpSpPr>
          <p:cNvPr id="14" name="Group 14"/>
          <p:cNvGrpSpPr/>
          <p:nvPr/>
        </p:nvGrpSpPr>
        <p:grpSpPr>
          <a:xfrm>
            <a:off x="107529" y="4194933"/>
            <a:ext cx="3609306" cy="1269007"/>
            <a:chOff x="0" y="0"/>
            <a:chExt cx="4812408" cy="1692009"/>
          </a:xfrm>
        </p:grpSpPr>
        <p:sp>
          <p:nvSpPr>
            <p:cNvPr id="15" name="Freeform 15"/>
            <p:cNvSpPr/>
            <p:nvPr/>
          </p:nvSpPr>
          <p:spPr>
            <a:xfrm>
              <a:off x="0" y="0"/>
              <a:ext cx="4812411" cy="1692021"/>
            </a:xfrm>
            <a:custGeom>
              <a:avLst/>
              <a:gdLst/>
              <a:ahLst/>
              <a:cxnLst/>
              <a:rect l="l" t="t" r="r" b="b"/>
              <a:pathLst>
                <a:path w="4812411" h="1692021">
                  <a:moveTo>
                    <a:pt x="4812411" y="0"/>
                  </a:moveTo>
                  <a:lnTo>
                    <a:pt x="0" y="0"/>
                  </a:lnTo>
                  <a:lnTo>
                    <a:pt x="0" y="1692021"/>
                  </a:lnTo>
                  <a:lnTo>
                    <a:pt x="4812411" y="1692021"/>
                  </a:lnTo>
                  <a:close/>
                </a:path>
              </a:pathLst>
            </a:custGeom>
            <a:solidFill>
              <a:srgbClr val="0C58D3"/>
            </a:solidFill>
          </p:spPr>
          <p:txBody>
            <a:bodyPr/>
            <a:lstStyle/>
            <a:p>
              <a:endParaRPr lang="en-IN"/>
            </a:p>
          </p:txBody>
        </p:sp>
      </p:grpSp>
      <p:grpSp>
        <p:nvGrpSpPr>
          <p:cNvPr id="16" name="Group 16"/>
          <p:cNvGrpSpPr/>
          <p:nvPr/>
        </p:nvGrpSpPr>
        <p:grpSpPr>
          <a:xfrm rot="-5400000">
            <a:off x="2486349" y="3441602"/>
            <a:ext cx="1270500" cy="2777133"/>
            <a:chOff x="0" y="0"/>
            <a:chExt cx="1694000" cy="3702843"/>
          </a:xfrm>
        </p:grpSpPr>
        <p:sp>
          <p:nvSpPr>
            <p:cNvPr id="17" name="Freeform 17"/>
            <p:cNvSpPr/>
            <p:nvPr/>
          </p:nvSpPr>
          <p:spPr>
            <a:xfrm>
              <a:off x="0" y="0"/>
              <a:ext cx="1694053" cy="3702812"/>
            </a:xfrm>
            <a:custGeom>
              <a:avLst/>
              <a:gdLst/>
              <a:ahLst/>
              <a:cxnLst/>
              <a:rect l="l" t="t" r="r" b="b"/>
              <a:pathLst>
                <a:path w="1694053" h="3702812">
                  <a:moveTo>
                    <a:pt x="0" y="0"/>
                  </a:moveTo>
                  <a:lnTo>
                    <a:pt x="1694053" y="0"/>
                  </a:lnTo>
                  <a:lnTo>
                    <a:pt x="1694053" y="2962275"/>
                  </a:lnTo>
                  <a:lnTo>
                    <a:pt x="846963" y="3702812"/>
                  </a:lnTo>
                  <a:lnTo>
                    <a:pt x="0" y="2962275"/>
                  </a:lnTo>
                  <a:close/>
                </a:path>
              </a:pathLst>
            </a:custGeom>
            <a:solidFill>
              <a:srgbClr val="0C58D3"/>
            </a:solidFill>
          </p:spPr>
          <p:txBody>
            <a:bodyPr/>
            <a:lstStyle/>
            <a:p>
              <a:endParaRPr lang="en-IN"/>
            </a:p>
          </p:txBody>
        </p:sp>
      </p:grpSp>
      <p:sp>
        <p:nvSpPr>
          <p:cNvPr id="18" name="TextBox 18"/>
          <p:cNvSpPr txBox="1"/>
          <p:nvPr/>
        </p:nvSpPr>
        <p:spPr>
          <a:xfrm>
            <a:off x="331060" y="4650697"/>
            <a:ext cx="3583956" cy="335280"/>
          </a:xfrm>
          <a:prstGeom prst="rect">
            <a:avLst/>
          </a:prstGeom>
        </p:spPr>
        <p:txBody>
          <a:bodyPr lIns="0" tIns="0" rIns="0" bIns="0" rtlCol="0" anchor="t">
            <a:spAutoFit/>
          </a:bodyPr>
          <a:lstStyle/>
          <a:p>
            <a:pPr algn="l">
              <a:lnSpc>
                <a:spcPts val="2760"/>
              </a:lnSpc>
            </a:pPr>
            <a:r>
              <a:rPr lang="en-US" sz="2000">
                <a:solidFill>
                  <a:srgbClr val="FFFFFF"/>
                </a:solidFill>
                <a:latin typeface="Open Sans Bold"/>
              </a:rPr>
              <a:t>Get trained on negotiations</a:t>
            </a:r>
          </a:p>
        </p:txBody>
      </p:sp>
      <p:sp>
        <p:nvSpPr>
          <p:cNvPr id="19" name="TextBox 19"/>
          <p:cNvSpPr txBox="1"/>
          <p:nvPr/>
        </p:nvSpPr>
        <p:spPr>
          <a:xfrm>
            <a:off x="4333361" y="4342637"/>
            <a:ext cx="5600541" cy="949071"/>
          </a:xfrm>
          <a:prstGeom prst="rect">
            <a:avLst/>
          </a:prstGeom>
        </p:spPr>
        <p:txBody>
          <a:bodyPr lIns="0" tIns="0" rIns="0" bIns="0" rtlCol="0" anchor="t">
            <a:spAutoFit/>
          </a:bodyPr>
          <a:lstStyle/>
          <a:p>
            <a:pPr marL="346710" lvl="1" indent="-173355" algn="l">
              <a:lnSpc>
                <a:spcPts val="1931"/>
              </a:lnSpc>
              <a:buFont typeface="Arial"/>
              <a:buChar char="•"/>
            </a:pPr>
            <a:r>
              <a:rPr lang="en-US" sz="1399">
                <a:solidFill>
                  <a:srgbClr val="000000"/>
                </a:solidFill>
                <a:latin typeface="Open Sans"/>
              </a:rPr>
              <a:t>Understand the basic terms of investment</a:t>
            </a:r>
          </a:p>
          <a:p>
            <a:pPr marL="346710" lvl="1" indent="-173355" algn="l">
              <a:lnSpc>
                <a:spcPts val="1931"/>
              </a:lnSpc>
              <a:buFont typeface="Arial"/>
              <a:buChar char="•"/>
            </a:pPr>
            <a:r>
              <a:rPr lang="en-US" sz="1399">
                <a:solidFill>
                  <a:srgbClr val="000000"/>
                </a:solidFill>
                <a:latin typeface="Open Sans"/>
              </a:rPr>
              <a:t>Know your desired and lowest acceptable terms</a:t>
            </a:r>
          </a:p>
          <a:p>
            <a:pPr marL="346710" lvl="1" indent="-173355" algn="l">
              <a:lnSpc>
                <a:spcPts val="1931"/>
              </a:lnSpc>
              <a:buFont typeface="Arial"/>
              <a:buChar char="•"/>
            </a:pPr>
            <a:r>
              <a:rPr lang="en-US" sz="1399">
                <a:solidFill>
                  <a:srgbClr val="000000"/>
                </a:solidFill>
                <a:latin typeface="Open Sans"/>
              </a:rPr>
              <a:t>Run scenarios with a mentor or a friend</a:t>
            </a:r>
          </a:p>
          <a:p>
            <a:pPr marL="346710" lvl="1" indent="-173355" algn="l">
              <a:lnSpc>
                <a:spcPts val="1931"/>
              </a:lnSpc>
              <a:buFont typeface="Arial"/>
              <a:buChar char="•"/>
            </a:pPr>
            <a:r>
              <a:rPr lang="en-US" sz="1399">
                <a:solidFill>
                  <a:srgbClr val="000000"/>
                </a:solidFill>
                <a:latin typeface="Open Sans"/>
              </a:rPr>
              <a:t>Do not accept anything that you do not understand</a:t>
            </a:r>
          </a:p>
        </p:txBody>
      </p:sp>
      <p:grpSp>
        <p:nvGrpSpPr>
          <p:cNvPr id="20" name="Group 20"/>
          <p:cNvGrpSpPr/>
          <p:nvPr/>
        </p:nvGrpSpPr>
        <p:grpSpPr>
          <a:xfrm>
            <a:off x="2935934" y="2901732"/>
            <a:ext cx="7480446" cy="1270784"/>
            <a:chOff x="0" y="0"/>
            <a:chExt cx="9973928" cy="1694379"/>
          </a:xfrm>
        </p:grpSpPr>
        <p:sp>
          <p:nvSpPr>
            <p:cNvPr id="21" name="Freeform 21"/>
            <p:cNvSpPr/>
            <p:nvPr/>
          </p:nvSpPr>
          <p:spPr>
            <a:xfrm>
              <a:off x="0" y="0"/>
              <a:ext cx="9973945" cy="1694434"/>
            </a:xfrm>
            <a:custGeom>
              <a:avLst/>
              <a:gdLst/>
              <a:ahLst/>
              <a:cxnLst/>
              <a:rect l="l" t="t" r="r" b="b"/>
              <a:pathLst>
                <a:path w="9973945" h="1694434">
                  <a:moveTo>
                    <a:pt x="0" y="0"/>
                  </a:moveTo>
                  <a:lnTo>
                    <a:pt x="9973945" y="0"/>
                  </a:lnTo>
                  <a:lnTo>
                    <a:pt x="9973945" y="1694434"/>
                  </a:lnTo>
                  <a:lnTo>
                    <a:pt x="0" y="1694434"/>
                  </a:lnTo>
                  <a:close/>
                </a:path>
              </a:pathLst>
            </a:custGeom>
            <a:solidFill>
              <a:srgbClr val="EEEEEE"/>
            </a:solidFill>
          </p:spPr>
          <p:txBody>
            <a:bodyPr/>
            <a:lstStyle/>
            <a:p>
              <a:endParaRPr lang="en-IN"/>
            </a:p>
          </p:txBody>
        </p:sp>
      </p:grpSp>
      <p:grpSp>
        <p:nvGrpSpPr>
          <p:cNvPr id="22" name="Group 22"/>
          <p:cNvGrpSpPr/>
          <p:nvPr/>
        </p:nvGrpSpPr>
        <p:grpSpPr>
          <a:xfrm>
            <a:off x="107529" y="2901746"/>
            <a:ext cx="3609306" cy="1269007"/>
            <a:chOff x="0" y="0"/>
            <a:chExt cx="4812408" cy="1692009"/>
          </a:xfrm>
        </p:grpSpPr>
        <p:sp>
          <p:nvSpPr>
            <p:cNvPr id="23" name="Freeform 23"/>
            <p:cNvSpPr/>
            <p:nvPr/>
          </p:nvSpPr>
          <p:spPr>
            <a:xfrm>
              <a:off x="0" y="0"/>
              <a:ext cx="4812411" cy="1692021"/>
            </a:xfrm>
            <a:custGeom>
              <a:avLst/>
              <a:gdLst/>
              <a:ahLst/>
              <a:cxnLst/>
              <a:rect l="l" t="t" r="r" b="b"/>
              <a:pathLst>
                <a:path w="4812411" h="1692021">
                  <a:moveTo>
                    <a:pt x="4812411" y="0"/>
                  </a:moveTo>
                  <a:lnTo>
                    <a:pt x="0" y="0"/>
                  </a:lnTo>
                  <a:lnTo>
                    <a:pt x="0" y="1692021"/>
                  </a:lnTo>
                  <a:lnTo>
                    <a:pt x="4812411" y="1692021"/>
                  </a:lnTo>
                  <a:close/>
                </a:path>
              </a:pathLst>
            </a:custGeom>
            <a:solidFill>
              <a:srgbClr val="0C58D3"/>
            </a:solidFill>
          </p:spPr>
          <p:txBody>
            <a:bodyPr/>
            <a:lstStyle/>
            <a:p>
              <a:endParaRPr lang="en-IN"/>
            </a:p>
          </p:txBody>
        </p:sp>
      </p:grpSp>
      <p:grpSp>
        <p:nvGrpSpPr>
          <p:cNvPr id="24" name="Group 24"/>
          <p:cNvGrpSpPr/>
          <p:nvPr/>
        </p:nvGrpSpPr>
        <p:grpSpPr>
          <a:xfrm rot="-5400000">
            <a:off x="2486349" y="2148415"/>
            <a:ext cx="1270500" cy="2777133"/>
            <a:chOff x="0" y="0"/>
            <a:chExt cx="1694000" cy="3702843"/>
          </a:xfrm>
        </p:grpSpPr>
        <p:sp>
          <p:nvSpPr>
            <p:cNvPr id="25" name="Freeform 25"/>
            <p:cNvSpPr/>
            <p:nvPr/>
          </p:nvSpPr>
          <p:spPr>
            <a:xfrm>
              <a:off x="0" y="0"/>
              <a:ext cx="1694053" cy="3702812"/>
            </a:xfrm>
            <a:custGeom>
              <a:avLst/>
              <a:gdLst/>
              <a:ahLst/>
              <a:cxnLst/>
              <a:rect l="l" t="t" r="r" b="b"/>
              <a:pathLst>
                <a:path w="1694053" h="3702812">
                  <a:moveTo>
                    <a:pt x="0" y="0"/>
                  </a:moveTo>
                  <a:lnTo>
                    <a:pt x="1694053" y="0"/>
                  </a:lnTo>
                  <a:lnTo>
                    <a:pt x="1694053" y="2962275"/>
                  </a:lnTo>
                  <a:lnTo>
                    <a:pt x="846963" y="3702812"/>
                  </a:lnTo>
                  <a:lnTo>
                    <a:pt x="0" y="2962275"/>
                  </a:lnTo>
                  <a:close/>
                </a:path>
              </a:pathLst>
            </a:custGeom>
            <a:solidFill>
              <a:srgbClr val="0C58D3"/>
            </a:solidFill>
          </p:spPr>
          <p:txBody>
            <a:bodyPr/>
            <a:lstStyle/>
            <a:p>
              <a:endParaRPr lang="en-IN"/>
            </a:p>
          </p:txBody>
        </p:sp>
      </p:grpSp>
      <p:sp>
        <p:nvSpPr>
          <p:cNvPr id="26" name="TextBox 26"/>
          <p:cNvSpPr txBox="1"/>
          <p:nvPr/>
        </p:nvSpPr>
        <p:spPr>
          <a:xfrm>
            <a:off x="331060" y="3357510"/>
            <a:ext cx="3583956" cy="335280"/>
          </a:xfrm>
          <a:prstGeom prst="rect">
            <a:avLst/>
          </a:prstGeom>
        </p:spPr>
        <p:txBody>
          <a:bodyPr lIns="0" tIns="0" rIns="0" bIns="0" rtlCol="0" anchor="t">
            <a:spAutoFit/>
          </a:bodyPr>
          <a:lstStyle/>
          <a:p>
            <a:pPr algn="l">
              <a:lnSpc>
                <a:spcPts val="2760"/>
              </a:lnSpc>
            </a:pPr>
            <a:r>
              <a:rPr lang="en-US" sz="2000">
                <a:solidFill>
                  <a:srgbClr val="FFFFFF"/>
                </a:solidFill>
                <a:latin typeface="Open Sans Bold"/>
              </a:rPr>
              <a:t>Get your financials ready</a:t>
            </a:r>
          </a:p>
        </p:txBody>
      </p:sp>
      <p:sp>
        <p:nvSpPr>
          <p:cNvPr id="27" name="TextBox 27"/>
          <p:cNvSpPr txBox="1"/>
          <p:nvPr/>
        </p:nvSpPr>
        <p:spPr>
          <a:xfrm>
            <a:off x="4333361" y="3022018"/>
            <a:ext cx="5600541" cy="1013460"/>
          </a:xfrm>
          <a:prstGeom prst="rect">
            <a:avLst/>
          </a:prstGeom>
        </p:spPr>
        <p:txBody>
          <a:bodyPr lIns="0" tIns="0" rIns="0" bIns="0" rtlCol="0" anchor="t">
            <a:spAutoFit/>
          </a:bodyPr>
          <a:lstStyle/>
          <a:p>
            <a:pPr marL="352425" lvl="1" indent="-176212" algn="l">
              <a:lnSpc>
                <a:spcPts val="2070"/>
              </a:lnSpc>
              <a:buFont typeface="Arial"/>
              <a:buChar char="•"/>
            </a:pPr>
            <a:r>
              <a:rPr lang="en-US" sz="1500">
                <a:solidFill>
                  <a:srgbClr val="000000"/>
                </a:solidFill>
                <a:latin typeface="Open Sans"/>
              </a:rPr>
              <a:t>Know your ask</a:t>
            </a:r>
          </a:p>
          <a:p>
            <a:pPr marL="352425" lvl="1" indent="-176212" algn="l">
              <a:lnSpc>
                <a:spcPts val="2070"/>
              </a:lnSpc>
              <a:buFont typeface="Arial"/>
              <a:buChar char="•"/>
            </a:pPr>
            <a:r>
              <a:rPr lang="en-US" sz="1500">
                <a:solidFill>
                  <a:srgbClr val="000000"/>
                </a:solidFill>
                <a:latin typeface="Open Sans"/>
              </a:rPr>
              <a:t>Calculate &amp; present a clear valuation</a:t>
            </a:r>
          </a:p>
          <a:p>
            <a:pPr marL="352425" lvl="1" indent="-176212" algn="l">
              <a:lnSpc>
                <a:spcPts val="2070"/>
              </a:lnSpc>
              <a:buFont typeface="Arial"/>
              <a:buChar char="•"/>
            </a:pPr>
            <a:r>
              <a:rPr lang="en-US" sz="1500">
                <a:solidFill>
                  <a:srgbClr val="000000"/>
                </a:solidFill>
                <a:latin typeface="Open Sans"/>
              </a:rPr>
              <a:t>Create 5 year projections or plans</a:t>
            </a:r>
          </a:p>
          <a:p>
            <a:pPr marL="352425" lvl="1" indent="-176212" algn="l">
              <a:lnSpc>
                <a:spcPts val="2070"/>
              </a:lnSpc>
              <a:buFont typeface="Arial"/>
              <a:buChar char="•"/>
            </a:pPr>
            <a:r>
              <a:rPr lang="en-US" sz="1500">
                <a:solidFill>
                  <a:srgbClr val="000000"/>
                </a:solidFill>
                <a:latin typeface="Open Sans"/>
              </a:rPr>
              <a:t>Prepare key metrics</a:t>
            </a:r>
          </a:p>
        </p:txBody>
      </p:sp>
      <p:grpSp>
        <p:nvGrpSpPr>
          <p:cNvPr id="28" name="Group 28"/>
          <p:cNvGrpSpPr/>
          <p:nvPr/>
        </p:nvGrpSpPr>
        <p:grpSpPr>
          <a:xfrm>
            <a:off x="2935934" y="1608613"/>
            <a:ext cx="7480446" cy="1270784"/>
            <a:chOff x="0" y="0"/>
            <a:chExt cx="9973928" cy="1694379"/>
          </a:xfrm>
        </p:grpSpPr>
        <p:sp>
          <p:nvSpPr>
            <p:cNvPr id="29" name="Freeform 29"/>
            <p:cNvSpPr/>
            <p:nvPr/>
          </p:nvSpPr>
          <p:spPr>
            <a:xfrm>
              <a:off x="0" y="0"/>
              <a:ext cx="9973945" cy="1694434"/>
            </a:xfrm>
            <a:custGeom>
              <a:avLst/>
              <a:gdLst/>
              <a:ahLst/>
              <a:cxnLst/>
              <a:rect l="l" t="t" r="r" b="b"/>
              <a:pathLst>
                <a:path w="9973945" h="1694434">
                  <a:moveTo>
                    <a:pt x="0" y="0"/>
                  </a:moveTo>
                  <a:lnTo>
                    <a:pt x="9973945" y="0"/>
                  </a:lnTo>
                  <a:lnTo>
                    <a:pt x="9973945" y="1694434"/>
                  </a:lnTo>
                  <a:lnTo>
                    <a:pt x="0" y="1694434"/>
                  </a:lnTo>
                  <a:close/>
                </a:path>
              </a:pathLst>
            </a:custGeom>
            <a:solidFill>
              <a:srgbClr val="EEEEEE"/>
            </a:solidFill>
          </p:spPr>
          <p:txBody>
            <a:bodyPr/>
            <a:lstStyle/>
            <a:p>
              <a:endParaRPr lang="en-IN"/>
            </a:p>
          </p:txBody>
        </p:sp>
      </p:grpSp>
      <p:grpSp>
        <p:nvGrpSpPr>
          <p:cNvPr id="30" name="Group 30"/>
          <p:cNvGrpSpPr/>
          <p:nvPr/>
        </p:nvGrpSpPr>
        <p:grpSpPr>
          <a:xfrm>
            <a:off x="107529" y="1608627"/>
            <a:ext cx="3609306" cy="1269007"/>
            <a:chOff x="0" y="0"/>
            <a:chExt cx="4812408" cy="1692009"/>
          </a:xfrm>
        </p:grpSpPr>
        <p:sp>
          <p:nvSpPr>
            <p:cNvPr id="31" name="Freeform 31"/>
            <p:cNvSpPr/>
            <p:nvPr/>
          </p:nvSpPr>
          <p:spPr>
            <a:xfrm>
              <a:off x="0" y="0"/>
              <a:ext cx="4812411" cy="1692021"/>
            </a:xfrm>
            <a:custGeom>
              <a:avLst/>
              <a:gdLst/>
              <a:ahLst/>
              <a:cxnLst/>
              <a:rect l="l" t="t" r="r" b="b"/>
              <a:pathLst>
                <a:path w="4812411" h="1692021">
                  <a:moveTo>
                    <a:pt x="4812411" y="0"/>
                  </a:moveTo>
                  <a:lnTo>
                    <a:pt x="0" y="0"/>
                  </a:lnTo>
                  <a:lnTo>
                    <a:pt x="0" y="1692021"/>
                  </a:lnTo>
                  <a:lnTo>
                    <a:pt x="4812411" y="1692021"/>
                  </a:lnTo>
                  <a:close/>
                </a:path>
              </a:pathLst>
            </a:custGeom>
            <a:solidFill>
              <a:srgbClr val="0C58D3"/>
            </a:solidFill>
          </p:spPr>
          <p:txBody>
            <a:bodyPr/>
            <a:lstStyle/>
            <a:p>
              <a:endParaRPr lang="en-IN"/>
            </a:p>
          </p:txBody>
        </p:sp>
      </p:grpSp>
      <p:grpSp>
        <p:nvGrpSpPr>
          <p:cNvPr id="32" name="Group 32"/>
          <p:cNvGrpSpPr/>
          <p:nvPr/>
        </p:nvGrpSpPr>
        <p:grpSpPr>
          <a:xfrm rot="-5400000">
            <a:off x="2486349" y="855296"/>
            <a:ext cx="1270500" cy="2777133"/>
            <a:chOff x="0" y="0"/>
            <a:chExt cx="1694000" cy="3702843"/>
          </a:xfrm>
        </p:grpSpPr>
        <p:sp>
          <p:nvSpPr>
            <p:cNvPr id="33" name="Freeform 33"/>
            <p:cNvSpPr/>
            <p:nvPr/>
          </p:nvSpPr>
          <p:spPr>
            <a:xfrm>
              <a:off x="0" y="0"/>
              <a:ext cx="1694053" cy="3702812"/>
            </a:xfrm>
            <a:custGeom>
              <a:avLst/>
              <a:gdLst/>
              <a:ahLst/>
              <a:cxnLst/>
              <a:rect l="l" t="t" r="r" b="b"/>
              <a:pathLst>
                <a:path w="1694053" h="3702812">
                  <a:moveTo>
                    <a:pt x="0" y="0"/>
                  </a:moveTo>
                  <a:lnTo>
                    <a:pt x="1694053" y="0"/>
                  </a:lnTo>
                  <a:lnTo>
                    <a:pt x="1694053" y="2962275"/>
                  </a:lnTo>
                  <a:lnTo>
                    <a:pt x="846963" y="3702812"/>
                  </a:lnTo>
                  <a:lnTo>
                    <a:pt x="0" y="2962275"/>
                  </a:lnTo>
                  <a:close/>
                </a:path>
              </a:pathLst>
            </a:custGeom>
            <a:solidFill>
              <a:srgbClr val="0C58D3"/>
            </a:solidFill>
          </p:spPr>
          <p:txBody>
            <a:bodyPr/>
            <a:lstStyle/>
            <a:p>
              <a:endParaRPr lang="en-IN"/>
            </a:p>
          </p:txBody>
        </p:sp>
      </p:grpSp>
      <p:sp>
        <p:nvSpPr>
          <p:cNvPr id="34" name="TextBox 34"/>
          <p:cNvSpPr txBox="1"/>
          <p:nvPr/>
        </p:nvSpPr>
        <p:spPr>
          <a:xfrm>
            <a:off x="331060" y="2064391"/>
            <a:ext cx="3583956" cy="335280"/>
          </a:xfrm>
          <a:prstGeom prst="rect">
            <a:avLst/>
          </a:prstGeom>
        </p:spPr>
        <p:txBody>
          <a:bodyPr lIns="0" tIns="0" rIns="0" bIns="0" rtlCol="0" anchor="t">
            <a:spAutoFit/>
          </a:bodyPr>
          <a:lstStyle/>
          <a:p>
            <a:pPr algn="l">
              <a:lnSpc>
                <a:spcPts val="2760"/>
              </a:lnSpc>
            </a:pPr>
            <a:r>
              <a:rPr lang="en-US" sz="2000">
                <a:solidFill>
                  <a:srgbClr val="FFFFFF"/>
                </a:solidFill>
                <a:latin typeface="Open Sans Bold"/>
              </a:rPr>
              <a:t>Prepare.Practise.Pitch</a:t>
            </a:r>
          </a:p>
        </p:txBody>
      </p:sp>
      <p:sp>
        <p:nvSpPr>
          <p:cNvPr id="35" name="TextBox 35"/>
          <p:cNvSpPr txBox="1"/>
          <p:nvPr/>
        </p:nvSpPr>
        <p:spPr>
          <a:xfrm>
            <a:off x="4333361" y="1756331"/>
            <a:ext cx="5600541" cy="949071"/>
          </a:xfrm>
          <a:prstGeom prst="rect">
            <a:avLst/>
          </a:prstGeom>
        </p:spPr>
        <p:txBody>
          <a:bodyPr lIns="0" tIns="0" rIns="0" bIns="0" rtlCol="0" anchor="t">
            <a:spAutoFit/>
          </a:bodyPr>
          <a:lstStyle/>
          <a:p>
            <a:pPr marL="346710" lvl="1" indent="-173355" algn="l">
              <a:lnSpc>
                <a:spcPts val="1931"/>
              </a:lnSpc>
              <a:buFont typeface="Arial"/>
              <a:buChar char="•"/>
            </a:pPr>
            <a:r>
              <a:rPr lang="en-US" sz="1399">
                <a:solidFill>
                  <a:srgbClr val="000000"/>
                </a:solidFill>
                <a:latin typeface="Open Sans"/>
              </a:rPr>
              <a:t>Showup with confidence: prep with questions</a:t>
            </a:r>
          </a:p>
          <a:p>
            <a:pPr marL="346710" lvl="1" indent="-173355" algn="l">
              <a:lnSpc>
                <a:spcPts val="1931"/>
              </a:lnSpc>
              <a:buFont typeface="Arial"/>
              <a:buChar char="•"/>
            </a:pPr>
            <a:r>
              <a:rPr lang="en-US" sz="1399">
                <a:solidFill>
                  <a:srgbClr val="000000"/>
                </a:solidFill>
                <a:latin typeface="Open Sans"/>
              </a:rPr>
              <a:t>Present a clear vision: Draft a well articulated business plan</a:t>
            </a:r>
          </a:p>
          <a:p>
            <a:pPr marL="346710" lvl="1" indent="-173355" algn="l">
              <a:lnSpc>
                <a:spcPts val="1931"/>
              </a:lnSpc>
              <a:buFont typeface="Arial"/>
              <a:buChar char="•"/>
            </a:pPr>
            <a:r>
              <a:rPr lang="en-US" sz="1399">
                <a:solidFill>
                  <a:srgbClr val="000000"/>
                </a:solidFill>
                <a:latin typeface="Open Sans"/>
              </a:rPr>
              <a:t>Be your passionate self: stay authentic and true to yourself</a:t>
            </a:r>
          </a:p>
          <a:p>
            <a:pPr marL="346710" lvl="1" indent="-173355" algn="l">
              <a:lnSpc>
                <a:spcPts val="1931"/>
              </a:lnSpc>
              <a:buFont typeface="Arial"/>
              <a:buChar char="•"/>
            </a:pPr>
            <a:r>
              <a:rPr lang="en-US" sz="1399">
                <a:solidFill>
                  <a:srgbClr val="000000"/>
                </a:solidFill>
                <a:latin typeface="Open Sans"/>
              </a:rPr>
              <a:t>Demonstrate awareness of alignment with decision makers</a:t>
            </a:r>
          </a:p>
        </p:txBody>
      </p:sp>
      <p:grpSp>
        <p:nvGrpSpPr>
          <p:cNvPr id="36" name="Group 36"/>
          <p:cNvGrpSpPr/>
          <p:nvPr/>
        </p:nvGrpSpPr>
        <p:grpSpPr>
          <a:xfrm>
            <a:off x="267443" y="49632"/>
            <a:ext cx="10315411" cy="825810"/>
            <a:chOff x="0" y="0"/>
            <a:chExt cx="13753881" cy="1101080"/>
          </a:xfrm>
        </p:grpSpPr>
        <p:sp>
          <p:nvSpPr>
            <p:cNvPr id="37" name="Freeform 37"/>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38" name="Freeform 38"/>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39" name="Freeform 39"/>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50489" y="697702"/>
            <a:ext cx="9190834" cy="536448"/>
          </a:xfrm>
          <a:prstGeom prst="rect">
            <a:avLst/>
          </a:prstGeom>
        </p:spPr>
        <p:txBody>
          <a:bodyPr lIns="0" tIns="0" rIns="0" bIns="0" rtlCol="0" anchor="t">
            <a:spAutoFit/>
          </a:bodyPr>
          <a:lstStyle/>
          <a:p>
            <a:pPr algn="l">
              <a:lnSpc>
                <a:spcPts val="4416"/>
              </a:lnSpc>
            </a:pPr>
            <a:r>
              <a:rPr lang="en-US" sz="3200">
                <a:solidFill>
                  <a:srgbClr val="003399"/>
                </a:solidFill>
                <a:latin typeface="Open Sans Bold"/>
              </a:rPr>
              <a:t>Useful Tips</a:t>
            </a:r>
          </a:p>
        </p:txBody>
      </p:sp>
      <p:sp>
        <p:nvSpPr>
          <p:cNvPr id="3" name="TextBox 3"/>
          <p:cNvSpPr txBox="1"/>
          <p:nvPr/>
        </p:nvSpPr>
        <p:spPr>
          <a:xfrm>
            <a:off x="915824" y="1482175"/>
            <a:ext cx="9531650" cy="5382768"/>
          </a:xfrm>
          <a:prstGeom prst="rect">
            <a:avLst/>
          </a:prstGeom>
        </p:spPr>
        <p:txBody>
          <a:bodyPr lIns="0" tIns="0" rIns="0" bIns="0" rtlCol="0" anchor="t">
            <a:spAutoFit/>
          </a:bodyPr>
          <a:lstStyle/>
          <a:p>
            <a:pPr marL="346930" lvl="1" indent="-173465" algn="l">
              <a:lnSpc>
                <a:spcPts val="3420"/>
              </a:lnSpc>
              <a:buFont typeface="Arial"/>
              <a:buChar char="•"/>
            </a:pPr>
            <a:r>
              <a:rPr lang="en-US" sz="1900">
                <a:solidFill>
                  <a:srgbClr val="000000"/>
                </a:solidFill>
                <a:latin typeface="Open Sans"/>
              </a:rPr>
              <a:t>BE BOLD. BE AUTHENTIC. BE YOURSELF.</a:t>
            </a:r>
          </a:p>
          <a:p>
            <a:pPr marL="346930" lvl="1" indent="-173465" algn="l">
              <a:lnSpc>
                <a:spcPts val="3420"/>
              </a:lnSpc>
              <a:buFont typeface="Arial"/>
              <a:buChar char="•"/>
            </a:pPr>
            <a:r>
              <a:rPr lang="en-US" sz="1900">
                <a:solidFill>
                  <a:srgbClr val="000000"/>
                </a:solidFill>
                <a:latin typeface="Open Sans"/>
              </a:rPr>
              <a:t>Once you prep, practice with someone who can give you tips to refine your pitch.</a:t>
            </a:r>
          </a:p>
          <a:p>
            <a:pPr marL="346930" lvl="1" indent="-173465" algn="l">
              <a:lnSpc>
                <a:spcPts val="3420"/>
              </a:lnSpc>
              <a:buFont typeface="Arial"/>
              <a:buChar char="•"/>
            </a:pPr>
            <a:r>
              <a:rPr lang="en-US" sz="1900">
                <a:solidFill>
                  <a:srgbClr val="003399"/>
                </a:solidFill>
                <a:latin typeface="Open Sans Bold"/>
              </a:rPr>
              <a:t>Align with a gender lens:</a:t>
            </a:r>
            <a:r>
              <a:rPr lang="en-US" sz="1900">
                <a:solidFill>
                  <a:srgbClr val="000000"/>
                </a:solidFill>
                <a:latin typeface="Open Sans"/>
              </a:rPr>
              <a:t> Don't be afraid to write to people. Find investors and funders that support women-lead enterprises. Use the cards you have.</a:t>
            </a:r>
          </a:p>
          <a:p>
            <a:pPr marL="346930" lvl="1" indent="-173465" algn="l">
              <a:lnSpc>
                <a:spcPts val="3420"/>
              </a:lnSpc>
              <a:buFont typeface="Arial"/>
              <a:buChar char="•"/>
            </a:pPr>
            <a:r>
              <a:rPr lang="en-US" sz="1900">
                <a:solidFill>
                  <a:srgbClr val="003399"/>
                </a:solidFill>
                <a:latin typeface="Open Sans Bold"/>
              </a:rPr>
              <a:t>Build a Data Room:</a:t>
            </a:r>
            <a:r>
              <a:rPr lang="en-US" sz="1900">
                <a:solidFill>
                  <a:srgbClr val="000000"/>
                </a:solidFill>
                <a:latin typeface="Open Sans"/>
              </a:rPr>
              <a:t> Put together a easy to access folder with key documents for investors.</a:t>
            </a:r>
          </a:p>
          <a:p>
            <a:pPr marL="346930" lvl="1" indent="-173465" algn="l">
              <a:lnSpc>
                <a:spcPts val="3420"/>
              </a:lnSpc>
              <a:buFont typeface="Arial"/>
              <a:buChar char="•"/>
            </a:pPr>
            <a:r>
              <a:rPr lang="en-US" sz="1900">
                <a:solidFill>
                  <a:srgbClr val="003399"/>
                </a:solidFill>
                <a:latin typeface="Open Sans Bold"/>
              </a:rPr>
              <a:t>Articulate Your Numbers Well:</a:t>
            </a:r>
            <a:r>
              <a:rPr lang="en-US" sz="1900">
                <a:solidFill>
                  <a:srgbClr val="000000"/>
                </a:solidFill>
                <a:latin typeface="Open Sans"/>
              </a:rPr>
              <a:t> Have data backed answers to your assumptions.</a:t>
            </a:r>
          </a:p>
          <a:p>
            <a:pPr marL="346930" lvl="1" indent="-173465" algn="l">
              <a:lnSpc>
                <a:spcPts val="3420"/>
              </a:lnSpc>
              <a:buFont typeface="Arial"/>
              <a:buChar char="•"/>
            </a:pPr>
            <a:r>
              <a:rPr lang="en-US" sz="1900">
                <a:solidFill>
                  <a:srgbClr val="003399"/>
                </a:solidFill>
                <a:latin typeface="Open Sans Bold"/>
              </a:rPr>
              <a:t>Be Real but Ambitious: </a:t>
            </a:r>
            <a:r>
              <a:rPr lang="en-US" sz="1900">
                <a:solidFill>
                  <a:srgbClr val="000000"/>
                </a:solidFill>
                <a:latin typeface="Open Sans"/>
              </a:rPr>
              <a:t>Have clarity on what you can and want to achieve.</a:t>
            </a:r>
          </a:p>
          <a:p>
            <a:pPr marL="337185" lvl="1" indent="-168592" algn="l">
              <a:lnSpc>
                <a:spcPts val="3420"/>
              </a:lnSpc>
              <a:buFont typeface="Arial"/>
              <a:buChar char="•"/>
            </a:pPr>
            <a:r>
              <a:rPr lang="en-US" sz="1900">
                <a:solidFill>
                  <a:srgbClr val="000000"/>
                </a:solidFill>
                <a:latin typeface="Open Sans"/>
              </a:rPr>
              <a:t>Answer with a positive spin &amp; showcase success.</a:t>
            </a:r>
          </a:p>
          <a:p>
            <a:pPr marL="337185" lvl="1" indent="-168592" algn="l">
              <a:lnSpc>
                <a:spcPts val="3420"/>
              </a:lnSpc>
              <a:buFont typeface="Arial"/>
              <a:buChar char="•"/>
            </a:pPr>
            <a:r>
              <a:rPr lang="en-US" sz="1900">
                <a:solidFill>
                  <a:srgbClr val="000000"/>
                </a:solidFill>
                <a:latin typeface="Open Sans"/>
              </a:rPr>
              <a:t>Prepare key stories that highlight your potential.</a:t>
            </a:r>
          </a:p>
          <a:p>
            <a:pPr marL="337185" lvl="1" indent="-168592" algn="l">
              <a:lnSpc>
                <a:spcPts val="3420"/>
              </a:lnSpc>
              <a:buFont typeface="Arial"/>
              <a:buChar char="•"/>
            </a:pPr>
            <a:r>
              <a:rPr lang="en-US" sz="1900">
                <a:solidFill>
                  <a:srgbClr val="000000"/>
                </a:solidFill>
                <a:latin typeface="Open Sans"/>
              </a:rPr>
              <a:t>Know your lowest acceptance and be ready to walk away.</a:t>
            </a:r>
          </a:p>
          <a:p>
            <a:pPr marL="337185" lvl="1" indent="-168592" algn="l">
              <a:lnSpc>
                <a:spcPts val="2622"/>
              </a:lnSpc>
            </a:pPr>
            <a:endParaRPr lang="en-US" sz="1900">
              <a:solidFill>
                <a:srgbClr val="000000"/>
              </a:solidFill>
              <a:latin typeface="Open Sans"/>
            </a:endParaRPr>
          </a:p>
          <a:p>
            <a:pPr marL="337185" lvl="1" indent="-168592" algn="l">
              <a:lnSpc>
                <a:spcPts val="2622"/>
              </a:lnSpc>
            </a:pPr>
            <a:endParaRPr lang="en-US" sz="1900">
              <a:solidFill>
                <a:srgbClr val="000000"/>
              </a:solidFill>
              <a:latin typeface="Open Sans"/>
            </a:endParaRPr>
          </a:p>
        </p:txBody>
      </p:sp>
      <p:sp>
        <p:nvSpPr>
          <p:cNvPr id="4" name="TextBox 4"/>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104</a:t>
            </a:r>
          </a:p>
        </p:txBody>
      </p:sp>
      <p:grpSp>
        <p:nvGrpSpPr>
          <p:cNvPr id="5" name="Group 5"/>
          <p:cNvGrpSpPr/>
          <p:nvPr/>
        </p:nvGrpSpPr>
        <p:grpSpPr>
          <a:xfrm>
            <a:off x="267443" y="49632"/>
            <a:ext cx="10315411" cy="825810"/>
            <a:chOff x="0" y="0"/>
            <a:chExt cx="13753881" cy="1101080"/>
          </a:xfrm>
        </p:grpSpPr>
        <p:sp>
          <p:nvSpPr>
            <p:cNvPr id="6" name="Freeform 6"/>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7" name="Freeform 7"/>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8" name="Freeform 8"/>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50560" y="1567903"/>
            <a:ext cx="8790650" cy="4233741"/>
          </a:xfrm>
          <a:prstGeom prst="rect">
            <a:avLst/>
          </a:prstGeom>
        </p:spPr>
        <p:txBody>
          <a:bodyPr lIns="0" tIns="0" rIns="0" bIns="0" rtlCol="0" anchor="t">
            <a:spAutoFit/>
          </a:bodyPr>
          <a:lstStyle/>
          <a:p>
            <a:pPr algn="l">
              <a:lnSpc>
                <a:spcPts val="2889"/>
              </a:lnSpc>
            </a:pPr>
            <a:r>
              <a:rPr lang="en-US" sz="2094">
                <a:solidFill>
                  <a:srgbClr val="003891"/>
                </a:solidFill>
                <a:latin typeface="Open Sans Bold"/>
              </a:rPr>
              <a:t>Read the following prompts and reflect on your own experience:</a:t>
            </a:r>
          </a:p>
          <a:p>
            <a:pPr algn="l">
              <a:lnSpc>
                <a:spcPts val="3498"/>
              </a:lnSpc>
            </a:pPr>
            <a:endParaRPr lang="en-US" sz="2094">
              <a:solidFill>
                <a:srgbClr val="003891"/>
              </a:solidFill>
              <a:latin typeface="Open Sans Bold"/>
            </a:endParaRPr>
          </a:p>
          <a:p>
            <a:pPr marL="396843" lvl="1" indent="-198421" algn="l">
              <a:lnSpc>
                <a:spcPts val="3041"/>
              </a:lnSpc>
              <a:buFont typeface="Arial"/>
              <a:buChar char="•"/>
            </a:pPr>
            <a:r>
              <a:rPr lang="en-US" sz="2535">
                <a:solidFill>
                  <a:srgbClr val="000000"/>
                </a:solidFill>
                <a:latin typeface="Open Sans"/>
              </a:rPr>
              <a:t>What is my unique value proposition as a founder?</a:t>
            </a:r>
          </a:p>
          <a:p>
            <a:pPr marL="396843" lvl="1" indent="-198421" algn="l">
              <a:lnSpc>
                <a:spcPts val="3041"/>
              </a:lnSpc>
            </a:pPr>
            <a:endParaRPr lang="en-US" sz="2535">
              <a:solidFill>
                <a:srgbClr val="000000"/>
              </a:solidFill>
              <a:latin typeface="Open Sans"/>
            </a:endParaRPr>
          </a:p>
          <a:p>
            <a:pPr marL="396843" lvl="1" indent="-198421" algn="l">
              <a:lnSpc>
                <a:spcPts val="3041"/>
              </a:lnSpc>
              <a:buFont typeface="Arial"/>
              <a:buChar char="•"/>
            </a:pPr>
            <a:r>
              <a:rPr lang="en-US" sz="2535">
                <a:solidFill>
                  <a:srgbClr val="000000"/>
                </a:solidFill>
                <a:latin typeface="Open Sans"/>
              </a:rPr>
              <a:t>How can I leverage my unique perspective and experiences as a woman entrepreneur to my advantage when it comes to raising capital for my enterprise?</a:t>
            </a:r>
          </a:p>
          <a:p>
            <a:pPr marL="396843" lvl="1" indent="-198421" algn="l">
              <a:lnSpc>
                <a:spcPts val="3041"/>
              </a:lnSpc>
            </a:pPr>
            <a:endParaRPr lang="en-US" sz="2535">
              <a:solidFill>
                <a:srgbClr val="000000"/>
              </a:solidFill>
              <a:latin typeface="Open Sans"/>
            </a:endParaRPr>
          </a:p>
          <a:p>
            <a:pPr marL="396843" lvl="1" indent="-198421" algn="l">
              <a:lnSpc>
                <a:spcPts val="3041"/>
              </a:lnSpc>
              <a:buFont typeface="Arial"/>
              <a:buChar char="•"/>
            </a:pPr>
            <a:r>
              <a:rPr lang="en-US" sz="2535">
                <a:solidFill>
                  <a:srgbClr val="003399"/>
                </a:solidFill>
                <a:latin typeface="Open Sans"/>
              </a:rPr>
              <a:t>Scan the QR code to check the pitch deck </a:t>
            </a:r>
          </a:p>
          <a:p>
            <a:pPr marL="396843" lvl="1" indent="-198421" algn="l">
              <a:lnSpc>
                <a:spcPts val="3041"/>
              </a:lnSpc>
            </a:pPr>
            <a:r>
              <a:rPr lang="en-US" sz="2535">
                <a:solidFill>
                  <a:srgbClr val="003399"/>
                </a:solidFill>
                <a:latin typeface="Open Sans"/>
              </a:rPr>
              <a:t>guidelines</a:t>
            </a:r>
          </a:p>
          <a:p>
            <a:pPr marL="396843" lvl="1" indent="-198421" algn="l">
              <a:lnSpc>
                <a:spcPts val="3041"/>
              </a:lnSpc>
            </a:pPr>
            <a:endParaRPr lang="en-US" sz="2535">
              <a:solidFill>
                <a:srgbClr val="003399"/>
              </a:solidFill>
              <a:latin typeface="Open Sans"/>
            </a:endParaRPr>
          </a:p>
        </p:txBody>
      </p:sp>
      <p:sp>
        <p:nvSpPr>
          <p:cNvPr id="3" name="TextBox 3"/>
          <p:cNvSpPr txBox="1"/>
          <p:nvPr/>
        </p:nvSpPr>
        <p:spPr>
          <a:xfrm>
            <a:off x="750489" y="802477"/>
            <a:ext cx="9190834" cy="1018383"/>
          </a:xfrm>
          <a:prstGeom prst="rect">
            <a:avLst/>
          </a:prstGeom>
        </p:spPr>
        <p:txBody>
          <a:bodyPr lIns="0" tIns="0" rIns="0" bIns="0" rtlCol="0" anchor="t">
            <a:spAutoFit/>
          </a:bodyPr>
          <a:lstStyle/>
          <a:p>
            <a:pPr algn="l">
              <a:lnSpc>
                <a:spcPts val="3993"/>
              </a:lnSpc>
            </a:pPr>
            <a:r>
              <a:rPr lang="en-US" sz="3698">
                <a:solidFill>
                  <a:srgbClr val="003891"/>
                </a:solidFill>
                <a:latin typeface="Open Sans Bold"/>
              </a:rPr>
              <a:t>Reflection Assignment</a:t>
            </a:r>
          </a:p>
          <a:p>
            <a:pPr algn="l">
              <a:lnSpc>
                <a:spcPts val="3993"/>
              </a:lnSpc>
            </a:pPr>
            <a:endParaRPr lang="en-US" sz="3698">
              <a:solidFill>
                <a:srgbClr val="003891"/>
              </a:solidFill>
              <a:latin typeface="Open Sans Bold"/>
            </a:endParaRPr>
          </a:p>
        </p:txBody>
      </p:sp>
      <p:sp>
        <p:nvSpPr>
          <p:cNvPr id="4" name="AutoShape 4"/>
          <p:cNvSpPr/>
          <p:nvPr/>
        </p:nvSpPr>
        <p:spPr>
          <a:xfrm rot="3474">
            <a:off x="581042" y="1431631"/>
            <a:ext cx="9424401" cy="0"/>
          </a:xfrm>
          <a:prstGeom prst="line">
            <a:avLst/>
          </a:prstGeom>
          <a:ln w="9525" cap="rnd">
            <a:solidFill>
              <a:srgbClr val="003891"/>
            </a:solidFill>
            <a:prstDash val="solid"/>
            <a:headEnd type="none" w="sm" len="sm"/>
            <a:tailEnd type="none" w="sm" len="sm"/>
          </a:ln>
        </p:spPr>
        <p:txBody>
          <a:bodyPr/>
          <a:lstStyle/>
          <a:p>
            <a:endParaRPr lang="en-IN"/>
          </a:p>
        </p:txBody>
      </p:sp>
      <p:sp>
        <p:nvSpPr>
          <p:cNvPr id="5" name="TextBox 5"/>
          <p:cNvSpPr txBox="1"/>
          <p:nvPr/>
        </p:nvSpPr>
        <p:spPr>
          <a:xfrm>
            <a:off x="9998023" y="6945202"/>
            <a:ext cx="458729" cy="395535"/>
          </a:xfrm>
          <a:prstGeom prst="rect">
            <a:avLst/>
          </a:prstGeom>
        </p:spPr>
        <p:txBody>
          <a:bodyPr lIns="0" tIns="0" rIns="0" bIns="0" rtlCol="0" anchor="t">
            <a:spAutoFit/>
          </a:bodyPr>
          <a:lstStyle/>
          <a:p>
            <a:pPr algn="r">
              <a:lnSpc>
                <a:spcPts val="1586"/>
              </a:lnSpc>
            </a:pPr>
            <a:r>
              <a:rPr lang="en-US" sz="1322" spc="12">
                <a:solidFill>
                  <a:srgbClr val="888888"/>
                </a:solidFill>
                <a:latin typeface="TT Rounds Condensed"/>
              </a:rPr>
              <a:t>105</a:t>
            </a:r>
          </a:p>
        </p:txBody>
      </p:sp>
      <p:sp>
        <p:nvSpPr>
          <p:cNvPr id="6" name="Freeform 6"/>
          <p:cNvSpPr/>
          <p:nvPr/>
        </p:nvSpPr>
        <p:spPr>
          <a:xfrm>
            <a:off x="8158642" y="4571871"/>
            <a:ext cx="1476986" cy="1476986"/>
          </a:xfrm>
          <a:custGeom>
            <a:avLst/>
            <a:gdLst/>
            <a:ahLst/>
            <a:cxnLst/>
            <a:rect l="l" t="t" r="r" b="b"/>
            <a:pathLst>
              <a:path w="1476986" h="1476986">
                <a:moveTo>
                  <a:pt x="0" y="0"/>
                </a:moveTo>
                <a:lnTo>
                  <a:pt x="1476986" y="0"/>
                </a:lnTo>
                <a:lnTo>
                  <a:pt x="1476986" y="1476986"/>
                </a:lnTo>
                <a:lnTo>
                  <a:pt x="0" y="1476986"/>
                </a:lnTo>
                <a:lnTo>
                  <a:pt x="0" y="0"/>
                </a:lnTo>
                <a:close/>
              </a:path>
            </a:pathLst>
          </a:custGeom>
          <a:blipFill>
            <a:blip r:embed="rId3"/>
            <a:stretch>
              <a:fillRect/>
            </a:stretch>
          </a:blipFill>
        </p:spPr>
        <p:txBody>
          <a:bodyPr/>
          <a:lstStyle/>
          <a:p>
            <a:endParaRPr lang="en-IN"/>
          </a:p>
        </p:txBody>
      </p:sp>
      <p:grpSp>
        <p:nvGrpSpPr>
          <p:cNvPr id="7" name="Group 7"/>
          <p:cNvGrpSpPr/>
          <p:nvPr/>
        </p:nvGrpSpPr>
        <p:grpSpPr>
          <a:xfrm>
            <a:off x="267443" y="49632"/>
            <a:ext cx="10315411" cy="825810"/>
            <a:chOff x="0" y="0"/>
            <a:chExt cx="13753881" cy="1101080"/>
          </a:xfrm>
        </p:grpSpPr>
        <p:sp>
          <p:nvSpPr>
            <p:cNvPr id="8" name="Freeform 8"/>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4"/>
              <a:stretch>
                <a:fillRect/>
              </a:stretch>
            </a:blipFill>
          </p:spPr>
          <p:txBody>
            <a:bodyPr/>
            <a:lstStyle/>
            <a:p>
              <a:endParaRPr lang="en-IN"/>
            </a:p>
          </p:txBody>
        </p:sp>
        <p:sp>
          <p:nvSpPr>
            <p:cNvPr id="9" name="Freeform 9"/>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5"/>
              <a:stretch>
                <a:fillRect/>
              </a:stretch>
            </a:blipFill>
          </p:spPr>
          <p:txBody>
            <a:bodyPr/>
            <a:lstStyle/>
            <a:p>
              <a:endParaRPr lang="en-IN"/>
            </a:p>
          </p:txBody>
        </p:sp>
        <p:sp>
          <p:nvSpPr>
            <p:cNvPr id="10" name="Freeform 10"/>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6"/>
              <a:stretch>
                <a:fillRect l="-20431" t="-87766" r="-22929" b="-100143"/>
              </a:stretch>
            </a:blipFill>
          </p:spPr>
          <p:txBody>
            <a:bodyPr/>
            <a:lstStyle/>
            <a:p>
              <a:endParaRPr lang="en-IN"/>
            </a:p>
          </p:txBody>
        </p:sp>
      </p:gr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50489" y="802477"/>
            <a:ext cx="9190834" cy="1523208"/>
          </a:xfrm>
          <a:prstGeom prst="rect">
            <a:avLst/>
          </a:prstGeom>
        </p:spPr>
        <p:txBody>
          <a:bodyPr lIns="0" tIns="0" rIns="0" bIns="0" rtlCol="0" anchor="t">
            <a:spAutoFit/>
          </a:bodyPr>
          <a:lstStyle/>
          <a:p>
            <a:pPr algn="l">
              <a:lnSpc>
                <a:spcPts val="3993"/>
              </a:lnSpc>
            </a:pPr>
            <a:r>
              <a:rPr lang="en-US" sz="3698">
                <a:solidFill>
                  <a:srgbClr val="003891"/>
                </a:solidFill>
                <a:latin typeface="Open Sans Bold"/>
              </a:rPr>
              <a:t>Reflection assignment</a:t>
            </a:r>
          </a:p>
          <a:p>
            <a:pPr algn="l">
              <a:lnSpc>
                <a:spcPts val="3993"/>
              </a:lnSpc>
            </a:pPr>
            <a:endParaRPr lang="en-US" sz="3698">
              <a:solidFill>
                <a:srgbClr val="003891"/>
              </a:solidFill>
              <a:latin typeface="Open Sans Bold"/>
            </a:endParaRPr>
          </a:p>
          <a:p>
            <a:pPr algn="l">
              <a:lnSpc>
                <a:spcPts val="3993"/>
              </a:lnSpc>
            </a:pPr>
            <a:endParaRPr lang="en-US" sz="3698">
              <a:solidFill>
                <a:srgbClr val="003891"/>
              </a:solidFill>
              <a:latin typeface="Open Sans Bold"/>
            </a:endParaRPr>
          </a:p>
        </p:txBody>
      </p:sp>
      <p:sp>
        <p:nvSpPr>
          <p:cNvPr id="3" name="AutoShape 3"/>
          <p:cNvSpPr/>
          <p:nvPr/>
        </p:nvSpPr>
        <p:spPr>
          <a:xfrm rot="3474">
            <a:off x="581042" y="1431631"/>
            <a:ext cx="9424401" cy="0"/>
          </a:xfrm>
          <a:prstGeom prst="line">
            <a:avLst/>
          </a:prstGeom>
          <a:ln w="9525" cap="rnd">
            <a:solidFill>
              <a:srgbClr val="003891"/>
            </a:solidFill>
            <a:prstDash val="solid"/>
            <a:headEnd type="none" w="sm" len="sm"/>
            <a:tailEnd type="none" w="sm" len="sm"/>
          </a:ln>
        </p:spPr>
        <p:txBody>
          <a:bodyPr/>
          <a:lstStyle/>
          <a:p>
            <a:endParaRPr lang="en-IN"/>
          </a:p>
        </p:txBody>
      </p:sp>
      <p:sp>
        <p:nvSpPr>
          <p:cNvPr id="4" name="TextBox 4"/>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106</a:t>
            </a:r>
          </a:p>
        </p:txBody>
      </p:sp>
      <p:sp>
        <p:nvSpPr>
          <p:cNvPr id="5" name="TextBox 5"/>
          <p:cNvSpPr txBox="1"/>
          <p:nvPr/>
        </p:nvSpPr>
        <p:spPr>
          <a:xfrm>
            <a:off x="1079794" y="2964523"/>
            <a:ext cx="3203862" cy="1600200"/>
          </a:xfrm>
          <a:prstGeom prst="rect">
            <a:avLst/>
          </a:prstGeom>
        </p:spPr>
        <p:txBody>
          <a:bodyPr lIns="0" tIns="0" rIns="0" bIns="0" rtlCol="0" anchor="t">
            <a:spAutoFit/>
          </a:bodyPr>
          <a:lstStyle/>
          <a:p>
            <a:pPr algn="ctr">
              <a:lnSpc>
                <a:spcPts val="3175"/>
              </a:lnSpc>
            </a:pPr>
            <a:r>
              <a:rPr lang="en-US" sz="2646">
                <a:solidFill>
                  <a:srgbClr val="242F40"/>
                </a:solidFill>
                <a:latin typeface="Open Sans"/>
              </a:rPr>
              <a:t>Scan the QR code to check out the reflections of the cohort:</a:t>
            </a:r>
          </a:p>
        </p:txBody>
      </p:sp>
      <p:sp>
        <p:nvSpPr>
          <p:cNvPr id="6" name="Freeform 6"/>
          <p:cNvSpPr/>
          <p:nvPr/>
        </p:nvSpPr>
        <p:spPr>
          <a:xfrm>
            <a:off x="6706525" y="2718400"/>
            <a:ext cx="2392599" cy="2392599"/>
          </a:xfrm>
          <a:custGeom>
            <a:avLst/>
            <a:gdLst/>
            <a:ahLst/>
            <a:cxnLst/>
            <a:rect l="l" t="t" r="r" b="b"/>
            <a:pathLst>
              <a:path w="2392599" h="2392599">
                <a:moveTo>
                  <a:pt x="0" y="0"/>
                </a:moveTo>
                <a:lnTo>
                  <a:pt x="2392599" y="0"/>
                </a:lnTo>
                <a:lnTo>
                  <a:pt x="2392599" y="2392599"/>
                </a:lnTo>
                <a:lnTo>
                  <a:pt x="0" y="2392599"/>
                </a:lnTo>
                <a:lnTo>
                  <a:pt x="0" y="0"/>
                </a:lnTo>
                <a:close/>
              </a:path>
            </a:pathLst>
          </a:custGeom>
          <a:blipFill>
            <a:blip r:embed="rId3"/>
            <a:stretch>
              <a:fillRect/>
            </a:stretch>
          </a:blipFill>
        </p:spPr>
        <p:txBody>
          <a:bodyPr/>
          <a:lstStyle/>
          <a:p>
            <a:endParaRPr lang="en-IN"/>
          </a:p>
        </p:txBody>
      </p:sp>
      <p:grpSp>
        <p:nvGrpSpPr>
          <p:cNvPr id="7" name="Group 7"/>
          <p:cNvGrpSpPr/>
          <p:nvPr/>
        </p:nvGrpSpPr>
        <p:grpSpPr>
          <a:xfrm>
            <a:off x="267443" y="49632"/>
            <a:ext cx="10315411" cy="825810"/>
            <a:chOff x="0" y="0"/>
            <a:chExt cx="13753881" cy="1101080"/>
          </a:xfrm>
        </p:grpSpPr>
        <p:sp>
          <p:nvSpPr>
            <p:cNvPr id="8" name="Freeform 8"/>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4"/>
              <a:stretch>
                <a:fillRect/>
              </a:stretch>
            </a:blipFill>
          </p:spPr>
          <p:txBody>
            <a:bodyPr/>
            <a:lstStyle/>
            <a:p>
              <a:endParaRPr lang="en-IN"/>
            </a:p>
          </p:txBody>
        </p:sp>
        <p:sp>
          <p:nvSpPr>
            <p:cNvPr id="9" name="Freeform 9"/>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5"/>
              <a:stretch>
                <a:fillRect/>
              </a:stretch>
            </a:blipFill>
          </p:spPr>
          <p:txBody>
            <a:bodyPr/>
            <a:lstStyle/>
            <a:p>
              <a:endParaRPr lang="en-IN"/>
            </a:p>
          </p:txBody>
        </p:sp>
        <p:sp>
          <p:nvSpPr>
            <p:cNvPr id="10" name="Freeform 10"/>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6"/>
              <a:stretch>
                <a:fillRect l="-20431" t="-87766" r="-22929" b="-100143"/>
              </a:stretch>
            </a:blipFill>
          </p:spPr>
          <p:txBody>
            <a:bodyPr/>
            <a:lstStyle/>
            <a:p>
              <a:endParaRPr lang="en-IN"/>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55887" y="783602"/>
            <a:ext cx="9780040" cy="322326"/>
          </a:xfrm>
          <a:prstGeom prst="rect">
            <a:avLst/>
          </a:prstGeom>
        </p:spPr>
        <p:txBody>
          <a:bodyPr lIns="0" tIns="0" rIns="0" bIns="0" rtlCol="0" anchor="t">
            <a:spAutoFit/>
          </a:bodyPr>
          <a:lstStyle/>
          <a:p>
            <a:pPr algn="l">
              <a:lnSpc>
                <a:spcPts val="2592"/>
              </a:lnSpc>
            </a:pPr>
            <a:r>
              <a:rPr lang="en-US" sz="2400">
                <a:solidFill>
                  <a:srgbClr val="001597"/>
                </a:solidFill>
                <a:latin typeface="Open Sans Bold"/>
              </a:rPr>
              <a:t>What is Circular Economy? </a:t>
            </a:r>
          </a:p>
        </p:txBody>
      </p:sp>
      <p:grpSp>
        <p:nvGrpSpPr>
          <p:cNvPr id="3" name="Group 3"/>
          <p:cNvGrpSpPr/>
          <p:nvPr/>
        </p:nvGrpSpPr>
        <p:grpSpPr>
          <a:xfrm>
            <a:off x="6583651" y="1382264"/>
            <a:ext cx="3703189" cy="5377157"/>
            <a:chOff x="0" y="0"/>
            <a:chExt cx="4937585" cy="7169543"/>
          </a:xfrm>
        </p:grpSpPr>
        <p:sp>
          <p:nvSpPr>
            <p:cNvPr id="4" name="Freeform 4"/>
            <p:cNvSpPr/>
            <p:nvPr/>
          </p:nvSpPr>
          <p:spPr>
            <a:xfrm>
              <a:off x="0" y="0"/>
              <a:ext cx="4937633" cy="7169531"/>
            </a:xfrm>
            <a:custGeom>
              <a:avLst/>
              <a:gdLst/>
              <a:ahLst/>
              <a:cxnLst/>
              <a:rect l="l" t="t" r="r" b="b"/>
              <a:pathLst>
                <a:path w="4937633" h="7169531">
                  <a:moveTo>
                    <a:pt x="0" y="0"/>
                  </a:moveTo>
                  <a:lnTo>
                    <a:pt x="4937633" y="0"/>
                  </a:lnTo>
                  <a:lnTo>
                    <a:pt x="4937633" y="7169531"/>
                  </a:lnTo>
                  <a:lnTo>
                    <a:pt x="0" y="7169531"/>
                  </a:lnTo>
                  <a:close/>
                </a:path>
              </a:pathLst>
            </a:custGeom>
            <a:solidFill>
              <a:srgbClr val="F2F2F2"/>
            </a:solidFill>
          </p:spPr>
          <p:txBody>
            <a:bodyPr/>
            <a:lstStyle/>
            <a:p>
              <a:endParaRPr lang="en-IN"/>
            </a:p>
          </p:txBody>
        </p:sp>
        <p:sp>
          <p:nvSpPr>
            <p:cNvPr id="5" name="TextBox 5"/>
            <p:cNvSpPr txBox="1"/>
            <p:nvPr/>
          </p:nvSpPr>
          <p:spPr>
            <a:xfrm>
              <a:off x="0" y="0"/>
              <a:ext cx="4937585" cy="7169543"/>
            </a:xfrm>
            <a:prstGeom prst="rect">
              <a:avLst/>
            </a:prstGeom>
          </p:spPr>
          <p:txBody>
            <a:bodyPr lIns="50800" tIns="50800" rIns="50800" bIns="50800" rtlCol="0" anchor="ctr"/>
            <a:lstStyle/>
            <a:p>
              <a:pPr algn="l">
                <a:lnSpc>
                  <a:spcPts val="1679"/>
                </a:lnSpc>
              </a:pPr>
              <a:r>
                <a:rPr lang="en-US" sz="1399">
                  <a:solidFill>
                    <a:srgbClr val="001597"/>
                  </a:solidFill>
                  <a:latin typeface="Open Sans Bold"/>
                </a:rPr>
                <a:t>What do our current and future economic systems look like?</a:t>
              </a:r>
            </a:p>
            <a:p>
              <a:pPr algn="l">
                <a:lnSpc>
                  <a:spcPts val="1441"/>
                </a:lnSpc>
              </a:pPr>
              <a:endParaRPr lang="en-US" sz="1399">
                <a:solidFill>
                  <a:srgbClr val="001597"/>
                </a:solidFill>
                <a:latin typeface="Open Sans Bold"/>
              </a:endParaRPr>
            </a:p>
            <a:p>
              <a:pPr marL="144901" lvl="1" indent="-72450" algn="l">
                <a:lnSpc>
                  <a:spcPts val="1441"/>
                </a:lnSpc>
                <a:buFont typeface="Arial"/>
                <a:buChar char="•"/>
              </a:pPr>
              <a:r>
                <a:rPr lang="en-US" sz="1200">
                  <a:solidFill>
                    <a:srgbClr val="000000"/>
                  </a:solidFill>
                  <a:latin typeface="Open Sans"/>
                </a:rPr>
                <a:t>In </a:t>
              </a:r>
              <a:r>
                <a:rPr lang="en-US" sz="1200">
                  <a:solidFill>
                    <a:srgbClr val="000000"/>
                  </a:solidFill>
                  <a:latin typeface="Open Sans Bold"/>
                </a:rPr>
                <a:t>linear</a:t>
              </a:r>
              <a:r>
                <a:rPr lang="en-US" sz="1200">
                  <a:solidFill>
                    <a:srgbClr val="000000"/>
                  </a:solidFill>
                  <a:latin typeface="Open Sans"/>
                </a:rPr>
                <a:t> economic system,</a:t>
              </a:r>
              <a:r>
                <a:rPr lang="en-US" sz="1200">
                  <a:solidFill>
                    <a:srgbClr val="0C2849"/>
                  </a:solidFill>
                  <a:latin typeface="Open Sans Bold"/>
                </a:rPr>
                <a:t> Products are designed FOR USE, NOT RE-USE</a:t>
              </a:r>
              <a:r>
                <a:rPr lang="en-US" sz="1200">
                  <a:solidFill>
                    <a:srgbClr val="000000"/>
                  </a:solidFill>
                  <a:latin typeface="Open Sans Bold"/>
                </a:rPr>
                <a:t>.</a:t>
              </a:r>
              <a:r>
                <a:rPr lang="en-US" sz="1200">
                  <a:solidFill>
                    <a:srgbClr val="000000"/>
                  </a:solidFill>
                  <a:latin typeface="Open Sans"/>
                </a:rPr>
                <a:t> By doing that, we consume enormous resources and generate immense amounts of waste.</a:t>
              </a:r>
            </a:p>
            <a:p>
              <a:pPr marL="144901" lvl="1" indent="-72450" algn="l">
                <a:lnSpc>
                  <a:spcPts val="1441"/>
                </a:lnSpc>
              </a:pPr>
              <a:endParaRPr lang="en-US" sz="1200">
                <a:solidFill>
                  <a:srgbClr val="000000"/>
                </a:solidFill>
                <a:latin typeface="Open Sans"/>
              </a:endParaRPr>
            </a:p>
            <a:p>
              <a:pPr marL="144901" lvl="1" indent="-72450" algn="l">
                <a:lnSpc>
                  <a:spcPts val="1441"/>
                </a:lnSpc>
              </a:pPr>
              <a:endParaRPr lang="en-US" sz="1200">
                <a:solidFill>
                  <a:srgbClr val="000000"/>
                </a:solidFill>
                <a:latin typeface="Open Sans"/>
              </a:endParaRPr>
            </a:p>
            <a:p>
              <a:pPr marL="144901" lvl="1" indent="-72450" algn="l">
                <a:lnSpc>
                  <a:spcPts val="1441"/>
                </a:lnSpc>
              </a:pPr>
              <a:endParaRPr lang="en-US" sz="1200">
                <a:solidFill>
                  <a:srgbClr val="000000"/>
                </a:solidFill>
                <a:latin typeface="Open Sans"/>
              </a:endParaRPr>
            </a:p>
            <a:p>
              <a:pPr marL="144901" lvl="1" indent="-72450" algn="l">
                <a:lnSpc>
                  <a:spcPts val="1441"/>
                </a:lnSpc>
              </a:pPr>
              <a:endParaRPr lang="en-US" sz="1200">
                <a:solidFill>
                  <a:srgbClr val="000000"/>
                </a:solidFill>
                <a:latin typeface="Open Sans"/>
              </a:endParaRPr>
            </a:p>
            <a:p>
              <a:pPr marL="144901" lvl="1" indent="-72450" algn="l">
                <a:lnSpc>
                  <a:spcPts val="1441"/>
                </a:lnSpc>
              </a:pPr>
              <a:endParaRPr lang="en-US" sz="1200">
                <a:solidFill>
                  <a:srgbClr val="000000"/>
                </a:solidFill>
                <a:latin typeface="Open Sans"/>
              </a:endParaRPr>
            </a:p>
            <a:p>
              <a:pPr marL="144901" lvl="1" indent="-72450" algn="l">
                <a:lnSpc>
                  <a:spcPts val="1441"/>
                </a:lnSpc>
              </a:pPr>
              <a:endParaRPr lang="en-US" sz="1200">
                <a:solidFill>
                  <a:srgbClr val="000000"/>
                </a:solidFill>
                <a:latin typeface="Open Sans"/>
              </a:endParaRPr>
            </a:p>
            <a:p>
              <a:pPr marL="144901" lvl="1" indent="-72450" algn="l">
                <a:lnSpc>
                  <a:spcPts val="1441"/>
                </a:lnSpc>
              </a:pPr>
              <a:endParaRPr lang="en-US" sz="1200">
                <a:solidFill>
                  <a:srgbClr val="000000"/>
                </a:solidFill>
                <a:latin typeface="Open Sans"/>
              </a:endParaRPr>
            </a:p>
            <a:p>
              <a:pPr marL="144901" lvl="1" indent="-72450" algn="l">
                <a:lnSpc>
                  <a:spcPts val="1441"/>
                </a:lnSpc>
                <a:buFont typeface="Arial"/>
                <a:buChar char="•"/>
              </a:pPr>
              <a:r>
                <a:rPr lang="en-US" sz="1200">
                  <a:solidFill>
                    <a:srgbClr val="000000"/>
                  </a:solidFill>
                  <a:latin typeface="Open Sans"/>
                </a:rPr>
                <a:t>The </a:t>
              </a:r>
              <a:r>
                <a:rPr lang="en-US" sz="1200">
                  <a:solidFill>
                    <a:srgbClr val="0C2849"/>
                  </a:solidFill>
                  <a:latin typeface="Open Sans Bold"/>
                </a:rPr>
                <a:t>Circular Economy </a:t>
              </a:r>
              <a:r>
                <a:rPr lang="en-US" sz="1200">
                  <a:solidFill>
                    <a:srgbClr val="000000"/>
                  </a:solidFill>
                  <a:latin typeface="Open Sans"/>
                </a:rPr>
                <a:t>is a model of production and consumption where existing products and materials are kept as long as possible in this system. The goal is to turn waste into </a:t>
              </a:r>
              <a:r>
                <a:rPr lang="en-US" sz="1200">
                  <a:solidFill>
                    <a:srgbClr val="0C2849"/>
                  </a:solidFill>
                  <a:latin typeface="Open Sans Bold"/>
                </a:rPr>
                <a:t>Resources </a:t>
              </a:r>
              <a:r>
                <a:rPr lang="en-US" sz="1200">
                  <a:solidFill>
                    <a:srgbClr val="000000"/>
                  </a:solidFill>
                  <a:latin typeface="Open Sans"/>
                </a:rPr>
                <a:t>or </a:t>
              </a:r>
              <a:r>
                <a:rPr lang="en-US" sz="1200">
                  <a:solidFill>
                    <a:srgbClr val="0C2849"/>
                  </a:solidFill>
                  <a:latin typeface="Open Sans Bold"/>
                </a:rPr>
                <a:t>Energy </a:t>
              </a:r>
              <a:r>
                <a:rPr lang="en-US" sz="1200">
                  <a:solidFill>
                    <a:srgbClr val="000000"/>
                  </a:solidFill>
                  <a:latin typeface="Open Sans"/>
                </a:rPr>
                <a:t>and re-integrate it into the global value chains.</a:t>
              </a:r>
            </a:p>
            <a:p>
              <a:pPr marL="144901" lvl="1" indent="-72450" algn="l">
                <a:lnSpc>
                  <a:spcPts val="1441"/>
                </a:lnSpc>
              </a:pPr>
              <a:endParaRPr lang="en-US" sz="1200">
                <a:solidFill>
                  <a:srgbClr val="000000"/>
                </a:solidFill>
                <a:latin typeface="Open Sans"/>
              </a:endParaRPr>
            </a:p>
            <a:p>
              <a:pPr marL="144901" lvl="1" indent="-72450" algn="l">
                <a:lnSpc>
                  <a:spcPts val="1441"/>
                </a:lnSpc>
                <a:buFont typeface="Arial"/>
                <a:buChar char="•"/>
              </a:pPr>
              <a:r>
                <a:rPr lang="en-US" sz="1200">
                  <a:solidFill>
                    <a:srgbClr val="000000"/>
                  </a:solidFill>
                  <a:latin typeface="Open Sans"/>
                </a:rPr>
                <a:t>The circularity is to </a:t>
              </a:r>
              <a:r>
                <a:rPr lang="en-US" sz="1200">
                  <a:solidFill>
                    <a:srgbClr val="0C2849"/>
                  </a:solidFill>
                  <a:latin typeface="Open Sans Bold"/>
                </a:rPr>
                <a:t>PREVENT</a:t>
              </a:r>
              <a:r>
                <a:rPr lang="en-US" sz="1200">
                  <a:solidFill>
                    <a:srgbClr val="000000"/>
                  </a:solidFill>
                  <a:latin typeface="Open Sans"/>
                </a:rPr>
                <a:t> products from becoming ‘waste’ by focusing on Refuse/Rethink/Redesign, Reduce and Reuse, Repair, Remanufacturing, Resell, Share,  Recycling/Composting/Anaerobic digestion, and Recovery.</a:t>
              </a:r>
            </a:p>
          </p:txBody>
        </p:sp>
      </p:grpSp>
      <p:grpSp>
        <p:nvGrpSpPr>
          <p:cNvPr id="6" name="Group 6"/>
          <p:cNvGrpSpPr/>
          <p:nvPr/>
        </p:nvGrpSpPr>
        <p:grpSpPr>
          <a:xfrm>
            <a:off x="414388" y="5786124"/>
            <a:ext cx="2286780" cy="1446550"/>
            <a:chOff x="0" y="0"/>
            <a:chExt cx="3049040" cy="1928733"/>
          </a:xfrm>
        </p:grpSpPr>
        <p:sp>
          <p:nvSpPr>
            <p:cNvPr id="7" name="Freeform 7"/>
            <p:cNvSpPr/>
            <p:nvPr/>
          </p:nvSpPr>
          <p:spPr>
            <a:xfrm>
              <a:off x="0" y="0"/>
              <a:ext cx="3049016" cy="1928749"/>
            </a:xfrm>
            <a:custGeom>
              <a:avLst/>
              <a:gdLst/>
              <a:ahLst/>
              <a:cxnLst/>
              <a:rect l="l" t="t" r="r" b="b"/>
              <a:pathLst>
                <a:path w="3049016" h="1928749">
                  <a:moveTo>
                    <a:pt x="0" y="0"/>
                  </a:moveTo>
                  <a:lnTo>
                    <a:pt x="3049016" y="0"/>
                  </a:lnTo>
                  <a:lnTo>
                    <a:pt x="3049016" y="1928749"/>
                  </a:lnTo>
                  <a:lnTo>
                    <a:pt x="0" y="1928749"/>
                  </a:lnTo>
                  <a:close/>
                </a:path>
              </a:pathLst>
            </a:custGeom>
            <a:solidFill>
              <a:srgbClr val="D8D8D8"/>
            </a:solidFill>
          </p:spPr>
          <p:txBody>
            <a:bodyPr/>
            <a:lstStyle/>
            <a:p>
              <a:endParaRPr lang="en-IN"/>
            </a:p>
          </p:txBody>
        </p:sp>
        <p:sp>
          <p:nvSpPr>
            <p:cNvPr id="8" name="TextBox 8"/>
            <p:cNvSpPr txBox="1"/>
            <p:nvPr/>
          </p:nvSpPr>
          <p:spPr>
            <a:xfrm>
              <a:off x="0" y="0"/>
              <a:ext cx="3049040" cy="1928733"/>
            </a:xfrm>
            <a:prstGeom prst="rect">
              <a:avLst/>
            </a:prstGeom>
          </p:spPr>
          <p:txBody>
            <a:bodyPr lIns="50800" tIns="50800" rIns="50800" bIns="50800" rtlCol="0" anchor="t"/>
            <a:lstStyle/>
            <a:p>
              <a:pPr algn="l">
                <a:lnSpc>
                  <a:spcPts val="1320"/>
                </a:lnSpc>
              </a:pPr>
              <a:r>
                <a:rPr lang="en-US" sz="1100">
                  <a:solidFill>
                    <a:srgbClr val="000000"/>
                  </a:solidFill>
                  <a:latin typeface="Open Sans"/>
                </a:rPr>
                <a:t>A circular economy means rejecting the linear take-make-discard economy and adopting a regenerative model: using processes that restore, renew or revitalise their own sources of energy and materials and wasting as little as possible.</a:t>
              </a:r>
            </a:p>
          </p:txBody>
        </p:sp>
      </p:grpSp>
      <p:sp>
        <p:nvSpPr>
          <p:cNvPr id="9" name="Freeform 9"/>
          <p:cNvSpPr/>
          <p:nvPr/>
        </p:nvSpPr>
        <p:spPr>
          <a:xfrm>
            <a:off x="1170879" y="2813988"/>
            <a:ext cx="4342059" cy="1212184"/>
          </a:xfrm>
          <a:custGeom>
            <a:avLst/>
            <a:gdLst/>
            <a:ahLst/>
            <a:cxnLst/>
            <a:rect l="l" t="t" r="r" b="b"/>
            <a:pathLst>
              <a:path w="4342059" h="1212184">
                <a:moveTo>
                  <a:pt x="0" y="0"/>
                </a:moveTo>
                <a:lnTo>
                  <a:pt x="4342059" y="0"/>
                </a:lnTo>
                <a:lnTo>
                  <a:pt x="4342059" y="1212184"/>
                </a:lnTo>
                <a:lnTo>
                  <a:pt x="0" y="1212184"/>
                </a:lnTo>
                <a:lnTo>
                  <a:pt x="0" y="0"/>
                </a:lnTo>
                <a:close/>
              </a:path>
            </a:pathLst>
          </a:custGeom>
          <a:blipFill>
            <a:blip r:embed="rId3"/>
            <a:stretch>
              <a:fillRect l="-29341" t="-126190" r="-27278" b="-89379"/>
            </a:stretch>
          </a:blipFill>
        </p:spPr>
        <p:txBody>
          <a:bodyPr/>
          <a:lstStyle/>
          <a:p>
            <a:endParaRPr lang="en-IN"/>
          </a:p>
        </p:txBody>
      </p:sp>
      <p:sp>
        <p:nvSpPr>
          <p:cNvPr id="10" name="TextBox 10"/>
          <p:cNvSpPr txBox="1"/>
          <p:nvPr/>
        </p:nvSpPr>
        <p:spPr>
          <a:xfrm>
            <a:off x="3596551" y="3008384"/>
            <a:ext cx="478862" cy="180975"/>
          </a:xfrm>
          <a:prstGeom prst="rect">
            <a:avLst/>
          </a:prstGeom>
        </p:spPr>
        <p:txBody>
          <a:bodyPr lIns="0" tIns="0" rIns="0" bIns="0" rtlCol="0" anchor="t">
            <a:spAutoFit/>
          </a:bodyPr>
          <a:lstStyle/>
          <a:p>
            <a:pPr algn="ctr">
              <a:lnSpc>
                <a:spcPts val="1441"/>
              </a:lnSpc>
            </a:pPr>
            <a:r>
              <a:rPr lang="en-US" sz="1200">
                <a:solidFill>
                  <a:srgbClr val="000000"/>
                </a:solidFill>
                <a:latin typeface="Open Sans"/>
              </a:rPr>
              <a:t>Use</a:t>
            </a:r>
          </a:p>
        </p:txBody>
      </p:sp>
      <p:sp>
        <p:nvSpPr>
          <p:cNvPr id="11" name="AutoShape 11"/>
          <p:cNvSpPr/>
          <p:nvPr/>
        </p:nvSpPr>
        <p:spPr>
          <a:xfrm rot="5323212">
            <a:off x="1198679" y="3655649"/>
            <a:ext cx="426467" cy="0"/>
          </a:xfrm>
          <a:prstGeom prst="line">
            <a:avLst/>
          </a:prstGeom>
          <a:ln w="9525" cap="rnd">
            <a:solidFill>
              <a:srgbClr val="F93F02"/>
            </a:solidFill>
            <a:prstDash val="solid"/>
            <a:headEnd type="none" w="sm" len="sm"/>
            <a:tailEnd type="none" w="sm" len="sm"/>
          </a:ln>
        </p:spPr>
        <p:txBody>
          <a:bodyPr/>
          <a:lstStyle/>
          <a:p>
            <a:endParaRPr lang="en-IN"/>
          </a:p>
        </p:txBody>
      </p:sp>
      <p:sp>
        <p:nvSpPr>
          <p:cNvPr id="12" name="AutoShape 12"/>
          <p:cNvSpPr/>
          <p:nvPr/>
        </p:nvSpPr>
        <p:spPr>
          <a:xfrm rot="5323212">
            <a:off x="4718058" y="3687256"/>
            <a:ext cx="426467" cy="0"/>
          </a:xfrm>
          <a:prstGeom prst="line">
            <a:avLst/>
          </a:prstGeom>
          <a:ln w="9525" cap="rnd">
            <a:solidFill>
              <a:srgbClr val="F93F02"/>
            </a:solidFill>
            <a:prstDash val="solid"/>
            <a:headEnd type="none" w="sm" len="sm"/>
            <a:tailEnd type="none" w="sm" len="sm"/>
          </a:ln>
        </p:spPr>
        <p:txBody>
          <a:bodyPr/>
          <a:lstStyle/>
          <a:p>
            <a:endParaRPr lang="en-IN"/>
          </a:p>
        </p:txBody>
      </p:sp>
      <p:sp>
        <p:nvSpPr>
          <p:cNvPr id="13" name="Freeform 13"/>
          <p:cNvSpPr/>
          <p:nvPr/>
        </p:nvSpPr>
        <p:spPr>
          <a:xfrm>
            <a:off x="1188695" y="2457390"/>
            <a:ext cx="548640" cy="548640"/>
          </a:xfrm>
          <a:custGeom>
            <a:avLst/>
            <a:gdLst/>
            <a:ahLst/>
            <a:cxnLst/>
            <a:rect l="l" t="t" r="r" b="b"/>
            <a:pathLst>
              <a:path w="548640" h="548640">
                <a:moveTo>
                  <a:pt x="0" y="0"/>
                </a:moveTo>
                <a:lnTo>
                  <a:pt x="548640" y="0"/>
                </a:lnTo>
                <a:lnTo>
                  <a:pt x="548640" y="548640"/>
                </a:lnTo>
                <a:lnTo>
                  <a:pt x="0" y="548640"/>
                </a:lnTo>
                <a:lnTo>
                  <a:pt x="0" y="0"/>
                </a:lnTo>
                <a:close/>
              </a:path>
            </a:pathLst>
          </a:custGeom>
          <a:blipFill>
            <a:blip r:embed="rId4"/>
            <a:stretch>
              <a:fillRect/>
            </a:stretch>
          </a:blipFill>
        </p:spPr>
        <p:txBody>
          <a:bodyPr/>
          <a:lstStyle/>
          <a:p>
            <a:endParaRPr lang="en-IN"/>
          </a:p>
        </p:txBody>
      </p:sp>
      <p:sp>
        <p:nvSpPr>
          <p:cNvPr id="14" name="Freeform 14"/>
          <p:cNvSpPr/>
          <p:nvPr/>
        </p:nvSpPr>
        <p:spPr>
          <a:xfrm>
            <a:off x="2398462" y="2454510"/>
            <a:ext cx="548640" cy="548640"/>
          </a:xfrm>
          <a:custGeom>
            <a:avLst/>
            <a:gdLst/>
            <a:ahLst/>
            <a:cxnLst/>
            <a:rect l="l" t="t" r="r" b="b"/>
            <a:pathLst>
              <a:path w="548640" h="548640">
                <a:moveTo>
                  <a:pt x="0" y="0"/>
                </a:moveTo>
                <a:lnTo>
                  <a:pt x="548640" y="0"/>
                </a:lnTo>
                <a:lnTo>
                  <a:pt x="548640" y="548640"/>
                </a:lnTo>
                <a:lnTo>
                  <a:pt x="0" y="548640"/>
                </a:lnTo>
                <a:lnTo>
                  <a:pt x="0" y="0"/>
                </a:lnTo>
                <a:close/>
              </a:path>
            </a:pathLst>
          </a:custGeom>
          <a:blipFill>
            <a:blip r:embed="rId5"/>
            <a:stretch>
              <a:fillRect/>
            </a:stretch>
          </a:blipFill>
        </p:spPr>
        <p:txBody>
          <a:bodyPr/>
          <a:lstStyle/>
          <a:p>
            <a:endParaRPr lang="en-IN"/>
          </a:p>
        </p:txBody>
      </p:sp>
      <p:sp>
        <p:nvSpPr>
          <p:cNvPr id="15" name="Freeform 15"/>
          <p:cNvSpPr/>
          <p:nvPr/>
        </p:nvSpPr>
        <p:spPr>
          <a:xfrm>
            <a:off x="3561661" y="2490596"/>
            <a:ext cx="548640" cy="548640"/>
          </a:xfrm>
          <a:custGeom>
            <a:avLst/>
            <a:gdLst/>
            <a:ahLst/>
            <a:cxnLst/>
            <a:rect l="l" t="t" r="r" b="b"/>
            <a:pathLst>
              <a:path w="548640" h="548640">
                <a:moveTo>
                  <a:pt x="0" y="0"/>
                </a:moveTo>
                <a:lnTo>
                  <a:pt x="548640" y="0"/>
                </a:lnTo>
                <a:lnTo>
                  <a:pt x="548640" y="548640"/>
                </a:lnTo>
                <a:lnTo>
                  <a:pt x="0" y="548640"/>
                </a:lnTo>
                <a:lnTo>
                  <a:pt x="0" y="0"/>
                </a:lnTo>
                <a:close/>
              </a:path>
            </a:pathLst>
          </a:custGeom>
          <a:blipFill>
            <a:blip r:embed="rId6"/>
            <a:stretch>
              <a:fillRect/>
            </a:stretch>
          </a:blipFill>
        </p:spPr>
        <p:txBody>
          <a:bodyPr/>
          <a:lstStyle/>
          <a:p>
            <a:endParaRPr lang="en-IN"/>
          </a:p>
        </p:txBody>
      </p:sp>
      <p:sp>
        <p:nvSpPr>
          <p:cNvPr id="16" name="Freeform 16"/>
          <p:cNvSpPr/>
          <p:nvPr/>
        </p:nvSpPr>
        <p:spPr>
          <a:xfrm>
            <a:off x="4652689" y="2444914"/>
            <a:ext cx="548640" cy="548640"/>
          </a:xfrm>
          <a:custGeom>
            <a:avLst/>
            <a:gdLst/>
            <a:ahLst/>
            <a:cxnLst/>
            <a:rect l="l" t="t" r="r" b="b"/>
            <a:pathLst>
              <a:path w="548640" h="548640">
                <a:moveTo>
                  <a:pt x="0" y="0"/>
                </a:moveTo>
                <a:lnTo>
                  <a:pt x="548640" y="0"/>
                </a:lnTo>
                <a:lnTo>
                  <a:pt x="548640" y="548640"/>
                </a:lnTo>
                <a:lnTo>
                  <a:pt x="0" y="548640"/>
                </a:lnTo>
                <a:lnTo>
                  <a:pt x="0" y="0"/>
                </a:lnTo>
                <a:close/>
              </a:path>
            </a:pathLst>
          </a:custGeom>
          <a:blipFill>
            <a:blip r:embed="rId7"/>
            <a:stretch>
              <a:fillRect/>
            </a:stretch>
          </a:blipFill>
        </p:spPr>
        <p:txBody>
          <a:bodyPr/>
          <a:lstStyle/>
          <a:p>
            <a:endParaRPr lang="en-IN"/>
          </a:p>
        </p:txBody>
      </p:sp>
      <p:grpSp>
        <p:nvGrpSpPr>
          <p:cNvPr id="17" name="Group 17"/>
          <p:cNvGrpSpPr/>
          <p:nvPr/>
        </p:nvGrpSpPr>
        <p:grpSpPr>
          <a:xfrm>
            <a:off x="4694020" y="3766353"/>
            <a:ext cx="3861" cy="3861"/>
            <a:chOff x="0" y="0"/>
            <a:chExt cx="5148" cy="5148"/>
          </a:xfrm>
        </p:grpSpPr>
        <p:sp>
          <p:nvSpPr>
            <p:cNvPr id="18" name="Freeform 18"/>
            <p:cNvSpPr/>
            <p:nvPr/>
          </p:nvSpPr>
          <p:spPr>
            <a:xfrm>
              <a:off x="0" y="0"/>
              <a:ext cx="5080" cy="5080"/>
            </a:xfrm>
            <a:custGeom>
              <a:avLst/>
              <a:gdLst/>
              <a:ahLst/>
              <a:cxnLst/>
              <a:rect l="l" t="t" r="r" b="b"/>
              <a:pathLst>
                <a:path w="5080" h="5080">
                  <a:moveTo>
                    <a:pt x="0" y="2540"/>
                  </a:moveTo>
                  <a:cubicBezTo>
                    <a:pt x="0" y="1143"/>
                    <a:pt x="1143" y="0"/>
                    <a:pt x="2540" y="0"/>
                  </a:cubicBezTo>
                  <a:cubicBezTo>
                    <a:pt x="3937" y="0"/>
                    <a:pt x="5080" y="1143"/>
                    <a:pt x="5080" y="2540"/>
                  </a:cubicBezTo>
                  <a:cubicBezTo>
                    <a:pt x="5080" y="3937"/>
                    <a:pt x="3937" y="5080"/>
                    <a:pt x="2540" y="5080"/>
                  </a:cubicBezTo>
                  <a:cubicBezTo>
                    <a:pt x="1143" y="5080"/>
                    <a:pt x="0" y="3937"/>
                    <a:pt x="0" y="2540"/>
                  </a:cubicBezTo>
                  <a:close/>
                </a:path>
              </a:pathLst>
            </a:custGeom>
            <a:solidFill>
              <a:srgbClr val="FFFFFF"/>
            </a:solidFill>
          </p:spPr>
          <p:txBody>
            <a:bodyPr/>
            <a:lstStyle/>
            <a:p>
              <a:endParaRPr lang="en-IN"/>
            </a:p>
          </p:txBody>
        </p:sp>
      </p:grpSp>
      <p:sp>
        <p:nvSpPr>
          <p:cNvPr id="19" name="Freeform 19"/>
          <p:cNvSpPr/>
          <p:nvPr/>
        </p:nvSpPr>
        <p:spPr>
          <a:xfrm>
            <a:off x="7942939" y="3245880"/>
            <a:ext cx="548639" cy="548639"/>
          </a:xfrm>
          <a:custGeom>
            <a:avLst/>
            <a:gdLst/>
            <a:ahLst/>
            <a:cxnLst/>
            <a:rect l="l" t="t" r="r" b="b"/>
            <a:pathLst>
              <a:path w="548639" h="548639">
                <a:moveTo>
                  <a:pt x="0" y="0"/>
                </a:moveTo>
                <a:lnTo>
                  <a:pt x="548639" y="0"/>
                </a:lnTo>
                <a:lnTo>
                  <a:pt x="548639" y="548639"/>
                </a:lnTo>
                <a:lnTo>
                  <a:pt x="0" y="548639"/>
                </a:lnTo>
                <a:lnTo>
                  <a:pt x="0" y="0"/>
                </a:lnTo>
                <a:close/>
              </a:path>
            </a:pathLst>
          </a:custGeom>
          <a:blipFill>
            <a:blip r:embed="rId8"/>
            <a:stretch>
              <a:fillRect/>
            </a:stretch>
          </a:blipFill>
        </p:spPr>
        <p:txBody>
          <a:bodyPr/>
          <a:lstStyle/>
          <a:p>
            <a:endParaRPr lang="en-IN"/>
          </a:p>
        </p:txBody>
      </p:sp>
      <p:sp>
        <p:nvSpPr>
          <p:cNvPr id="20" name="Freeform 20"/>
          <p:cNvSpPr/>
          <p:nvPr/>
        </p:nvSpPr>
        <p:spPr>
          <a:xfrm>
            <a:off x="7651736" y="2987258"/>
            <a:ext cx="1162046" cy="1224996"/>
          </a:xfrm>
          <a:custGeom>
            <a:avLst/>
            <a:gdLst/>
            <a:ahLst/>
            <a:cxnLst/>
            <a:rect l="l" t="t" r="r" b="b"/>
            <a:pathLst>
              <a:path w="1162046" h="1224996">
                <a:moveTo>
                  <a:pt x="0" y="0"/>
                </a:moveTo>
                <a:lnTo>
                  <a:pt x="1162046" y="0"/>
                </a:lnTo>
                <a:lnTo>
                  <a:pt x="1162046" y="1224996"/>
                </a:lnTo>
                <a:lnTo>
                  <a:pt x="0" y="1224996"/>
                </a:lnTo>
                <a:lnTo>
                  <a:pt x="0" y="0"/>
                </a:lnTo>
                <a:close/>
              </a:path>
            </a:pathLst>
          </a:custGeom>
          <a:blipFill>
            <a:blip r:embed="rId9"/>
            <a:stretch>
              <a:fillRect/>
            </a:stretch>
          </a:blipFill>
        </p:spPr>
        <p:txBody>
          <a:bodyPr/>
          <a:lstStyle/>
          <a:p>
            <a:endParaRPr lang="en-IN"/>
          </a:p>
        </p:txBody>
      </p:sp>
      <p:sp>
        <p:nvSpPr>
          <p:cNvPr id="21" name="Freeform 21"/>
          <p:cNvSpPr/>
          <p:nvPr/>
        </p:nvSpPr>
        <p:spPr>
          <a:xfrm>
            <a:off x="9760062" y="1219373"/>
            <a:ext cx="731520" cy="731520"/>
          </a:xfrm>
          <a:custGeom>
            <a:avLst/>
            <a:gdLst/>
            <a:ahLst/>
            <a:cxnLst/>
            <a:rect l="l" t="t" r="r" b="b"/>
            <a:pathLst>
              <a:path w="731520" h="731520">
                <a:moveTo>
                  <a:pt x="0" y="0"/>
                </a:moveTo>
                <a:lnTo>
                  <a:pt x="731520" y="0"/>
                </a:lnTo>
                <a:lnTo>
                  <a:pt x="731520" y="731520"/>
                </a:lnTo>
                <a:lnTo>
                  <a:pt x="0" y="731520"/>
                </a:lnTo>
                <a:lnTo>
                  <a:pt x="0" y="0"/>
                </a:lnTo>
                <a:close/>
              </a:path>
            </a:pathLst>
          </a:custGeom>
          <a:blipFill>
            <a:blip r:embed="rId10"/>
            <a:stretch>
              <a:fillRect/>
            </a:stretch>
          </a:blipFill>
        </p:spPr>
        <p:txBody>
          <a:bodyPr/>
          <a:lstStyle/>
          <a:p>
            <a:endParaRPr lang="en-IN"/>
          </a:p>
        </p:txBody>
      </p:sp>
      <p:sp>
        <p:nvSpPr>
          <p:cNvPr id="22" name="Freeform 22"/>
          <p:cNvSpPr/>
          <p:nvPr/>
        </p:nvSpPr>
        <p:spPr>
          <a:xfrm>
            <a:off x="2631702" y="4035697"/>
            <a:ext cx="3564367" cy="3362611"/>
          </a:xfrm>
          <a:custGeom>
            <a:avLst/>
            <a:gdLst/>
            <a:ahLst/>
            <a:cxnLst/>
            <a:rect l="l" t="t" r="r" b="b"/>
            <a:pathLst>
              <a:path w="3564367" h="3362611">
                <a:moveTo>
                  <a:pt x="0" y="0"/>
                </a:moveTo>
                <a:lnTo>
                  <a:pt x="3564367" y="0"/>
                </a:lnTo>
                <a:lnTo>
                  <a:pt x="3564367" y="3362611"/>
                </a:lnTo>
                <a:lnTo>
                  <a:pt x="0" y="3362611"/>
                </a:lnTo>
                <a:lnTo>
                  <a:pt x="0" y="0"/>
                </a:lnTo>
                <a:close/>
              </a:path>
            </a:pathLst>
          </a:custGeom>
          <a:blipFill>
            <a:blip r:embed="rId11"/>
            <a:stretch>
              <a:fillRect/>
            </a:stretch>
          </a:blipFill>
        </p:spPr>
        <p:txBody>
          <a:bodyPr/>
          <a:lstStyle/>
          <a:p>
            <a:endParaRPr lang="en-IN"/>
          </a:p>
        </p:txBody>
      </p:sp>
      <p:sp>
        <p:nvSpPr>
          <p:cNvPr id="23" name="TextBox 23"/>
          <p:cNvSpPr txBox="1"/>
          <p:nvPr/>
        </p:nvSpPr>
        <p:spPr>
          <a:xfrm>
            <a:off x="890105" y="1721878"/>
            <a:ext cx="4542141" cy="542925"/>
          </a:xfrm>
          <a:prstGeom prst="rect">
            <a:avLst/>
          </a:prstGeom>
        </p:spPr>
        <p:txBody>
          <a:bodyPr lIns="0" tIns="0" rIns="0" bIns="0" rtlCol="0" anchor="t">
            <a:spAutoFit/>
          </a:bodyPr>
          <a:lstStyle/>
          <a:p>
            <a:pPr algn="l">
              <a:lnSpc>
                <a:spcPts val="1441"/>
              </a:lnSpc>
            </a:pPr>
            <a:r>
              <a:rPr lang="en-US" sz="1200">
                <a:solidFill>
                  <a:srgbClr val="0C2849"/>
                </a:solidFill>
                <a:latin typeface="Open Sans Bold"/>
              </a:rPr>
              <a:t>A linear system </a:t>
            </a:r>
            <a:r>
              <a:rPr lang="en-US" sz="1200">
                <a:solidFill>
                  <a:srgbClr val="000000"/>
                </a:solidFill>
                <a:latin typeface="Open Sans"/>
              </a:rPr>
              <a:t>of production and consumption is equal to Take-make-discard: we take resources from nature, make goods from them, use them and discard them.</a:t>
            </a:r>
          </a:p>
        </p:txBody>
      </p:sp>
      <p:sp>
        <p:nvSpPr>
          <p:cNvPr id="24" name="TextBox 24"/>
          <p:cNvSpPr txBox="1"/>
          <p:nvPr/>
        </p:nvSpPr>
        <p:spPr>
          <a:xfrm>
            <a:off x="485295" y="1315291"/>
            <a:ext cx="4825803" cy="257175"/>
          </a:xfrm>
          <a:prstGeom prst="rect">
            <a:avLst/>
          </a:prstGeom>
        </p:spPr>
        <p:txBody>
          <a:bodyPr lIns="0" tIns="0" rIns="0" bIns="0" rtlCol="0" anchor="t">
            <a:spAutoFit/>
          </a:bodyPr>
          <a:lstStyle/>
          <a:p>
            <a:pPr algn="l">
              <a:lnSpc>
                <a:spcPts val="2160"/>
              </a:lnSpc>
            </a:pPr>
            <a:r>
              <a:rPr lang="en-US" sz="1800">
                <a:solidFill>
                  <a:srgbClr val="0C2849"/>
                </a:solidFill>
                <a:latin typeface="Open Sans Bold"/>
              </a:rPr>
              <a:t>Linear versus circular system</a:t>
            </a:r>
          </a:p>
        </p:txBody>
      </p:sp>
      <p:sp>
        <p:nvSpPr>
          <p:cNvPr id="25" name="TextBox 25"/>
          <p:cNvSpPr txBox="1"/>
          <p:nvPr/>
        </p:nvSpPr>
        <p:spPr>
          <a:xfrm>
            <a:off x="1223585" y="3014453"/>
            <a:ext cx="478862" cy="180975"/>
          </a:xfrm>
          <a:prstGeom prst="rect">
            <a:avLst/>
          </a:prstGeom>
        </p:spPr>
        <p:txBody>
          <a:bodyPr lIns="0" tIns="0" rIns="0" bIns="0" rtlCol="0" anchor="t">
            <a:spAutoFit/>
          </a:bodyPr>
          <a:lstStyle/>
          <a:p>
            <a:pPr algn="ctr">
              <a:lnSpc>
                <a:spcPts val="1441"/>
              </a:lnSpc>
            </a:pPr>
            <a:r>
              <a:rPr lang="en-US" sz="1200">
                <a:solidFill>
                  <a:srgbClr val="000000"/>
                </a:solidFill>
                <a:latin typeface="Open Sans"/>
              </a:rPr>
              <a:t>Take</a:t>
            </a:r>
          </a:p>
        </p:txBody>
      </p:sp>
      <p:sp>
        <p:nvSpPr>
          <p:cNvPr id="26" name="TextBox 26"/>
          <p:cNvSpPr txBox="1"/>
          <p:nvPr/>
        </p:nvSpPr>
        <p:spPr>
          <a:xfrm>
            <a:off x="2429525" y="3016167"/>
            <a:ext cx="478862" cy="180975"/>
          </a:xfrm>
          <a:prstGeom prst="rect">
            <a:avLst/>
          </a:prstGeom>
        </p:spPr>
        <p:txBody>
          <a:bodyPr lIns="0" tIns="0" rIns="0" bIns="0" rtlCol="0" anchor="t">
            <a:spAutoFit/>
          </a:bodyPr>
          <a:lstStyle/>
          <a:p>
            <a:pPr algn="ctr">
              <a:lnSpc>
                <a:spcPts val="1441"/>
              </a:lnSpc>
            </a:pPr>
            <a:r>
              <a:rPr lang="en-US" sz="1200">
                <a:solidFill>
                  <a:srgbClr val="000000"/>
                </a:solidFill>
                <a:latin typeface="Open Sans"/>
              </a:rPr>
              <a:t>Make</a:t>
            </a:r>
          </a:p>
        </p:txBody>
      </p:sp>
      <p:sp>
        <p:nvSpPr>
          <p:cNvPr id="27" name="TextBox 27"/>
          <p:cNvSpPr txBox="1"/>
          <p:nvPr/>
        </p:nvSpPr>
        <p:spPr>
          <a:xfrm>
            <a:off x="4724117" y="3004238"/>
            <a:ext cx="478862" cy="180975"/>
          </a:xfrm>
          <a:prstGeom prst="rect">
            <a:avLst/>
          </a:prstGeom>
        </p:spPr>
        <p:txBody>
          <a:bodyPr lIns="0" tIns="0" rIns="0" bIns="0" rtlCol="0" anchor="t">
            <a:spAutoFit/>
          </a:bodyPr>
          <a:lstStyle/>
          <a:p>
            <a:pPr algn="ctr">
              <a:lnSpc>
                <a:spcPts val="1441"/>
              </a:lnSpc>
            </a:pPr>
            <a:r>
              <a:rPr lang="en-US" sz="1200">
                <a:solidFill>
                  <a:srgbClr val="000000"/>
                </a:solidFill>
                <a:latin typeface="Open Sans"/>
              </a:rPr>
              <a:t>Waste</a:t>
            </a:r>
          </a:p>
        </p:txBody>
      </p:sp>
      <p:sp>
        <p:nvSpPr>
          <p:cNvPr id="28" name="TextBox 28"/>
          <p:cNvSpPr txBox="1"/>
          <p:nvPr/>
        </p:nvSpPr>
        <p:spPr>
          <a:xfrm>
            <a:off x="1203435" y="3876400"/>
            <a:ext cx="2106600" cy="180975"/>
          </a:xfrm>
          <a:prstGeom prst="rect">
            <a:avLst/>
          </a:prstGeom>
        </p:spPr>
        <p:txBody>
          <a:bodyPr lIns="0" tIns="0" rIns="0" bIns="0" rtlCol="0" anchor="t">
            <a:spAutoFit/>
          </a:bodyPr>
          <a:lstStyle/>
          <a:p>
            <a:pPr algn="l">
              <a:lnSpc>
                <a:spcPts val="1441"/>
              </a:lnSpc>
            </a:pPr>
            <a:r>
              <a:rPr lang="en-US" sz="1200">
                <a:solidFill>
                  <a:srgbClr val="F93F02"/>
                </a:solidFill>
                <a:latin typeface="Open Sans"/>
              </a:rPr>
              <a:t>Starts here</a:t>
            </a:r>
          </a:p>
        </p:txBody>
      </p:sp>
      <p:sp>
        <p:nvSpPr>
          <p:cNvPr id="29" name="TextBox 29"/>
          <p:cNvSpPr txBox="1"/>
          <p:nvPr/>
        </p:nvSpPr>
        <p:spPr>
          <a:xfrm>
            <a:off x="4622661" y="3913061"/>
            <a:ext cx="688437" cy="361950"/>
          </a:xfrm>
          <a:prstGeom prst="rect">
            <a:avLst/>
          </a:prstGeom>
        </p:spPr>
        <p:txBody>
          <a:bodyPr lIns="0" tIns="0" rIns="0" bIns="0" rtlCol="0" anchor="t">
            <a:spAutoFit/>
          </a:bodyPr>
          <a:lstStyle/>
          <a:p>
            <a:pPr algn="l">
              <a:lnSpc>
                <a:spcPts val="1441"/>
              </a:lnSpc>
            </a:pPr>
            <a:r>
              <a:rPr lang="en-US" sz="1200">
                <a:solidFill>
                  <a:srgbClr val="F93F02"/>
                </a:solidFill>
                <a:latin typeface="Open Sans"/>
              </a:rPr>
              <a:t>Ends here</a:t>
            </a:r>
          </a:p>
        </p:txBody>
      </p:sp>
      <p:sp>
        <p:nvSpPr>
          <p:cNvPr id="30" name="TextBox 30"/>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10</a:t>
            </a:r>
          </a:p>
        </p:txBody>
      </p:sp>
      <p:grpSp>
        <p:nvGrpSpPr>
          <p:cNvPr id="31" name="Group 31"/>
          <p:cNvGrpSpPr/>
          <p:nvPr/>
        </p:nvGrpSpPr>
        <p:grpSpPr>
          <a:xfrm>
            <a:off x="267443" y="49632"/>
            <a:ext cx="10315411" cy="825810"/>
            <a:chOff x="0" y="0"/>
            <a:chExt cx="13753881" cy="1101080"/>
          </a:xfrm>
        </p:grpSpPr>
        <p:sp>
          <p:nvSpPr>
            <p:cNvPr id="32" name="Freeform 32"/>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12"/>
              <a:stretch>
                <a:fillRect/>
              </a:stretch>
            </a:blipFill>
          </p:spPr>
          <p:txBody>
            <a:bodyPr/>
            <a:lstStyle/>
            <a:p>
              <a:endParaRPr lang="en-IN"/>
            </a:p>
          </p:txBody>
        </p:sp>
        <p:sp>
          <p:nvSpPr>
            <p:cNvPr id="33" name="Freeform 33"/>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13"/>
              <a:stretch>
                <a:fillRect/>
              </a:stretch>
            </a:blipFill>
          </p:spPr>
          <p:txBody>
            <a:bodyPr/>
            <a:lstStyle/>
            <a:p>
              <a:endParaRPr lang="en-IN"/>
            </a:p>
          </p:txBody>
        </p:sp>
        <p:sp>
          <p:nvSpPr>
            <p:cNvPr id="34" name="Freeform 34"/>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14"/>
              <a:stretch>
                <a:fillRect l="-20431" t="-87766" r="-22929" b="-100143"/>
              </a:stretch>
            </a:blipFill>
          </p:spPr>
          <p:txBody>
            <a:bodyPr/>
            <a:lstStyle/>
            <a:p>
              <a:endParaRPr lang="en-IN"/>
            </a:p>
          </p:txBody>
        </p:sp>
      </p:gr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8554" y="1483346"/>
            <a:ext cx="9003878" cy="5461856"/>
          </a:xfrm>
          <a:custGeom>
            <a:avLst/>
            <a:gdLst/>
            <a:ahLst/>
            <a:cxnLst/>
            <a:rect l="l" t="t" r="r" b="b"/>
            <a:pathLst>
              <a:path w="9003878" h="5461856">
                <a:moveTo>
                  <a:pt x="0" y="0"/>
                </a:moveTo>
                <a:lnTo>
                  <a:pt x="9003877" y="0"/>
                </a:lnTo>
                <a:lnTo>
                  <a:pt x="9003877" y="5461856"/>
                </a:lnTo>
                <a:lnTo>
                  <a:pt x="0" y="5461856"/>
                </a:lnTo>
                <a:lnTo>
                  <a:pt x="0" y="0"/>
                </a:lnTo>
                <a:close/>
              </a:path>
            </a:pathLst>
          </a:custGeom>
          <a:blipFill>
            <a:blip r:embed="rId3"/>
            <a:stretch>
              <a:fillRect/>
            </a:stretch>
          </a:blipFill>
        </p:spPr>
        <p:txBody>
          <a:bodyPr/>
          <a:lstStyle/>
          <a:p>
            <a:endParaRPr lang="en-IN"/>
          </a:p>
        </p:txBody>
      </p:sp>
      <p:sp>
        <p:nvSpPr>
          <p:cNvPr id="3" name="TextBox 3"/>
          <p:cNvSpPr txBox="1"/>
          <p:nvPr/>
        </p:nvSpPr>
        <p:spPr>
          <a:xfrm>
            <a:off x="455887" y="793127"/>
            <a:ext cx="9780150" cy="513558"/>
          </a:xfrm>
          <a:prstGeom prst="rect">
            <a:avLst/>
          </a:prstGeom>
        </p:spPr>
        <p:txBody>
          <a:bodyPr lIns="0" tIns="0" rIns="0" bIns="0" rtlCol="0" anchor="t">
            <a:spAutoFit/>
          </a:bodyPr>
          <a:lstStyle/>
          <a:p>
            <a:pPr algn="l">
              <a:lnSpc>
                <a:spcPts val="3993"/>
              </a:lnSpc>
            </a:pPr>
            <a:r>
              <a:rPr lang="en-US" sz="3698">
                <a:solidFill>
                  <a:srgbClr val="003891"/>
                </a:solidFill>
                <a:latin typeface="Open Sans Bold"/>
              </a:rPr>
              <a:t>Additional Readings</a:t>
            </a:r>
          </a:p>
        </p:txBody>
      </p:sp>
      <p:sp>
        <p:nvSpPr>
          <p:cNvPr id="4" name="TextBox 4"/>
          <p:cNvSpPr txBox="1"/>
          <p:nvPr/>
        </p:nvSpPr>
        <p:spPr>
          <a:xfrm>
            <a:off x="9998023" y="6945202"/>
            <a:ext cx="458850" cy="395550"/>
          </a:xfrm>
          <a:prstGeom prst="rect">
            <a:avLst/>
          </a:prstGeom>
        </p:spPr>
        <p:txBody>
          <a:bodyPr lIns="0" tIns="0" rIns="0" bIns="0" rtlCol="0" anchor="t">
            <a:spAutoFit/>
          </a:bodyPr>
          <a:lstStyle/>
          <a:p>
            <a:pPr algn="r">
              <a:lnSpc>
                <a:spcPts val="1586"/>
              </a:lnSpc>
            </a:pPr>
            <a:r>
              <a:rPr lang="en-US" sz="1322" spc="12">
                <a:solidFill>
                  <a:srgbClr val="888888"/>
                </a:solidFill>
                <a:latin typeface="TT Rounds Condensed"/>
              </a:rPr>
              <a:t>107</a:t>
            </a:r>
          </a:p>
        </p:txBody>
      </p:sp>
      <p:grpSp>
        <p:nvGrpSpPr>
          <p:cNvPr id="5" name="Group 5"/>
          <p:cNvGrpSpPr/>
          <p:nvPr/>
        </p:nvGrpSpPr>
        <p:grpSpPr>
          <a:xfrm>
            <a:off x="267443" y="49632"/>
            <a:ext cx="10315411" cy="825810"/>
            <a:chOff x="0" y="0"/>
            <a:chExt cx="13753881" cy="1101080"/>
          </a:xfrm>
        </p:grpSpPr>
        <p:sp>
          <p:nvSpPr>
            <p:cNvPr id="6" name="Freeform 6"/>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4"/>
              <a:stretch>
                <a:fillRect/>
              </a:stretch>
            </a:blipFill>
          </p:spPr>
          <p:txBody>
            <a:bodyPr/>
            <a:lstStyle/>
            <a:p>
              <a:endParaRPr lang="en-IN"/>
            </a:p>
          </p:txBody>
        </p:sp>
        <p:sp>
          <p:nvSpPr>
            <p:cNvPr id="7" name="Freeform 7"/>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5"/>
              <a:stretch>
                <a:fillRect/>
              </a:stretch>
            </a:blipFill>
          </p:spPr>
          <p:txBody>
            <a:bodyPr/>
            <a:lstStyle/>
            <a:p>
              <a:endParaRPr lang="en-IN"/>
            </a:p>
          </p:txBody>
        </p:sp>
        <p:sp>
          <p:nvSpPr>
            <p:cNvPr id="8" name="Freeform 8"/>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6"/>
              <a:stretch>
                <a:fillRect l="-20431" t="-87766" r="-22929" b="-100143"/>
              </a:stretch>
            </a:blipFill>
          </p:spPr>
          <p:txBody>
            <a:bodyPr/>
            <a:lstStyle/>
            <a:p>
              <a:endParaRPr lang="en-IN"/>
            </a:p>
          </p:txBody>
        </p:sp>
      </p:gr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700"/>
            <a:ext cx="10691813" cy="7559675"/>
          </a:xfrm>
          <a:custGeom>
            <a:avLst/>
            <a:gdLst/>
            <a:ahLst/>
            <a:cxnLst/>
            <a:rect l="l" t="t" r="r" b="b"/>
            <a:pathLst>
              <a:path w="10691813" h="7559675">
                <a:moveTo>
                  <a:pt x="0" y="0"/>
                </a:moveTo>
                <a:lnTo>
                  <a:pt x="10691813" y="0"/>
                </a:lnTo>
                <a:lnTo>
                  <a:pt x="10691813" y="7559675"/>
                </a:lnTo>
                <a:lnTo>
                  <a:pt x="0" y="7559675"/>
                </a:lnTo>
                <a:lnTo>
                  <a:pt x="0" y="0"/>
                </a:lnTo>
                <a:close/>
              </a:path>
            </a:pathLst>
          </a:custGeom>
          <a:blipFill>
            <a:blip r:embed="rId3"/>
            <a:stretch>
              <a:fillRect b="-6074"/>
            </a:stretch>
          </a:blipFill>
        </p:spPr>
        <p:txBody>
          <a:bodyPr/>
          <a:lstStyle/>
          <a:p>
            <a:endParaRPr lang="en-IN"/>
          </a:p>
        </p:txBody>
      </p:sp>
      <p:sp>
        <p:nvSpPr>
          <p:cNvPr id="3" name="TextBox 3"/>
          <p:cNvSpPr txBox="1"/>
          <p:nvPr/>
        </p:nvSpPr>
        <p:spPr>
          <a:xfrm>
            <a:off x="924886" y="3146521"/>
            <a:ext cx="7746691"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Leadership Circle</a:t>
            </a:r>
          </a:p>
        </p:txBody>
      </p:sp>
      <p:sp>
        <p:nvSpPr>
          <p:cNvPr id="4" name="AutoShape 4"/>
          <p:cNvSpPr/>
          <p:nvPr/>
        </p:nvSpPr>
        <p:spPr>
          <a:xfrm rot="5153">
            <a:off x="924853" y="4112378"/>
            <a:ext cx="6353244" cy="0"/>
          </a:xfrm>
          <a:prstGeom prst="line">
            <a:avLst/>
          </a:prstGeom>
          <a:ln w="9525" cap="rnd">
            <a:solidFill>
              <a:srgbClr val="FFFFFF"/>
            </a:solidFill>
            <a:prstDash val="solid"/>
            <a:headEnd type="none" w="sm" len="sm"/>
            <a:tailEnd type="none" w="sm" len="sm"/>
          </a:ln>
        </p:spPr>
        <p:txBody>
          <a:bodyPr/>
          <a:lstStyle/>
          <a:p>
            <a:endParaRPr lang="en-IN"/>
          </a:p>
        </p:txBody>
      </p:sp>
      <p:sp>
        <p:nvSpPr>
          <p:cNvPr id="5" name="TextBox 5"/>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108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55887" y="783602"/>
            <a:ext cx="9780040" cy="448818"/>
          </a:xfrm>
          <a:prstGeom prst="rect">
            <a:avLst/>
          </a:prstGeom>
        </p:spPr>
        <p:txBody>
          <a:bodyPr lIns="0" tIns="0" rIns="0" bIns="0" rtlCol="0" anchor="t">
            <a:spAutoFit/>
          </a:bodyPr>
          <a:lstStyle/>
          <a:p>
            <a:pPr algn="l">
              <a:lnSpc>
                <a:spcPts val="3456"/>
              </a:lnSpc>
            </a:pPr>
            <a:r>
              <a:rPr lang="en-US" sz="3200">
                <a:solidFill>
                  <a:srgbClr val="001597"/>
                </a:solidFill>
                <a:latin typeface="Open Sans Bold"/>
              </a:rPr>
              <a:t>Objectives of the Leadership Circle</a:t>
            </a:r>
          </a:p>
        </p:txBody>
      </p:sp>
      <p:sp>
        <p:nvSpPr>
          <p:cNvPr id="3" name="TextBox 3"/>
          <p:cNvSpPr txBox="1"/>
          <p:nvPr/>
        </p:nvSpPr>
        <p:spPr>
          <a:xfrm>
            <a:off x="9998023" y="6945202"/>
            <a:ext cx="458729" cy="395535"/>
          </a:xfrm>
          <a:prstGeom prst="rect">
            <a:avLst/>
          </a:prstGeom>
        </p:spPr>
        <p:txBody>
          <a:bodyPr lIns="0" tIns="0" rIns="0" bIns="0" rtlCol="0" anchor="t">
            <a:spAutoFit/>
          </a:bodyPr>
          <a:lstStyle/>
          <a:p>
            <a:pPr algn="r">
              <a:lnSpc>
                <a:spcPts val="1586"/>
              </a:lnSpc>
            </a:pPr>
            <a:r>
              <a:rPr lang="en-US" sz="1322" spc="12">
                <a:solidFill>
                  <a:srgbClr val="888888"/>
                </a:solidFill>
                <a:latin typeface="TT Rounds Condensed"/>
              </a:rPr>
              <a:t>109</a:t>
            </a:r>
          </a:p>
        </p:txBody>
      </p:sp>
      <p:sp>
        <p:nvSpPr>
          <p:cNvPr id="4" name="TextBox 4"/>
          <p:cNvSpPr txBox="1"/>
          <p:nvPr/>
        </p:nvSpPr>
        <p:spPr>
          <a:xfrm>
            <a:off x="755332" y="1732076"/>
            <a:ext cx="8860268" cy="3755167"/>
          </a:xfrm>
          <a:prstGeom prst="rect">
            <a:avLst/>
          </a:prstGeom>
        </p:spPr>
        <p:txBody>
          <a:bodyPr lIns="0" tIns="0" rIns="0" bIns="0" rtlCol="0" anchor="t">
            <a:spAutoFit/>
          </a:bodyPr>
          <a:lstStyle/>
          <a:p>
            <a:pPr algn="l">
              <a:lnSpc>
                <a:spcPts val="2241"/>
              </a:lnSpc>
            </a:pPr>
            <a:r>
              <a:rPr lang="en-US" sz="1867">
                <a:solidFill>
                  <a:srgbClr val="000000"/>
                </a:solidFill>
                <a:latin typeface="Open Sans"/>
              </a:rPr>
              <a:t>Entrepreneurship can be a lonely journey and there are challenges we face as leaders that hinder our path to personal and professional growth. In these scenarios it helps to discuss these challenges with peers, who are also startup entrepreneurs and going through similar journeys, and can therefore share insights and feedback that could potentially help us in with our own experiences and challenges </a:t>
            </a:r>
          </a:p>
          <a:p>
            <a:pPr algn="l">
              <a:lnSpc>
                <a:spcPts val="2241"/>
              </a:lnSpc>
            </a:pPr>
            <a:endParaRPr lang="en-US" sz="1867">
              <a:solidFill>
                <a:srgbClr val="000000"/>
              </a:solidFill>
              <a:latin typeface="Open Sans"/>
            </a:endParaRPr>
          </a:p>
          <a:p>
            <a:pPr marL="355787" lvl="1" indent="-177893" algn="l">
              <a:lnSpc>
                <a:spcPts val="2490"/>
              </a:lnSpc>
              <a:buFont typeface="Arial"/>
              <a:buChar char="•"/>
            </a:pPr>
            <a:r>
              <a:rPr lang="en-US" sz="2075">
                <a:solidFill>
                  <a:srgbClr val="000000"/>
                </a:solidFill>
                <a:latin typeface="Open Sans"/>
              </a:rPr>
              <a:t>Participants to discuss leadership challenges with their peer group in order to learn from each others’ experiences and take back practical insights and tips</a:t>
            </a:r>
          </a:p>
          <a:p>
            <a:pPr marL="320208" lvl="1" indent="-160104" algn="l">
              <a:lnSpc>
                <a:spcPts val="2241"/>
              </a:lnSpc>
            </a:pPr>
            <a:endParaRPr lang="en-US" sz="2075">
              <a:solidFill>
                <a:srgbClr val="000000"/>
              </a:solidFill>
              <a:latin typeface="Open Sans"/>
            </a:endParaRPr>
          </a:p>
          <a:p>
            <a:pPr marL="355787" lvl="1" indent="-177893" algn="l">
              <a:lnSpc>
                <a:spcPts val="2490"/>
              </a:lnSpc>
              <a:buFont typeface="Arial"/>
              <a:buChar char="•"/>
            </a:pPr>
            <a:r>
              <a:rPr lang="en-US" sz="2075">
                <a:solidFill>
                  <a:srgbClr val="000000"/>
                </a:solidFill>
                <a:latin typeface="Open Sans"/>
              </a:rPr>
              <a:t>This will also create an atmosphere of peer support and openness to learning, breaking the barriers around entrepreneur loneliness</a:t>
            </a:r>
          </a:p>
        </p:txBody>
      </p:sp>
      <p:grpSp>
        <p:nvGrpSpPr>
          <p:cNvPr id="5" name="Group 5"/>
          <p:cNvGrpSpPr/>
          <p:nvPr/>
        </p:nvGrpSpPr>
        <p:grpSpPr>
          <a:xfrm>
            <a:off x="267443" y="49632"/>
            <a:ext cx="10315411" cy="825810"/>
            <a:chOff x="0" y="0"/>
            <a:chExt cx="13753881" cy="1101080"/>
          </a:xfrm>
        </p:grpSpPr>
        <p:sp>
          <p:nvSpPr>
            <p:cNvPr id="6" name="Freeform 6"/>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7" name="Freeform 7"/>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8" name="Freeform 8"/>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110</a:t>
            </a:r>
          </a:p>
        </p:txBody>
      </p:sp>
      <p:sp>
        <p:nvSpPr>
          <p:cNvPr id="3" name="TextBox 3"/>
          <p:cNvSpPr txBox="1"/>
          <p:nvPr/>
        </p:nvSpPr>
        <p:spPr>
          <a:xfrm>
            <a:off x="755333" y="1114600"/>
            <a:ext cx="9216494" cy="4886325"/>
          </a:xfrm>
          <a:prstGeom prst="rect">
            <a:avLst/>
          </a:prstGeom>
        </p:spPr>
        <p:txBody>
          <a:bodyPr lIns="0" tIns="0" rIns="0" bIns="0" rtlCol="0" anchor="t">
            <a:spAutoFit/>
          </a:bodyPr>
          <a:lstStyle/>
          <a:p>
            <a:pPr algn="l">
              <a:lnSpc>
                <a:spcPts val="2879"/>
              </a:lnSpc>
            </a:pPr>
            <a:r>
              <a:rPr lang="en-US" sz="2400">
                <a:solidFill>
                  <a:srgbClr val="001597"/>
                </a:solidFill>
                <a:latin typeface="Open Sans Bold"/>
              </a:rPr>
              <a:t>What is a Leadership Challenge?</a:t>
            </a:r>
          </a:p>
          <a:p>
            <a:pPr algn="l">
              <a:lnSpc>
                <a:spcPts val="2160"/>
              </a:lnSpc>
            </a:pPr>
            <a:r>
              <a:rPr lang="en-US" sz="1800">
                <a:solidFill>
                  <a:srgbClr val="000000"/>
                </a:solidFill>
                <a:latin typeface="Open Sans"/>
              </a:rPr>
              <a:t>Leadership challenges refer to the common issues leaders and founders must face as part of their role. These can take many forms, from dealing with budgets to keeping employees motivated. By being aware of these challenges and preparing ways to overcome them, a leader can focus on those they lead and their goals.</a:t>
            </a:r>
          </a:p>
          <a:p>
            <a:pPr algn="l">
              <a:lnSpc>
                <a:spcPts val="2160"/>
              </a:lnSpc>
            </a:pPr>
            <a:endParaRPr lang="en-US" sz="1800">
              <a:solidFill>
                <a:srgbClr val="000000"/>
              </a:solidFill>
              <a:latin typeface="Open Sans"/>
            </a:endParaRPr>
          </a:p>
          <a:p>
            <a:pPr algn="l">
              <a:lnSpc>
                <a:spcPts val="2160"/>
              </a:lnSpc>
            </a:pPr>
            <a:r>
              <a:rPr lang="en-US" sz="1800">
                <a:solidFill>
                  <a:srgbClr val="001597"/>
                </a:solidFill>
                <a:latin typeface="Open Sans Bold"/>
              </a:rPr>
              <a:t>External Challenges</a:t>
            </a:r>
          </a:p>
          <a:p>
            <a:pPr algn="l">
              <a:lnSpc>
                <a:spcPts val="2160"/>
              </a:lnSpc>
            </a:pPr>
            <a:r>
              <a:rPr lang="en-US" sz="1800">
                <a:solidFill>
                  <a:srgbClr val="000000"/>
                </a:solidFill>
                <a:latin typeface="Open Sans"/>
              </a:rPr>
              <a:t>External leadership challenges derive from outside sources such as:</a:t>
            </a:r>
          </a:p>
          <a:p>
            <a:pPr marL="331470" lvl="1" indent="-165735" algn="l">
              <a:lnSpc>
                <a:spcPts val="2160"/>
              </a:lnSpc>
              <a:buFont typeface="Arial"/>
              <a:buChar char="•"/>
            </a:pPr>
            <a:r>
              <a:rPr lang="en-US" sz="1800">
                <a:solidFill>
                  <a:srgbClr val="000000"/>
                </a:solidFill>
                <a:latin typeface="Open Sans"/>
              </a:rPr>
              <a:t>Insufficient resources</a:t>
            </a:r>
          </a:p>
          <a:p>
            <a:pPr marL="331470" lvl="1" indent="-165735" algn="l">
              <a:lnSpc>
                <a:spcPts val="2160"/>
              </a:lnSpc>
              <a:buFont typeface="Arial"/>
              <a:buChar char="•"/>
            </a:pPr>
            <a:r>
              <a:rPr lang="en-US" sz="1800">
                <a:solidFill>
                  <a:srgbClr val="000000"/>
                </a:solidFill>
                <a:latin typeface="Open Sans"/>
              </a:rPr>
              <a:t>Shortage of funding</a:t>
            </a:r>
          </a:p>
          <a:p>
            <a:pPr marL="331470" lvl="1" indent="-165735" algn="l">
              <a:lnSpc>
                <a:spcPts val="2160"/>
              </a:lnSpc>
              <a:buFont typeface="Arial"/>
              <a:buChar char="•"/>
            </a:pPr>
            <a:r>
              <a:rPr lang="en-US" sz="1800">
                <a:solidFill>
                  <a:srgbClr val="000000"/>
                </a:solidFill>
                <a:latin typeface="Open Sans"/>
              </a:rPr>
              <a:t>Employee objection and resistance</a:t>
            </a:r>
          </a:p>
          <a:p>
            <a:pPr marL="331470" lvl="1" indent="-165735" algn="l">
              <a:lnSpc>
                <a:spcPts val="2160"/>
              </a:lnSpc>
              <a:buFont typeface="Arial"/>
              <a:buChar char="•"/>
            </a:pPr>
            <a:r>
              <a:rPr lang="en-US" sz="1800">
                <a:solidFill>
                  <a:srgbClr val="000000"/>
                </a:solidFill>
                <a:latin typeface="Open Sans"/>
              </a:rPr>
              <a:t>Social issues among employees inside the company</a:t>
            </a:r>
          </a:p>
          <a:p>
            <a:pPr marL="331470" lvl="1" indent="-165735" algn="l">
              <a:lnSpc>
                <a:spcPts val="2160"/>
              </a:lnSpc>
            </a:pPr>
            <a:endParaRPr lang="en-US" sz="1800">
              <a:solidFill>
                <a:srgbClr val="000000"/>
              </a:solidFill>
              <a:latin typeface="Open Sans"/>
            </a:endParaRPr>
          </a:p>
          <a:p>
            <a:pPr marL="331470" lvl="1" indent="-165735" algn="l">
              <a:lnSpc>
                <a:spcPts val="2160"/>
              </a:lnSpc>
            </a:pPr>
            <a:r>
              <a:rPr lang="en-US" sz="1800">
                <a:solidFill>
                  <a:srgbClr val="001597"/>
                </a:solidFill>
                <a:latin typeface="Open Sans Bold"/>
              </a:rPr>
              <a:t>Internal Challenges</a:t>
            </a:r>
          </a:p>
          <a:p>
            <a:pPr marL="331470" lvl="1" indent="-165735" algn="l">
              <a:lnSpc>
                <a:spcPts val="2160"/>
              </a:lnSpc>
            </a:pPr>
            <a:r>
              <a:rPr lang="en-US" sz="1800">
                <a:solidFill>
                  <a:srgbClr val="000000"/>
                </a:solidFill>
                <a:latin typeface="Open Sans"/>
              </a:rPr>
              <a:t>Internal challenges are difficulties a leader may face that include:</a:t>
            </a:r>
          </a:p>
          <a:p>
            <a:pPr marL="1703070" lvl="4" indent="-340614" algn="l">
              <a:lnSpc>
                <a:spcPts val="2160"/>
              </a:lnSpc>
              <a:buFont typeface="Arial"/>
              <a:buChar char="•"/>
            </a:pPr>
            <a:r>
              <a:rPr lang="en-US" sz="1800">
                <a:solidFill>
                  <a:srgbClr val="000000"/>
                </a:solidFill>
                <a:latin typeface="Open Sans"/>
              </a:rPr>
              <a:t>Fear</a:t>
            </a:r>
          </a:p>
          <a:p>
            <a:pPr marL="1703070" lvl="4" indent="-340614" algn="l">
              <a:lnSpc>
                <a:spcPts val="2160"/>
              </a:lnSpc>
              <a:buFont typeface="Arial"/>
              <a:buChar char="•"/>
            </a:pPr>
            <a:r>
              <a:rPr lang="en-US" sz="1800">
                <a:solidFill>
                  <a:srgbClr val="000000"/>
                </a:solidFill>
                <a:latin typeface="Open Sans"/>
              </a:rPr>
              <a:t>Lack of self-confidence</a:t>
            </a:r>
          </a:p>
          <a:p>
            <a:pPr marL="1703070" lvl="4" indent="-340614" algn="l">
              <a:lnSpc>
                <a:spcPts val="2160"/>
              </a:lnSpc>
              <a:buFont typeface="Arial"/>
              <a:buChar char="•"/>
            </a:pPr>
            <a:r>
              <a:rPr lang="en-US" sz="1800">
                <a:solidFill>
                  <a:srgbClr val="000000"/>
                </a:solidFill>
                <a:latin typeface="Open Sans"/>
              </a:rPr>
              <a:t>Impatience</a:t>
            </a:r>
          </a:p>
        </p:txBody>
      </p:sp>
      <p:grpSp>
        <p:nvGrpSpPr>
          <p:cNvPr id="4" name="Group 4"/>
          <p:cNvGrpSpPr/>
          <p:nvPr/>
        </p:nvGrpSpPr>
        <p:grpSpPr>
          <a:xfrm>
            <a:off x="267443" y="49632"/>
            <a:ext cx="10315411" cy="825810"/>
            <a:chOff x="0" y="0"/>
            <a:chExt cx="13753881" cy="1101080"/>
          </a:xfrm>
        </p:grpSpPr>
        <p:sp>
          <p:nvSpPr>
            <p:cNvPr id="5" name="Freeform 5"/>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6" name="Freeform 6"/>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7" name="Freeform 7"/>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72471" y="1001640"/>
            <a:ext cx="9454916" cy="448818"/>
          </a:xfrm>
          <a:prstGeom prst="rect">
            <a:avLst/>
          </a:prstGeom>
        </p:spPr>
        <p:txBody>
          <a:bodyPr lIns="0" tIns="0" rIns="0" bIns="0" rtlCol="0" anchor="t">
            <a:spAutoFit/>
          </a:bodyPr>
          <a:lstStyle/>
          <a:p>
            <a:pPr algn="l">
              <a:lnSpc>
                <a:spcPts val="3456"/>
              </a:lnSpc>
            </a:pPr>
            <a:r>
              <a:rPr lang="en-US" sz="3200" dirty="0">
                <a:solidFill>
                  <a:srgbClr val="001597"/>
                </a:solidFill>
                <a:latin typeface="Open Sans Bold"/>
              </a:rPr>
              <a:t>Sharing a Leadership Challenge</a:t>
            </a:r>
          </a:p>
        </p:txBody>
      </p:sp>
      <p:sp>
        <p:nvSpPr>
          <p:cNvPr id="3" name="TextBox 3"/>
          <p:cNvSpPr txBox="1"/>
          <p:nvPr/>
        </p:nvSpPr>
        <p:spPr>
          <a:xfrm>
            <a:off x="9998023" y="6945202"/>
            <a:ext cx="458729" cy="395535"/>
          </a:xfrm>
          <a:prstGeom prst="rect">
            <a:avLst/>
          </a:prstGeom>
        </p:spPr>
        <p:txBody>
          <a:bodyPr lIns="0" tIns="0" rIns="0" bIns="0" rtlCol="0" anchor="t">
            <a:spAutoFit/>
          </a:bodyPr>
          <a:lstStyle/>
          <a:p>
            <a:pPr algn="r">
              <a:lnSpc>
                <a:spcPts val="1586"/>
              </a:lnSpc>
            </a:pPr>
            <a:r>
              <a:rPr lang="en-US" sz="1322" spc="12">
                <a:solidFill>
                  <a:srgbClr val="888888"/>
                </a:solidFill>
                <a:latin typeface="TT Rounds Condensed"/>
              </a:rPr>
              <a:t>111</a:t>
            </a:r>
          </a:p>
        </p:txBody>
      </p:sp>
      <p:sp>
        <p:nvSpPr>
          <p:cNvPr id="4" name="TextBox 4"/>
          <p:cNvSpPr txBox="1"/>
          <p:nvPr/>
        </p:nvSpPr>
        <p:spPr>
          <a:xfrm>
            <a:off x="781011" y="1632194"/>
            <a:ext cx="9141182" cy="4791075"/>
          </a:xfrm>
          <a:prstGeom prst="rect">
            <a:avLst/>
          </a:prstGeom>
        </p:spPr>
        <p:txBody>
          <a:bodyPr lIns="0" tIns="0" rIns="0" bIns="0" rtlCol="0" anchor="t">
            <a:spAutoFit/>
          </a:bodyPr>
          <a:lstStyle/>
          <a:p>
            <a:pPr algn="l">
              <a:lnSpc>
                <a:spcPts val="2160"/>
              </a:lnSpc>
            </a:pPr>
            <a:r>
              <a:rPr lang="en-US" sz="1800">
                <a:solidFill>
                  <a:srgbClr val="000000"/>
                </a:solidFill>
                <a:latin typeface="Open Sans"/>
              </a:rPr>
              <a:t>Reflect on the following questions and make notes to share with your leadership circle group:</a:t>
            </a:r>
          </a:p>
          <a:p>
            <a:pPr algn="l">
              <a:lnSpc>
                <a:spcPts val="2160"/>
              </a:lnSpc>
            </a:pPr>
            <a:endParaRPr lang="en-US" sz="1800">
              <a:solidFill>
                <a:srgbClr val="000000"/>
              </a:solidFill>
              <a:latin typeface="Open Sans"/>
            </a:endParaRPr>
          </a:p>
          <a:p>
            <a:pPr marL="331470" lvl="1" indent="-165735" algn="l">
              <a:lnSpc>
                <a:spcPts val="2160"/>
              </a:lnSpc>
              <a:buFont typeface="Arial"/>
              <a:buChar char="•"/>
            </a:pPr>
            <a:r>
              <a:rPr lang="en-US" sz="1800">
                <a:solidFill>
                  <a:srgbClr val="000000"/>
                </a:solidFill>
                <a:latin typeface="Open Sans Bold"/>
              </a:rPr>
              <a:t>Identify a leadership challenge you are currently facing in your organisation?</a:t>
            </a:r>
          </a:p>
          <a:p>
            <a:pPr marL="331470" lvl="1" indent="-165735" algn="l">
              <a:lnSpc>
                <a:spcPts val="2160"/>
              </a:lnSpc>
            </a:pPr>
            <a:endParaRPr lang="en-US" sz="1800">
              <a:solidFill>
                <a:srgbClr val="000000"/>
              </a:solidFill>
              <a:latin typeface="Open Sans Bold"/>
            </a:endParaRPr>
          </a:p>
          <a:p>
            <a:pPr marL="331470" lvl="1" indent="-165735" algn="l">
              <a:lnSpc>
                <a:spcPts val="2160"/>
              </a:lnSpc>
              <a:buFont typeface="Arial"/>
              <a:buChar char="•"/>
            </a:pPr>
            <a:r>
              <a:rPr lang="en-US" sz="1800">
                <a:solidFill>
                  <a:srgbClr val="000000"/>
                </a:solidFill>
                <a:latin typeface="Open Sans Bold"/>
              </a:rPr>
              <a:t>What measures have you taken to overcome this challenge? </a:t>
            </a:r>
          </a:p>
          <a:p>
            <a:pPr marL="331470" lvl="1" indent="-165735" algn="l">
              <a:lnSpc>
                <a:spcPts val="2160"/>
              </a:lnSpc>
            </a:pPr>
            <a:endParaRPr lang="en-US" sz="1800">
              <a:solidFill>
                <a:srgbClr val="000000"/>
              </a:solidFill>
              <a:latin typeface="Open Sans Bold"/>
            </a:endParaRPr>
          </a:p>
          <a:p>
            <a:pPr marL="331470" lvl="1" indent="-165735" algn="l">
              <a:lnSpc>
                <a:spcPts val="2160"/>
              </a:lnSpc>
              <a:buFont typeface="Arial"/>
              <a:buChar char="•"/>
            </a:pPr>
            <a:r>
              <a:rPr lang="en-US" sz="1800">
                <a:solidFill>
                  <a:srgbClr val="000000"/>
                </a:solidFill>
                <a:latin typeface="Open Sans Bold"/>
              </a:rPr>
              <a:t>What areas are you looking for feedback on?</a:t>
            </a:r>
          </a:p>
          <a:p>
            <a:pPr marL="331470" lvl="1" indent="-165735" algn="l">
              <a:lnSpc>
                <a:spcPts val="2160"/>
              </a:lnSpc>
            </a:pPr>
            <a:endParaRPr lang="en-US" sz="1800">
              <a:solidFill>
                <a:srgbClr val="000000"/>
              </a:solidFill>
              <a:latin typeface="Open Sans Bold"/>
            </a:endParaRPr>
          </a:p>
          <a:p>
            <a:pPr marL="331470" lvl="1" indent="-165735" algn="l">
              <a:lnSpc>
                <a:spcPts val="2160"/>
              </a:lnSpc>
            </a:pPr>
            <a:endParaRPr lang="en-US" sz="1800">
              <a:solidFill>
                <a:srgbClr val="000000"/>
              </a:solidFill>
              <a:latin typeface="Open Sans Bold"/>
            </a:endParaRPr>
          </a:p>
          <a:p>
            <a:pPr marL="331470" lvl="1" indent="-165735" algn="l">
              <a:lnSpc>
                <a:spcPts val="2160"/>
              </a:lnSpc>
            </a:pPr>
            <a:r>
              <a:rPr lang="en-US" sz="1800">
                <a:solidFill>
                  <a:srgbClr val="000000"/>
                </a:solidFill>
                <a:latin typeface="Open Sans"/>
              </a:rPr>
              <a:t>Post discussion, make notes on what you will do differently to address your leadership challenge:</a:t>
            </a:r>
          </a:p>
          <a:p>
            <a:pPr marL="331470" lvl="1" indent="-165735" algn="l">
              <a:lnSpc>
                <a:spcPts val="2160"/>
              </a:lnSpc>
            </a:pPr>
            <a:endParaRPr lang="en-US" sz="1800">
              <a:solidFill>
                <a:srgbClr val="000000"/>
              </a:solidFill>
              <a:latin typeface="Open Sans"/>
            </a:endParaRPr>
          </a:p>
          <a:p>
            <a:pPr marL="331470" lvl="1" indent="-165735" algn="l">
              <a:lnSpc>
                <a:spcPts val="2160"/>
              </a:lnSpc>
              <a:buFont typeface="Arial"/>
              <a:buChar char="•"/>
            </a:pPr>
            <a:r>
              <a:rPr lang="en-US" sz="1800">
                <a:solidFill>
                  <a:srgbClr val="000000"/>
                </a:solidFill>
                <a:latin typeface="Open Sans Bold"/>
              </a:rPr>
              <a:t>What will you stop doing?  b) What will you start doing?</a:t>
            </a:r>
          </a:p>
          <a:p>
            <a:pPr marL="331470" lvl="1" indent="-165735" algn="l">
              <a:lnSpc>
                <a:spcPts val="2160"/>
              </a:lnSpc>
            </a:pPr>
            <a:endParaRPr lang="en-US" sz="1800">
              <a:solidFill>
                <a:srgbClr val="000000"/>
              </a:solidFill>
              <a:latin typeface="Open Sans Bold"/>
            </a:endParaRPr>
          </a:p>
          <a:p>
            <a:pPr marL="331470" lvl="1" indent="-165735" algn="l">
              <a:lnSpc>
                <a:spcPts val="2160"/>
              </a:lnSpc>
            </a:pPr>
            <a:r>
              <a:rPr lang="en-US" sz="1800">
                <a:solidFill>
                  <a:srgbClr val="000000"/>
                </a:solidFill>
                <a:latin typeface="Open Sans"/>
              </a:rPr>
              <a:t> </a:t>
            </a:r>
          </a:p>
          <a:p>
            <a:pPr marL="331470" lvl="1" indent="-165735" algn="l">
              <a:lnSpc>
                <a:spcPts val="2160"/>
              </a:lnSpc>
            </a:pPr>
            <a:endParaRPr lang="en-US" sz="1800">
              <a:solidFill>
                <a:srgbClr val="000000"/>
              </a:solidFill>
              <a:latin typeface="Open Sans"/>
            </a:endParaRPr>
          </a:p>
          <a:p>
            <a:pPr marL="331470" lvl="1" indent="-165735" algn="l">
              <a:lnSpc>
                <a:spcPts val="2160"/>
              </a:lnSpc>
            </a:pPr>
            <a:endParaRPr lang="en-US" sz="1800">
              <a:solidFill>
                <a:srgbClr val="000000"/>
              </a:solidFill>
              <a:latin typeface="Open Sans"/>
            </a:endParaRPr>
          </a:p>
        </p:txBody>
      </p:sp>
      <p:grpSp>
        <p:nvGrpSpPr>
          <p:cNvPr id="5" name="Group 5"/>
          <p:cNvGrpSpPr/>
          <p:nvPr/>
        </p:nvGrpSpPr>
        <p:grpSpPr>
          <a:xfrm>
            <a:off x="267443" y="49632"/>
            <a:ext cx="10315411" cy="825810"/>
            <a:chOff x="0" y="0"/>
            <a:chExt cx="13753881" cy="1101080"/>
          </a:xfrm>
        </p:grpSpPr>
        <p:sp>
          <p:nvSpPr>
            <p:cNvPr id="6" name="Freeform 6"/>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7" name="Freeform 7"/>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8" name="Freeform 8"/>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81011" y="1100068"/>
            <a:ext cx="9371550" cy="448818"/>
          </a:xfrm>
          <a:prstGeom prst="rect">
            <a:avLst/>
          </a:prstGeom>
        </p:spPr>
        <p:txBody>
          <a:bodyPr lIns="0" tIns="0" rIns="0" bIns="0" rtlCol="0" anchor="t">
            <a:spAutoFit/>
          </a:bodyPr>
          <a:lstStyle/>
          <a:p>
            <a:pPr algn="l">
              <a:lnSpc>
                <a:spcPts val="3456"/>
              </a:lnSpc>
            </a:pPr>
            <a:r>
              <a:rPr lang="en-US" sz="3200" dirty="0">
                <a:solidFill>
                  <a:srgbClr val="001597"/>
                </a:solidFill>
                <a:latin typeface="Open Sans Bold"/>
              </a:rPr>
              <a:t>Leadership Circle format</a:t>
            </a:r>
          </a:p>
        </p:txBody>
      </p:sp>
      <p:sp>
        <p:nvSpPr>
          <p:cNvPr id="3" name="TextBox 3"/>
          <p:cNvSpPr txBox="1"/>
          <p:nvPr/>
        </p:nvSpPr>
        <p:spPr>
          <a:xfrm>
            <a:off x="9998023" y="6945202"/>
            <a:ext cx="458850" cy="395550"/>
          </a:xfrm>
          <a:prstGeom prst="rect">
            <a:avLst/>
          </a:prstGeom>
        </p:spPr>
        <p:txBody>
          <a:bodyPr lIns="0" tIns="0" rIns="0" bIns="0" rtlCol="0" anchor="t">
            <a:spAutoFit/>
          </a:bodyPr>
          <a:lstStyle/>
          <a:p>
            <a:pPr algn="r">
              <a:lnSpc>
                <a:spcPts val="1586"/>
              </a:lnSpc>
            </a:pPr>
            <a:r>
              <a:rPr lang="en-US" sz="1322" spc="12">
                <a:solidFill>
                  <a:srgbClr val="888888"/>
                </a:solidFill>
                <a:latin typeface="TT Rounds Condensed"/>
              </a:rPr>
              <a:t>112</a:t>
            </a:r>
          </a:p>
        </p:txBody>
      </p:sp>
      <p:sp>
        <p:nvSpPr>
          <p:cNvPr id="4" name="TextBox 4"/>
          <p:cNvSpPr txBox="1"/>
          <p:nvPr/>
        </p:nvSpPr>
        <p:spPr>
          <a:xfrm>
            <a:off x="781011" y="1622669"/>
            <a:ext cx="9217012" cy="5076825"/>
          </a:xfrm>
          <a:prstGeom prst="rect">
            <a:avLst/>
          </a:prstGeom>
        </p:spPr>
        <p:txBody>
          <a:bodyPr lIns="0" tIns="0" rIns="0" bIns="0" rtlCol="0" anchor="t">
            <a:spAutoFit/>
          </a:bodyPr>
          <a:lstStyle/>
          <a:p>
            <a:pPr algn="l">
              <a:lnSpc>
                <a:spcPts val="1920"/>
              </a:lnSpc>
            </a:pPr>
            <a:r>
              <a:rPr lang="en-US" sz="1600">
                <a:solidFill>
                  <a:srgbClr val="000000"/>
                </a:solidFill>
                <a:latin typeface="Open Sans"/>
              </a:rPr>
              <a:t>Leadership Circles work best in groups of 3-6 people as it allows for more in-depth discussions. For best results, the group can continue to engage in this sharing circle even post the event on their own schedules and times. </a:t>
            </a:r>
          </a:p>
          <a:p>
            <a:pPr algn="l">
              <a:lnSpc>
                <a:spcPts val="2039"/>
              </a:lnSpc>
            </a:pPr>
            <a:endParaRPr lang="en-US" sz="1600">
              <a:solidFill>
                <a:srgbClr val="000000"/>
              </a:solidFill>
              <a:latin typeface="Open Sans"/>
            </a:endParaRPr>
          </a:p>
          <a:p>
            <a:pPr marL="331470" lvl="1" indent="-165735" algn="l">
              <a:lnSpc>
                <a:spcPts val="2160"/>
              </a:lnSpc>
              <a:buFont typeface="Arial"/>
              <a:buChar char="•"/>
            </a:pPr>
            <a:r>
              <a:rPr lang="en-US" sz="1800">
                <a:solidFill>
                  <a:srgbClr val="000000"/>
                </a:solidFill>
                <a:latin typeface="Open Sans"/>
              </a:rPr>
              <a:t>Each participant will have 30 minutes to discuss their leadership challenge with the group in the following format</a:t>
            </a:r>
          </a:p>
          <a:p>
            <a:pPr marL="782955" lvl="1" indent="-391478" algn="l">
              <a:lnSpc>
                <a:spcPts val="2039"/>
              </a:lnSpc>
              <a:buFont typeface="Arial"/>
              <a:buChar char="•"/>
            </a:pPr>
            <a:r>
              <a:rPr lang="en-US" sz="1700">
                <a:solidFill>
                  <a:srgbClr val="000000"/>
                </a:solidFill>
                <a:latin typeface="Open Sans Bold"/>
              </a:rPr>
              <a:t>5 min:</a:t>
            </a:r>
            <a:r>
              <a:rPr lang="en-US" sz="1700">
                <a:solidFill>
                  <a:srgbClr val="000000"/>
                </a:solidFill>
                <a:latin typeface="Open Sans"/>
              </a:rPr>
              <a:t> present your leadership challenge previously noted down in the format provided (the rest of the group must remain silent at this time)</a:t>
            </a:r>
          </a:p>
          <a:p>
            <a:pPr marL="782955" lvl="1" indent="-391478" algn="l">
              <a:lnSpc>
                <a:spcPts val="2039"/>
              </a:lnSpc>
              <a:buFont typeface="Arial"/>
              <a:buChar char="•"/>
            </a:pPr>
            <a:r>
              <a:rPr lang="en-US" sz="1700">
                <a:solidFill>
                  <a:srgbClr val="000000"/>
                </a:solidFill>
                <a:latin typeface="Open Sans Bold"/>
              </a:rPr>
              <a:t>5 min:</a:t>
            </a:r>
            <a:r>
              <a:rPr lang="en-US" sz="1700">
                <a:solidFill>
                  <a:srgbClr val="000000"/>
                </a:solidFill>
                <a:latin typeface="Open Sans"/>
              </a:rPr>
              <a:t> The group asks clarifying questions about the challenge which the presenter will provide (this is NOT the time for solutions)</a:t>
            </a:r>
          </a:p>
          <a:p>
            <a:pPr marL="782955" lvl="1" indent="-391478" algn="l">
              <a:lnSpc>
                <a:spcPts val="2039"/>
              </a:lnSpc>
              <a:buFont typeface="Arial"/>
              <a:buChar char="•"/>
            </a:pPr>
            <a:r>
              <a:rPr lang="en-US" sz="1700">
                <a:solidFill>
                  <a:srgbClr val="000000"/>
                </a:solidFill>
                <a:latin typeface="Open Sans Bold"/>
              </a:rPr>
              <a:t>15 min:</a:t>
            </a:r>
            <a:r>
              <a:rPr lang="en-US" sz="1700">
                <a:solidFill>
                  <a:srgbClr val="000000"/>
                </a:solidFill>
                <a:latin typeface="Open Sans"/>
              </a:rPr>
              <a:t> The group discusses the challenge put forth by the presenter among each other and offers feedback and solutions to the problem </a:t>
            </a:r>
          </a:p>
          <a:p>
            <a:pPr marL="782955" lvl="1" indent="-391478" algn="l">
              <a:lnSpc>
                <a:spcPts val="2039"/>
              </a:lnSpc>
            </a:pPr>
            <a:r>
              <a:rPr lang="en-US" sz="1700">
                <a:solidFill>
                  <a:srgbClr val="000000"/>
                </a:solidFill>
                <a:latin typeface="Open Sans"/>
              </a:rPr>
              <a:t>Note: The presenter must ONLY listen at this point and take notes</a:t>
            </a:r>
          </a:p>
          <a:p>
            <a:pPr marL="782955" lvl="1" indent="-391478" algn="l">
              <a:lnSpc>
                <a:spcPts val="2039"/>
              </a:lnSpc>
              <a:buFont typeface="Arial"/>
              <a:buChar char="•"/>
            </a:pPr>
            <a:r>
              <a:rPr lang="en-US" sz="1700">
                <a:solidFill>
                  <a:srgbClr val="000000"/>
                </a:solidFill>
                <a:latin typeface="Open Sans Bold"/>
              </a:rPr>
              <a:t>5 min: </a:t>
            </a:r>
            <a:r>
              <a:rPr lang="en-US" sz="1700">
                <a:solidFill>
                  <a:srgbClr val="000000"/>
                </a:solidFill>
                <a:latin typeface="Open Sans"/>
              </a:rPr>
              <a:t>The presenter responds to the discussion and also tells the group </a:t>
            </a:r>
          </a:p>
          <a:p>
            <a:pPr marL="1697355" lvl="1" indent="-848678" algn="l">
              <a:lnSpc>
                <a:spcPts val="2039"/>
              </a:lnSpc>
              <a:buFont typeface="Arial"/>
              <a:buChar char="•"/>
            </a:pPr>
            <a:r>
              <a:rPr lang="en-US" sz="1700">
                <a:solidFill>
                  <a:srgbClr val="000000"/>
                </a:solidFill>
                <a:latin typeface="Open Sans"/>
              </a:rPr>
              <a:t>what they will stop doing and b) start doing to address the problem</a:t>
            </a:r>
          </a:p>
          <a:p>
            <a:pPr marL="1697355" lvl="1" indent="-848678" algn="l">
              <a:lnSpc>
                <a:spcPts val="2039"/>
              </a:lnSpc>
            </a:pPr>
            <a:endParaRPr lang="en-US" sz="1700">
              <a:solidFill>
                <a:srgbClr val="000000"/>
              </a:solidFill>
              <a:latin typeface="Open Sans"/>
            </a:endParaRPr>
          </a:p>
          <a:p>
            <a:pPr marL="1497666" lvl="1" indent="-748833" algn="l">
              <a:lnSpc>
                <a:spcPts val="1800"/>
              </a:lnSpc>
            </a:pPr>
            <a:r>
              <a:rPr lang="en-US" sz="1500">
                <a:solidFill>
                  <a:srgbClr val="000000"/>
                </a:solidFill>
                <a:latin typeface="Open Sans Italics"/>
              </a:rPr>
              <a:t>Note: Each group must have a timekeeper. Each participant must stick to the allotted time</a:t>
            </a:r>
          </a:p>
          <a:p>
            <a:pPr marL="1697355" lvl="1" indent="-848678" algn="l">
              <a:lnSpc>
                <a:spcPts val="2039"/>
              </a:lnSpc>
            </a:pPr>
            <a:endParaRPr lang="en-US" sz="1500">
              <a:solidFill>
                <a:srgbClr val="000000"/>
              </a:solidFill>
              <a:latin typeface="Open Sans Italics"/>
            </a:endParaRPr>
          </a:p>
          <a:p>
            <a:pPr marL="1697355" lvl="1" indent="-848678" algn="l">
              <a:lnSpc>
                <a:spcPts val="2039"/>
              </a:lnSpc>
            </a:pPr>
            <a:endParaRPr lang="en-US" sz="1500">
              <a:solidFill>
                <a:srgbClr val="000000"/>
              </a:solidFill>
              <a:latin typeface="Open Sans Italics"/>
            </a:endParaRPr>
          </a:p>
          <a:p>
            <a:pPr marL="1697355" lvl="1" indent="-848678" algn="l">
              <a:lnSpc>
                <a:spcPts val="2039"/>
              </a:lnSpc>
            </a:pPr>
            <a:endParaRPr lang="en-US" sz="1500">
              <a:solidFill>
                <a:srgbClr val="000000"/>
              </a:solidFill>
              <a:latin typeface="Open Sans Italics"/>
            </a:endParaRPr>
          </a:p>
        </p:txBody>
      </p:sp>
      <p:grpSp>
        <p:nvGrpSpPr>
          <p:cNvPr id="5" name="Group 5"/>
          <p:cNvGrpSpPr/>
          <p:nvPr/>
        </p:nvGrpSpPr>
        <p:grpSpPr>
          <a:xfrm>
            <a:off x="267443" y="49632"/>
            <a:ext cx="10315411" cy="825810"/>
            <a:chOff x="0" y="0"/>
            <a:chExt cx="13753881" cy="1101080"/>
          </a:xfrm>
        </p:grpSpPr>
        <p:sp>
          <p:nvSpPr>
            <p:cNvPr id="6" name="Freeform 6"/>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7" name="Freeform 7"/>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8" name="Freeform 8"/>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998023" y="6945202"/>
            <a:ext cx="458729" cy="395535"/>
          </a:xfrm>
          <a:prstGeom prst="rect">
            <a:avLst/>
          </a:prstGeom>
        </p:spPr>
        <p:txBody>
          <a:bodyPr lIns="0" tIns="0" rIns="0" bIns="0" rtlCol="0" anchor="t">
            <a:spAutoFit/>
          </a:bodyPr>
          <a:lstStyle/>
          <a:p>
            <a:pPr algn="r">
              <a:lnSpc>
                <a:spcPts val="1586"/>
              </a:lnSpc>
            </a:pPr>
            <a:r>
              <a:rPr lang="en-US" sz="1322" spc="12">
                <a:solidFill>
                  <a:srgbClr val="888888"/>
                </a:solidFill>
                <a:latin typeface="TT Rounds Condensed"/>
              </a:rPr>
              <a:t>113</a:t>
            </a:r>
          </a:p>
        </p:txBody>
      </p:sp>
      <p:sp>
        <p:nvSpPr>
          <p:cNvPr id="3" name="Freeform 3"/>
          <p:cNvSpPr/>
          <p:nvPr/>
        </p:nvSpPr>
        <p:spPr>
          <a:xfrm>
            <a:off x="1699964" y="1352145"/>
            <a:ext cx="7529151" cy="4266226"/>
          </a:xfrm>
          <a:custGeom>
            <a:avLst/>
            <a:gdLst/>
            <a:ahLst/>
            <a:cxnLst/>
            <a:rect l="l" t="t" r="r" b="b"/>
            <a:pathLst>
              <a:path w="7529151" h="4266226">
                <a:moveTo>
                  <a:pt x="0" y="0"/>
                </a:moveTo>
                <a:lnTo>
                  <a:pt x="7529151" y="0"/>
                </a:lnTo>
                <a:lnTo>
                  <a:pt x="7529151" y="4266226"/>
                </a:lnTo>
                <a:lnTo>
                  <a:pt x="0" y="4266226"/>
                </a:lnTo>
                <a:lnTo>
                  <a:pt x="0" y="0"/>
                </a:lnTo>
                <a:close/>
              </a:path>
            </a:pathLst>
          </a:custGeom>
          <a:blipFill>
            <a:blip r:embed="rId2"/>
            <a:stretch>
              <a:fillRect r="-23208"/>
            </a:stretch>
          </a:blipFill>
        </p:spPr>
        <p:txBody>
          <a:bodyPr/>
          <a:lstStyle/>
          <a:p>
            <a:endParaRPr lang="en-IN"/>
          </a:p>
        </p:txBody>
      </p:sp>
      <p:sp>
        <p:nvSpPr>
          <p:cNvPr id="4" name="TextBox 4"/>
          <p:cNvSpPr txBox="1"/>
          <p:nvPr/>
        </p:nvSpPr>
        <p:spPr>
          <a:xfrm>
            <a:off x="1995629" y="3043680"/>
            <a:ext cx="2377927" cy="1321518"/>
          </a:xfrm>
          <a:prstGeom prst="rect">
            <a:avLst/>
          </a:prstGeom>
        </p:spPr>
        <p:txBody>
          <a:bodyPr lIns="0" tIns="0" rIns="0" bIns="0" rtlCol="0" anchor="t">
            <a:spAutoFit/>
          </a:bodyPr>
          <a:lstStyle/>
          <a:p>
            <a:pPr algn="l">
              <a:lnSpc>
                <a:spcPts val="2160"/>
              </a:lnSpc>
            </a:pPr>
            <a:r>
              <a:rPr lang="en-US" sz="1800" spc="186">
                <a:solidFill>
                  <a:srgbClr val="FFFFFF"/>
                </a:solidFill>
                <a:latin typeface="Arimo Bold"/>
              </a:rPr>
              <a:t>THANK  YOU</a:t>
            </a:r>
          </a:p>
          <a:p>
            <a:pPr algn="l">
              <a:lnSpc>
                <a:spcPts val="1920"/>
              </a:lnSpc>
            </a:pPr>
            <a:endParaRPr lang="en-US" sz="1800" spc="186">
              <a:solidFill>
                <a:srgbClr val="FFFFFF"/>
              </a:solidFill>
              <a:latin typeface="Arimo Bold"/>
            </a:endParaRPr>
          </a:p>
          <a:p>
            <a:pPr algn="l">
              <a:lnSpc>
                <a:spcPts val="1920"/>
              </a:lnSpc>
            </a:pPr>
            <a:r>
              <a:rPr lang="en-US" sz="1600" u="sng" spc="165">
                <a:solidFill>
                  <a:srgbClr val="00A8A3"/>
                </a:solidFill>
                <a:latin typeface="Arimo Bold"/>
                <a:hlinkClick r:id="rId3" tooltip="http://www.eu-rei.com/"/>
              </a:rPr>
              <a:t>www.eu-rei.com</a:t>
            </a:r>
          </a:p>
          <a:p>
            <a:pPr algn="l">
              <a:lnSpc>
                <a:spcPts val="1920"/>
              </a:lnSpc>
            </a:pPr>
            <a:endParaRPr lang="en-US" sz="1600" u="sng" spc="165">
              <a:solidFill>
                <a:srgbClr val="00A8A3"/>
              </a:solidFill>
              <a:latin typeface="Arimo Bold"/>
              <a:hlinkClick r:id="rId3" tooltip="http://www.eu-rei.com/"/>
            </a:endParaRPr>
          </a:p>
          <a:p>
            <a:pPr algn="l">
              <a:lnSpc>
                <a:spcPts val="1920"/>
              </a:lnSpc>
            </a:pPr>
            <a:endParaRPr lang="en-US" sz="1600" u="sng" spc="165">
              <a:solidFill>
                <a:srgbClr val="00A8A3"/>
              </a:solidFill>
              <a:latin typeface="Arimo Bold"/>
              <a:hlinkClick r:id="rId3" tooltip="http://www.eu-rei.com/"/>
            </a:endParaRPr>
          </a:p>
        </p:txBody>
      </p:sp>
      <p:sp>
        <p:nvSpPr>
          <p:cNvPr id="5" name="TextBox 5"/>
          <p:cNvSpPr txBox="1"/>
          <p:nvPr/>
        </p:nvSpPr>
        <p:spPr>
          <a:xfrm>
            <a:off x="1995629" y="1537800"/>
            <a:ext cx="3905169" cy="1257300"/>
          </a:xfrm>
          <a:prstGeom prst="rect">
            <a:avLst/>
          </a:prstGeom>
        </p:spPr>
        <p:txBody>
          <a:bodyPr lIns="0" tIns="0" rIns="0" bIns="0" rtlCol="0" anchor="t">
            <a:spAutoFit/>
          </a:bodyPr>
          <a:lstStyle/>
          <a:p>
            <a:pPr algn="l">
              <a:lnSpc>
                <a:spcPts val="1679"/>
              </a:lnSpc>
            </a:pPr>
            <a:r>
              <a:rPr lang="en-US" sz="1399">
                <a:solidFill>
                  <a:srgbClr val="FFFFFF"/>
                </a:solidFill>
                <a:latin typeface="Open Sans Bold"/>
              </a:rPr>
              <a:t>This has been produced with the assistance of the European Union. The contents of this publication are the sole responsibility of the author and can in no way be taken to reflect the views of the European Union or the EU Delegation.</a:t>
            </a:r>
          </a:p>
        </p:txBody>
      </p:sp>
      <p:grpSp>
        <p:nvGrpSpPr>
          <p:cNvPr id="6" name="Group 6"/>
          <p:cNvGrpSpPr/>
          <p:nvPr/>
        </p:nvGrpSpPr>
        <p:grpSpPr>
          <a:xfrm>
            <a:off x="267443" y="49632"/>
            <a:ext cx="10315411" cy="825810"/>
            <a:chOff x="0" y="0"/>
            <a:chExt cx="13753881" cy="1101080"/>
          </a:xfrm>
        </p:grpSpPr>
        <p:sp>
          <p:nvSpPr>
            <p:cNvPr id="7" name="Freeform 7"/>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4"/>
              <a:stretch>
                <a:fillRect/>
              </a:stretch>
            </a:blipFill>
          </p:spPr>
          <p:txBody>
            <a:bodyPr/>
            <a:lstStyle/>
            <a:p>
              <a:endParaRPr lang="en-IN"/>
            </a:p>
          </p:txBody>
        </p:sp>
        <p:sp>
          <p:nvSpPr>
            <p:cNvPr id="8" name="Freeform 8"/>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5"/>
              <a:stretch>
                <a:fillRect/>
              </a:stretch>
            </a:blipFill>
          </p:spPr>
          <p:txBody>
            <a:bodyPr/>
            <a:lstStyle/>
            <a:p>
              <a:endParaRPr lang="en-IN"/>
            </a:p>
          </p:txBody>
        </p:sp>
        <p:sp>
          <p:nvSpPr>
            <p:cNvPr id="9" name="Freeform 9"/>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6"/>
              <a:stretch>
                <a:fillRect l="-20431" t="-87766" r="-22929" b="-100143"/>
              </a:stretch>
            </a:blipFill>
          </p:spPr>
          <p:txBody>
            <a:bodyPr/>
            <a:lstStyle/>
            <a:p>
              <a:endParaRPr lang="en-IN"/>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7443" y="49632"/>
            <a:ext cx="10315411" cy="825810"/>
            <a:chOff x="0" y="0"/>
            <a:chExt cx="13753881" cy="1101080"/>
          </a:xfrm>
        </p:grpSpPr>
        <p:sp>
          <p:nvSpPr>
            <p:cNvPr id="3" name="Freeform 3"/>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4" name="Freeform 4"/>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5" name="Freeform 5"/>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
        <p:nvSpPr>
          <p:cNvPr id="6" name="TextBox 6"/>
          <p:cNvSpPr txBox="1"/>
          <p:nvPr/>
        </p:nvSpPr>
        <p:spPr>
          <a:xfrm>
            <a:off x="450799" y="835576"/>
            <a:ext cx="8072040" cy="277962"/>
          </a:xfrm>
          <a:prstGeom prst="rect">
            <a:avLst/>
          </a:prstGeom>
        </p:spPr>
        <p:txBody>
          <a:bodyPr lIns="0" tIns="0" rIns="0" bIns="0" rtlCol="0" anchor="t">
            <a:spAutoFit/>
          </a:bodyPr>
          <a:lstStyle/>
          <a:p>
            <a:pPr algn="l">
              <a:lnSpc>
                <a:spcPts val="2148"/>
              </a:lnSpc>
            </a:pPr>
            <a:r>
              <a:rPr lang="en-US" sz="1989">
                <a:solidFill>
                  <a:srgbClr val="001597"/>
                </a:solidFill>
                <a:latin typeface="Open Sans Bold"/>
              </a:rPr>
              <a:t>What are Circular Economy-related Business Opportunities?</a:t>
            </a:r>
          </a:p>
        </p:txBody>
      </p:sp>
      <p:sp>
        <p:nvSpPr>
          <p:cNvPr id="7" name="Freeform 7"/>
          <p:cNvSpPr/>
          <p:nvPr/>
        </p:nvSpPr>
        <p:spPr>
          <a:xfrm>
            <a:off x="531232" y="6286189"/>
            <a:ext cx="2118460" cy="296860"/>
          </a:xfrm>
          <a:custGeom>
            <a:avLst/>
            <a:gdLst/>
            <a:ahLst/>
            <a:cxnLst/>
            <a:rect l="l" t="t" r="r" b="b"/>
            <a:pathLst>
              <a:path w="2118460" h="296860">
                <a:moveTo>
                  <a:pt x="0" y="0"/>
                </a:moveTo>
                <a:lnTo>
                  <a:pt x="2118460" y="0"/>
                </a:lnTo>
                <a:lnTo>
                  <a:pt x="2118460" y="296860"/>
                </a:lnTo>
                <a:lnTo>
                  <a:pt x="0" y="296860"/>
                </a:lnTo>
                <a:lnTo>
                  <a:pt x="0" y="0"/>
                </a:lnTo>
                <a:close/>
              </a:path>
            </a:pathLst>
          </a:custGeom>
          <a:blipFill>
            <a:blip r:embed="rId6"/>
            <a:stretch>
              <a:fillRect l="-6593" r="-83" b="-349842"/>
            </a:stretch>
          </a:blipFill>
        </p:spPr>
        <p:txBody>
          <a:bodyPr/>
          <a:lstStyle/>
          <a:p>
            <a:endParaRPr lang="en-IN"/>
          </a:p>
        </p:txBody>
      </p:sp>
      <p:sp>
        <p:nvSpPr>
          <p:cNvPr id="8" name="TextBox 8"/>
          <p:cNvSpPr txBox="1"/>
          <p:nvPr/>
        </p:nvSpPr>
        <p:spPr>
          <a:xfrm>
            <a:off x="450799" y="1123063"/>
            <a:ext cx="9364374" cy="202311"/>
          </a:xfrm>
          <a:prstGeom prst="rect">
            <a:avLst/>
          </a:prstGeom>
        </p:spPr>
        <p:txBody>
          <a:bodyPr lIns="0" tIns="0" rIns="0" bIns="0" rtlCol="0" anchor="t">
            <a:spAutoFit/>
          </a:bodyPr>
          <a:lstStyle/>
          <a:p>
            <a:pPr algn="l">
              <a:lnSpc>
                <a:spcPts val="1512"/>
              </a:lnSpc>
            </a:pPr>
            <a:r>
              <a:rPr lang="en-US" sz="1399">
                <a:solidFill>
                  <a:srgbClr val="1F3864"/>
                </a:solidFill>
                <a:latin typeface="Open Sans"/>
              </a:rPr>
              <a:t>Circular Economy Business Opportunities – Circular Economy Taxonomy</a:t>
            </a:r>
          </a:p>
        </p:txBody>
      </p:sp>
      <p:grpSp>
        <p:nvGrpSpPr>
          <p:cNvPr id="9" name="Group 9"/>
          <p:cNvGrpSpPr/>
          <p:nvPr/>
        </p:nvGrpSpPr>
        <p:grpSpPr>
          <a:xfrm>
            <a:off x="5214886" y="1363635"/>
            <a:ext cx="5048396" cy="5603069"/>
            <a:chOff x="0" y="0"/>
            <a:chExt cx="6731195" cy="7470759"/>
          </a:xfrm>
        </p:grpSpPr>
        <p:sp>
          <p:nvSpPr>
            <p:cNvPr id="10" name="Freeform 10"/>
            <p:cNvSpPr/>
            <p:nvPr/>
          </p:nvSpPr>
          <p:spPr>
            <a:xfrm>
              <a:off x="0" y="0"/>
              <a:ext cx="6731254" cy="7470797"/>
            </a:xfrm>
            <a:custGeom>
              <a:avLst/>
              <a:gdLst/>
              <a:ahLst/>
              <a:cxnLst/>
              <a:rect l="l" t="t" r="r" b="b"/>
              <a:pathLst>
                <a:path w="6731254" h="7470797">
                  <a:moveTo>
                    <a:pt x="0" y="0"/>
                  </a:moveTo>
                  <a:lnTo>
                    <a:pt x="6731254" y="0"/>
                  </a:lnTo>
                  <a:lnTo>
                    <a:pt x="6731254" y="7470797"/>
                  </a:lnTo>
                  <a:lnTo>
                    <a:pt x="0" y="7470797"/>
                  </a:lnTo>
                  <a:close/>
                </a:path>
              </a:pathLst>
            </a:custGeom>
            <a:solidFill>
              <a:srgbClr val="F2F2F2"/>
            </a:solidFill>
          </p:spPr>
          <p:txBody>
            <a:bodyPr/>
            <a:lstStyle/>
            <a:p>
              <a:endParaRPr lang="en-IN"/>
            </a:p>
          </p:txBody>
        </p:sp>
        <p:sp>
          <p:nvSpPr>
            <p:cNvPr id="11" name="TextBox 11"/>
            <p:cNvSpPr txBox="1"/>
            <p:nvPr/>
          </p:nvSpPr>
          <p:spPr>
            <a:xfrm>
              <a:off x="0" y="28575"/>
              <a:ext cx="6731195" cy="7442184"/>
            </a:xfrm>
            <a:prstGeom prst="rect">
              <a:avLst/>
            </a:prstGeom>
          </p:spPr>
          <p:txBody>
            <a:bodyPr lIns="50800" tIns="50800" rIns="50800" bIns="50800" rtlCol="0" anchor="ctr"/>
            <a:lstStyle/>
            <a:p>
              <a:pPr algn="l">
                <a:lnSpc>
                  <a:spcPts val="1680"/>
                </a:lnSpc>
              </a:pPr>
              <a:r>
                <a:rPr lang="en-US" sz="1600">
                  <a:solidFill>
                    <a:srgbClr val="001597"/>
                  </a:solidFill>
                  <a:latin typeface="Open Sans Bold"/>
                </a:rPr>
                <a:t>What are circular business opportunities?</a:t>
              </a:r>
            </a:p>
            <a:p>
              <a:pPr algn="just">
                <a:lnSpc>
                  <a:spcPts val="1679"/>
                </a:lnSpc>
              </a:pPr>
              <a:r>
                <a:rPr lang="en-US" sz="1200">
                  <a:solidFill>
                    <a:srgbClr val="000000"/>
                  </a:solidFill>
                  <a:latin typeface="Open Sans"/>
                </a:rPr>
                <a:t>There are a myriad of ways in which a business can create positive economic benefits by going circular. Take a look at the </a:t>
              </a:r>
              <a:r>
                <a:rPr lang="en-US" sz="1200">
                  <a:solidFill>
                    <a:srgbClr val="000000"/>
                  </a:solidFill>
                  <a:latin typeface="Open Sans Bold"/>
                </a:rPr>
                <a:t>Circular Economy Taxonomy </a:t>
              </a:r>
              <a:r>
                <a:rPr lang="en-US" sz="1200">
                  <a:solidFill>
                    <a:srgbClr val="000000"/>
                  </a:solidFill>
                  <a:latin typeface="Open Sans"/>
                </a:rPr>
                <a:t>on the left: what you see is a collection of pathways that enterprises can take to achieve their goal of circularity. </a:t>
              </a:r>
            </a:p>
            <a:p>
              <a:pPr algn="just">
                <a:lnSpc>
                  <a:spcPts val="1679"/>
                </a:lnSpc>
              </a:pPr>
              <a:endParaRPr lang="en-US" sz="1200">
                <a:solidFill>
                  <a:srgbClr val="000000"/>
                </a:solidFill>
                <a:latin typeface="Open Sans"/>
              </a:endParaRPr>
            </a:p>
            <a:p>
              <a:pPr marL="144780" lvl="1" indent="-72390" algn="just">
                <a:lnSpc>
                  <a:spcPts val="1679"/>
                </a:lnSpc>
                <a:buFont typeface="Arial"/>
                <a:buChar char="•"/>
              </a:pPr>
              <a:r>
                <a:rPr lang="en-US" sz="1200">
                  <a:solidFill>
                    <a:srgbClr val="000000"/>
                  </a:solidFill>
                  <a:latin typeface="Open Sans"/>
                </a:rPr>
                <a:t>Starting from the inside, the four orange quarters represent the </a:t>
              </a:r>
              <a:r>
                <a:rPr lang="en-US" sz="1200">
                  <a:solidFill>
                    <a:srgbClr val="000000"/>
                  </a:solidFill>
                  <a:latin typeface="Open Sans Bold"/>
                </a:rPr>
                <a:t>circular business values</a:t>
              </a:r>
              <a:r>
                <a:rPr lang="en-US" sz="1200">
                  <a:solidFill>
                    <a:srgbClr val="000000"/>
                  </a:solidFill>
                  <a:latin typeface="Open Sans"/>
                </a:rPr>
                <a:t> that are inherent in each circular measure you may take. If you, for example, decide to open a used smartphone shop, you effectively increase the durability of the phones by refurbishing broken ones that would otherwise have reached the end of their product life. </a:t>
              </a:r>
            </a:p>
            <a:p>
              <a:pPr marL="144780" lvl="1" indent="-72390" algn="just">
                <a:lnSpc>
                  <a:spcPts val="1679"/>
                </a:lnSpc>
                <a:buFont typeface="Arial"/>
                <a:buChar char="•"/>
              </a:pPr>
              <a:r>
                <a:rPr lang="en-US" sz="1200">
                  <a:solidFill>
                    <a:srgbClr val="000000"/>
                  </a:solidFill>
                  <a:latin typeface="Open Sans"/>
                </a:rPr>
                <a:t>One step outward, the taxonomy shows you which </a:t>
              </a:r>
              <a:r>
                <a:rPr lang="en-US" sz="1200">
                  <a:solidFill>
                    <a:srgbClr val="000000"/>
                  </a:solidFill>
                  <a:latin typeface="Open Sans Bold"/>
                </a:rPr>
                <a:t>channels</a:t>
              </a:r>
              <a:r>
                <a:rPr lang="en-US" sz="1200">
                  <a:solidFill>
                    <a:srgbClr val="000000"/>
                  </a:solidFill>
                  <a:latin typeface="Open Sans"/>
                </a:rPr>
                <a:t> you may take to turn a circular business value into action. In the phone shop example, you would repair or refurbish old smartphones. </a:t>
              </a:r>
            </a:p>
            <a:p>
              <a:pPr marL="144780" lvl="1" indent="-72390" algn="just">
                <a:lnSpc>
                  <a:spcPts val="1679"/>
                </a:lnSpc>
                <a:buFont typeface="Arial"/>
                <a:buChar char="•"/>
              </a:pPr>
              <a:r>
                <a:rPr lang="en-US" sz="1200">
                  <a:solidFill>
                    <a:srgbClr val="000000"/>
                  </a:solidFill>
                  <a:latin typeface="Open Sans"/>
                </a:rPr>
                <a:t>One step further outward you find the </a:t>
              </a:r>
              <a:r>
                <a:rPr lang="en-US" sz="1200">
                  <a:solidFill>
                    <a:srgbClr val="000000"/>
                  </a:solidFill>
                  <a:latin typeface="Open Sans Bold"/>
                </a:rPr>
                <a:t>circular business cases</a:t>
              </a:r>
              <a:r>
                <a:rPr lang="en-US" sz="1200">
                  <a:solidFill>
                    <a:srgbClr val="000000"/>
                  </a:solidFill>
                  <a:latin typeface="Open Sans"/>
                </a:rPr>
                <a:t>. These represent the actual revenue-generating activities you engage in with the channels you chose. Your smartphone shop would only generate income by reselling their refurbished products. </a:t>
              </a:r>
            </a:p>
            <a:p>
              <a:pPr marL="144780" lvl="1" indent="-72390" algn="just">
                <a:lnSpc>
                  <a:spcPts val="1679"/>
                </a:lnSpc>
                <a:buFont typeface="Arial"/>
                <a:buChar char="•"/>
              </a:pPr>
              <a:r>
                <a:rPr lang="en-US" sz="1200">
                  <a:solidFill>
                    <a:srgbClr val="000000"/>
                  </a:solidFill>
                  <a:latin typeface="Open Sans"/>
                </a:rPr>
                <a:t>The outermost layer of the taxonomy regards the </a:t>
              </a:r>
              <a:r>
                <a:rPr lang="en-US" sz="1200">
                  <a:solidFill>
                    <a:srgbClr val="000000"/>
                  </a:solidFill>
                  <a:latin typeface="Open Sans Bold"/>
                </a:rPr>
                <a:t>business value chain </a:t>
              </a:r>
              <a:r>
                <a:rPr lang="en-US" sz="1200">
                  <a:solidFill>
                    <a:srgbClr val="000000"/>
                  </a:solidFill>
                  <a:latin typeface="Open Sans"/>
                </a:rPr>
                <a:t>in which your circularity activity most likely takes place. The used phone shop does not increase the circularity of a marketing process, but rather affects how (long) a product is used.</a:t>
              </a:r>
            </a:p>
            <a:p>
              <a:pPr marL="144780" lvl="1" indent="-72390" algn="just">
                <a:lnSpc>
                  <a:spcPts val="1679"/>
                </a:lnSpc>
              </a:pPr>
              <a:endParaRPr lang="en-US" sz="1200">
                <a:solidFill>
                  <a:srgbClr val="000000"/>
                </a:solidFill>
                <a:latin typeface="Open Sans"/>
              </a:endParaRPr>
            </a:p>
            <a:p>
              <a:pPr marL="144780" lvl="1" indent="-72390" algn="just">
                <a:lnSpc>
                  <a:spcPts val="1679"/>
                </a:lnSpc>
              </a:pPr>
              <a:r>
                <a:rPr lang="en-US" sz="1200">
                  <a:solidFill>
                    <a:srgbClr val="000000"/>
                  </a:solidFill>
                  <a:latin typeface="Open Sans"/>
                </a:rPr>
                <a:t>The Circular Economy Taxonomy is a core concept of this toolkit and referenced multiple times in the tools ahead.</a:t>
              </a:r>
            </a:p>
          </p:txBody>
        </p:sp>
      </p:grpSp>
      <p:sp>
        <p:nvSpPr>
          <p:cNvPr id="12" name="Freeform 12"/>
          <p:cNvSpPr/>
          <p:nvPr/>
        </p:nvSpPr>
        <p:spPr>
          <a:xfrm>
            <a:off x="531237" y="6626494"/>
            <a:ext cx="2118455" cy="287324"/>
          </a:xfrm>
          <a:custGeom>
            <a:avLst/>
            <a:gdLst/>
            <a:ahLst/>
            <a:cxnLst/>
            <a:rect l="l" t="t" r="r" b="b"/>
            <a:pathLst>
              <a:path w="2118455" h="287324">
                <a:moveTo>
                  <a:pt x="0" y="0"/>
                </a:moveTo>
                <a:lnTo>
                  <a:pt x="2118455" y="0"/>
                </a:lnTo>
                <a:lnTo>
                  <a:pt x="2118455" y="287324"/>
                </a:lnTo>
                <a:lnTo>
                  <a:pt x="0" y="287324"/>
                </a:lnTo>
                <a:lnTo>
                  <a:pt x="0" y="0"/>
                </a:lnTo>
                <a:close/>
              </a:path>
            </a:pathLst>
          </a:custGeom>
          <a:blipFill>
            <a:blip r:embed="rId7"/>
            <a:stretch>
              <a:fillRect l="-6588" t="-245935" b="-124943"/>
            </a:stretch>
          </a:blipFill>
        </p:spPr>
        <p:txBody>
          <a:bodyPr/>
          <a:lstStyle/>
          <a:p>
            <a:endParaRPr lang="en-IN"/>
          </a:p>
        </p:txBody>
      </p:sp>
      <p:sp>
        <p:nvSpPr>
          <p:cNvPr id="13" name="Freeform 13"/>
          <p:cNvSpPr/>
          <p:nvPr/>
        </p:nvSpPr>
        <p:spPr>
          <a:xfrm>
            <a:off x="2691146" y="6626495"/>
            <a:ext cx="2118461" cy="290121"/>
          </a:xfrm>
          <a:custGeom>
            <a:avLst/>
            <a:gdLst/>
            <a:ahLst/>
            <a:cxnLst/>
            <a:rect l="l" t="t" r="r" b="b"/>
            <a:pathLst>
              <a:path w="2118461" h="290121">
                <a:moveTo>
                  <a:pt x="0" y="0"/>
                </a:moveTo>
                <a:lnTo>
                  <a:pt x="2118461" y="0"/>
                </a:lnTo>
                <a:lnTo>
                  <a:pt x="2118461" y="290121"/>
                </a:lnTo>
                <a:lnTo>
                  <a:pt x="0" y="290121"/>
                </a:lnTo>
                <a:lnTo>
                  <a:pt x="0" y="0"/>
                </a:lnTo>
                <a:close/>
              </a:path>
            </a:pathLst>
          </a:custGeom>
          <a:blipFill>
            <a:blip r:embed="rId6"/>
            <a:stretch>
              <a:fillRect l="-6593" t="-360299" r="-85"/>
            </a:stretch>
          </a:blipFill>
        </p:spPr>
        <p:txBody>
          <a:bodyPr/>
          <a:lstStyle/>
          <a:p>
            <a:endParaRPr lang="en-IN"/>
          </a:p>
        </p:txBody>
      </p:sp>
      <p:sp>
        <p:nvSpPr>
          <p:cNvPr id="14" name="Freeform 14"/>
          <p:cNvSpPr/>
          <p:nvPr/>
        </p:nvSpPr>
        <p:spPr>
          <a:xfrm>
            <a:off x="2691146" y="6286189"/>
            <a:ext cx="2118460" cy="296860"/>
          </a:xfrm>
          <a:custGeom>
            <a:avLst/>
            <a:gdLst/>
            <a:ahLst/>
            <a:cxnLst/>
            <a:rect l="l" t="t" r="r" b="b"/>
            <a:pathLst>
              <a:path w="2118460" h="296860">
                <a:moveTo>
                  <a:pt x="0" y="0"/>
                </a:moveTo>
                <a:lnTo>
                  <a:pt x="2118460" y="0"/>
                </a:lnTo>
                <a:lnTo>
                  <a:pt x="2118460" y="296860"/>
                </a:lnTo>
                <a:lnTo>
                  <a:pt x="0" y="296860"/>
                </a:lnTo>
                <a:lnTo>
                  <a:pt x="0" y="0"/>
                </a:lnTo>
                <a:close/>
              </a:path>
            </a:pathLst>
          </a:custGeom>
          <a:blipFill>
            <a:blip r:embed="rId6"/>
            <a:stretch>
              <a:fillRect l="-6593" t="-127031" r="-83" b="-222811"/>
            </a:stretch>
          </a:blipFill>
        </p:spPr>
        <p:txBody>
          <a:bodyPr/>
          <a:lstStyle/>
          <a:p>
            <a:endParaRPr lang="en-IN"/>
          </a:p>
        </p:txBody>
      </p:sp>
      <p:sp>
        <p:nvSpPr>
          <p:cNvPr id="15" name="Freeform 15"/>
          <p:cNvSpPr/>
          <p:nvPr/>
        </p:nvSpPr>
        <p:spPr>
          <a:xfrm>
            <a:off x="437635" y="1566212"/>
            <a:ext cx="4507010" cy="4503655"/>
          </a:xfrm>
          <a:custGeom>
            <a:avLst/>
            <a:gdLst/>
            <a:ahLst/>
            <a:cxnLst/>
            <a:rect l="l" t="t" r="r" b="b"/>
            <a:pathLst>
              <a:path w="4507010" h="4503655">
                <a:moveTo>
                  <a:pt x="0" y="0"/>
                </a:moveTo>
                <a:lnTo>
                  <a:pt x="4507010" y="0"/>
                </a:lnTo>
                <a:lnTo>
                  <a:pt x="4507010" y="4503655"/>
                </a:lnTo>
                <a:lnTo>
                  <a:pt x="0" y="4503655"/>
                </a:lnTo>
                <a:lnTo>
                  <a:pt x="0" y="0"/>
                </a:lnTo>
                <a:close/>
              </a:path>
            </a:pathLst>
          </a:custGeom>
          <a:blipFill>
            <a:blip r:embed="rId8"/>
            <a:stretch>
              <a:fillRect l="-31618" t="-6665" r="-31667" b="-8896"/>
            </a:stretch>
          </a:blipFill>
        </p:spPr>
        <p:txBody>
          <a:bodyPr/>
          <a:lstStyle/>
          <a:p>
            <a:endParaRPr lang="en-IN"/>
          </a:p>
        </p:txBody>
      </p:sp>
      <p:grpSp>
        <p:nvGrpSpPr>
          <p:cNvPr id="16" name="Group 16"/>
          <p:cNvGrpSpPr/>
          <p:nvPr/>
        </p:nvGrpSpPr>
        <p:grpSpPr>
          <a:xfrm>
            <a:off x="5206482" y="6851416"/>
            <a:ext cx="5056800" cy="560946"/>
            <a:chOff x="0" y="0"/>
            <a:chExt cx="6742400" cy="747927"/>
          </a:xfrm>
        </p:grpSpPr>
        <p:sp>
          <p:nvSpPr>
            <p:cNvPr id="17" name="Freeform 17"/>
            <p:cNvSpPr/>
            <p:nvPr/>
          </p:nvSpPr>
          <p:spPr>
            <a:xfrm>
              <a:off x="0" y="0"/>
              <a:ext cx="6742430" cy="747895"/>
            </a:xfrm>
            <a:custGeom>
              <a:avLst/>
              <a:gdLst/>
              <a:ahLst/>
              <a:cxnLst/>
              <a:rect l="l" t="t" r="r" b="b"/>
              <a:pathLst>
                <a:path w="6742430" h="747895">
                  <a:moveTo>
                    <a:pt x="0" y="0"/>
                  </a:moveTo>
                  <a:lnTo>
                    <a:pt x="6742430" y="0"/>
                  </a:lnTo>
                  <a:lnTo>
                    <a:pt x="6742430" y="747895"/>
                  </a:lnTo>
                  <a:lnTo>
                    <a:pt x="0" y="747895"/>
                  </a:lnTo>
                  <a:close/>
                </a:path>
              </a:pathLst>
            </a:custGeom>
            <a:solidFill>
              <a:srgbClr val="F2F2F2"/>
            </a:solidFill>
          </p:spPr>
          <p:txBody>
            <a:bodyPr/>
            <a:lstStyle/>
            <a:p>
              <a:endParaRPr lang="en-IN"/>
            </a:p>
          </p:txBody>
        </p:sp>
        <p:sp>
          <p:nvSpPr>
            <p:cNvPr id="18" name="TextBox 18"/>
            <p:cNvSpPr txBox="1"/>
            <p:nvPr/>
          </p:nvSpPr>
          <p:spPr>
            <a:xfrm>
              <a:off x="0" y="-9525"/>
              <a:ext cx="6742400" cy="757452"/>
            </a:xfrm>
            <a:prstGeom prst="rect">
              <a:avLst/>
            </a:prstGeom>
          </p:spPr>
          <p:txBody>
            <a:bodyPr lIns="50800" tIns="50800" rIns="50800" bIns="50800" rtlCol="0" anchor="t"/>
            <a:lstStyle/>
            <a:p>
              <a:pPr algn="just">
                <a:lnSpc>
                  <a:spcPts val="1200"/>
                </a:lnSpc>
              </a:pPr>
              <a:r>
                <a:rPr lang="en-US" sz="1000">
                  <a:solidFill>
                    <a:srgbClr val="7F7F7F"/>
                  </a:solidFill>
                  <a:latin typeface="Open Sans Italics"/>
                </a:rPr>
                <a:t>This CE business opportunity graphic and content is developed under </a:t>
              </a:r>
              <a:r>
                <a:rPr lang="en-US" sz="1000">
                  <a:solidFill>
                    <a:srgbClr val="7F7F7F"/>
                  </a:solidFill>
                  <a:latin typeface="Open Sans Bold Italics"/>
                </a:rPr>
                <a:t>Circular Economy Catalyst </a:t>
              </a:r>
              <a:r>
                <a:rPr lang="en-US" sz="1000">
                  <a:solidFill>
                    <a:srgbClr val="7F7F7F"/>
                  </a:solidFill>
                  <a:latin typeface="Open Sans Italics"/>
                </a:rPr>
                <a:t>project funded by </a:t>
              </a:r>
              <a:r>
                <a:rPr lang="en-US" sz="1000">
                  <a:solidFill>
                    <a:srgbClr val="7F7F7F"/>
                  </a:solidFill>
                  <a:latin typeface="Open Sans Bold Italics"/>
                </a:rPr>
                <a:t>IKEA Foundation </a:t>
              </a:r>
              <a:r>
                <a:rPr lang="en-US" sz="1000">
                  <a:solidFill>
                    <a:srgbClr val="7F7F7F"/>
                  </a:solidFill>
                  <a:latin typeface="Open Sans Italics"/>
                </a:rPr>
                <a:t>and implemented by </a:t>
              </a:r>
              <a:r>
                <a:rPr lang="en-US" sz="1000">
                  <a:solidFill>
                    <a:srgbClr val="7F7F7F"/>
                  </a:solidFill>
                  <a:latin typeface="Open Sans Bold Italics"/>
                </a:rPr>
                <a:t>adelphi</a:t>
              </a:r>
              <a:r>
                <a:rPr lang="en-US" sz="1000">
                  <a:solidFill>
                    <a:srgbClr val="7F7F7F"/>
                  </a:solidFill>
                  <a:latin typeface="Open Sans Italics"/>
                </a:rPr>
                <a:t>. </a:t>
              </a:r>
              <a:r>
                <a:rPr lang="en-US" sz="1000" u="sng">
                  <a:solidFill>
                    <a:srgbClr val="7F7F7F"/>
                  </a:solidFill>
                  <a:latin typeface="Open Sans Italics"/>
                  <a:hlinkClick r:id="rId9" tooltip="https://www.thecircularcatalyst.com/"/>
                </a:rPr>
                <a:t>https://www.thecircularcatalyst.com/</a:t>
              </a:r>
              <a:r>
                <a:rPr lang="en-US" sz="1000">
                  <a:solidFill>
                    <a:srgbClr val="7F7F7F"/>
                  </a:solidFill>
                  <a:latin typeface="Open Sans Italics"/>
                </a:rPr>
                <a:t> </a:t>
              </a:r>
            </a:p>
          </p:txBody>
        </p:sp>
      </p:grpSp>
      <p:sp>
        <p:nvSpPr>
          <p:cNvPr id="19" name="TextBox 19"/>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314433" y="7155786"/>
            <a:ext cx="219673"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12</a:t>
            </a:r>
          </a:p>
        </p:txBody>
      </p:sp>
      <p:grpSp>
        <p:nvGrpSpPr>
          <p:cNvPr id="3" name="Group 3"/>
          <p:cNvGrpSpPr/>
          <p:nvPr/>
        </p:nvGrpSpPr>
        <p:grpSpPr>
          <a:xfrm>
            <a:off x="5681747" y="1157718"/>
            <a:ext cx="4541261" cy="6007743"/>
            <a:chOff x="0" y="0"/>
            <a:chExt cx="6055015" cy="8010324"/>
          </a:xfrm>
        </p:grpSpPr>
        <p:sp>
          <p:nvSpPr>
            <p:cNvPr id="4" name="Freeform 4"/>
            <p:cNvSpPr/>
            <p:nvPr/>
          </p:nvSpPr>
          <p:spPr>
            <a:xfrm>
              <a:off x="0" y="0"/>
              <a:ext cx="6054979" cy="8010271"/>
            </a:xfrm>
            <a:custGeom>
              <a:avLst/>
              <a:gdLst/>
              <a:ahLst/>
              <a:cxnLst/>
              <a:rect l="l" t="t" r="r" b="b"/>
              <a:pathLst>
                <a:path w="6054979" h="8010271">
                  <a:moveTo>
                    <a:pt x="0" y="0"/>
                  </a:moveTo>
                  <a:lnTo>
                    <a:pt x="6054979" y="0"/>
                  </a:lnTo>
                  <a:lnTo>
                    <a:pt x="6054979" y="8010271"/>
                  </a:lnTo>
                  <a:lnTo>
                    <a:pt x="0" y="8010271"/>
                  </a:lnTo>
                  <a:close/>
                </a:path>
              </a:pathLst>
            </a:custGeom>
            <a:solidFill>
              <a:srgbClr val="F2F2F2"/>
            </a:solidFill>
          </p:spPr>
          <p:txBody>
            <a:bodyPr/>
            <a:lstStyle/>
            <a:p>
              <a:endParaRPr lang="en-IN"/>
            </a:p>
          </p:txBody>
        </p:sp>
        <p:sp>
          <p:nvSpPr>
            <p:cNvPr id="5" name="TextBox 5"/>
            <p:cNvSpPr txBox="1"/>
            <p:nvPr/>
          </p:nvSpPr>
          <p:spPr>
            <a:xfrm>
              <a:off x="0" y="0"/>
              <a:ext cx="6055015" cy="8010324"/>
            </a:xfrm>
            <a:prstGeom prst="rect">
              <a:avLst/>
            </a:prstGeom>
          </p:spPr>
          <p:txBody>
            <a:bodyPr lIns="50800" tIns="50800" rIns="50800" bIns="50800" rtlCol="0" anchor="ctr"/>
            <a:lstStyle/>
            <a:p>
              <a:pPr algn="just">
                <a:lnSpc>
                  <a:spcPts val="1920"/>
                </a:lnSpc>
              </a:pPr>
              <a:r>
                <a:rPr lang="en-US" sz="1600">
                  <a:solidFill>
                    <a:srgbClr val="001597"/>
                  </a:solidFill>
                  <a:latin typeface="Open Sans Bold"/>
                </a:rPr>
                <a:t>What are circular business opportunities?</a:t>
              </a:r>
            </a:p>
            <a:p>
              <a:pPr algn="just">
                <a:lnSpc>
                  <a:spcPts val="1439"/>
                </a:lnSpc>
              </a:pPr>
              <a:endParaRPr lang="en-US" sz="1600">
                <a:solidFill>
                  <a:srgbClr val="001597"/>
                </a:solidFill>
                <a:latin typeface="Open Sans Bold"/>
              </a:endParaRPr>
            </a:p>
            <a:p>
              <a:pPr algn="just">
                <a:lnSpc>
                  <a:spcPts val="1439"/>
                </a:lnSpc>
              </a:pPr>
              <a:r>
                <a:rPr lang="en-US" sz="1200">
                  <a:solidFill>
                    <a:srgbClr val="000000"/>
                  </a:solidFill>
                  <a:latin typeface="Open Sans"/>
                </a:rPr>
                <a:t>A combined adoption of eco-innovation and life-cycle thinking is needed for the formulation of circular economy strategies. These strategies can be grouped into six main areas of opportunities. Take a look at the </a:t>
              </a:r>
              <a:r>
                <a:rPr lang="en-US" sz="1200">
                  <a:solidFill>
                    <a:srgbClr val="001597"/>
                  </a:solidFill>
                  <a:latin typeface="Open Sans Bold"/>
                </a:rPr>
                <a:t>Circular Economy Framework</a:t>
              </a:r>
              <a:r>
                <a:rPr lang="en-US" sz="1200">
                  <a:solidFill>
                    <a:srgbClr val="0C2849"/>
                  </a:solidFill>
                  <a:latin typeface="Open Sans Bold"/>
                </a:rPr>
                <a:t> </a:t>
              </a:r>
              <a:r>
                <a:rPr lang="en-US" sz="1200">
                  <a:solidFill>
                    <a:srgbClr val="000000"/>
                  </a:solidFill>
                  <a:latin typeface="Open Sans"/>
                </a:rPr>
                <a:t>on the left: what you see is a collection of circular economy opportunities that enterprises can create value in the circular economy. The strategies and opportunity groups are linked with different lifecycle stages of a product. </a:t>
              </a:r>
            </a:p>
            <a:p>
              <a:pPr algn="just">
                <a:lnSpc>
                  <a:spcPts val="1439"/>
                </a:lnSpc>
              </a:pPr>
              <a:endParaRPr lang="en-US" sz="1200">
                <a:solidFill>
                  <a:srgbClr val="000000"/>
                </a:solidFill>
                <a:latin typeface="Open Sans"/>
              </a:endParaRPr>
            </a:p>
            <a:p>
              <a:pPr algn="just">
                <a:lnSpc>
                  <a:spcPts val="1439"/>
                </a:lnSpc>
              </a:pPr>
              <a:r>
                <a:rPr lang="en-US" sz="1200">
                  <a:solidFill>
                    <a:srgbClr val="000000"/>
                  </a:solidFill>
                  <a:latin typeface="Open Sans"/>
                </a:rPr>
                <a:t>From the producers’ perspective, the value of finished, marketed and sold products can be retained as long as their functionality is maintained and they can be reused and given successional lives. Keeping a product’s value high over a long period of time requires a shift at the managerial, organisational, mindset, and even political, levels as well as high-level coordination within product value chains. </a:t>
              </a:r>
            </a:p>
            <a:p>
              <a:pPr algn="just">
                <a:lnSpc>
                  <a:spcPts val="1439"/>
                </a:lnSpc>
              </a:pPr>
              <a:endParaRPr lang="en-US" sz="1200">
                <a:solidFill>
                  <a:srgbClr val="000000"/>
                </a:solidFill>
                <a:latin typeface="Open Sans"/>
              </a:endParaRPr>
            </a:p>
            <a:p>
              <a:pPr algn="just">
                <a:lnSpc>
                  <a:spcPts val="1439"/>
                </a:lnSpc>
              </a:pPr>
              <a:r>
                <a:rPr lang="en-US" sz="1200">
                  <a:solidFill>
                    <a:srgbClr val="000000"/>
                  </a:solidFill>
                  <a:latin typeface="Open Sans"/>
                </a:rPr>
                <a:t>From the consumers’ perspective, the business strategies would provide a different customer experience compared to the traditional product purchase, with an emphasis on the functionality and the intangible value behind the product.</a:t>
              </a:r>
            </a:p>
            <a:p>
              <a:pPr algn="just">
                <a:lnSpc>
                  <a:spcPts val="1439"/>
                </a:lnSpc>
              </a:pPr>
              <a:endParaRPr lang="en-US" sz="1200">
                <a:solidFill>
                  <a:srgbClr val="000000"/>
                </a:solidFill>
                <a:latin typeface="Open Sans"/>
              </a:endParaRPr>
            </a:p>
            <a:p>
              <a:pPr algn="just">
                <a:lnSpc>
                  <a:spcPts val="1439"/>
                </a:lnSpc>
              </a:pPr>
              <a:r>
                <a:rPr lang="en-US" sz="1200">
                  <a:solidFill>
                    <a:srgbClr val="000000"/>
                  </a:solidFill>
                  <a:latin typeface="Open Sans"/>
                </a:rPr>
                <a:t>The inner circle of the  Framework highlights different business channels. Depending on the local context and your conditions, you may take them to turn a circular business value into action.</a:t>
              </a:r>
            </a:p>
            <a:p>
              <a:pPr algn="just">
                <a:lnSpc>
                  <a:spcPts val="1439"/>
                </a:lnSpc>
              </a:pPr>
              <a:endParaRPr lang="en-US" sz="1200">
                <a:solidFill>
                  <a:srgbClr val="000000"/>
                </a:solidFill>
                <a:latin typeface="Open Sans"/>
              </a:endParaRPr>
            </a:p>
            <a:p>
              <a:pPr algn="just">
                <a:lnSpc>
                  <a:spcPts val="1439"/>
                </a:lnSpc>
              </a:pPr>
              <a:r>
                <a:rPr lang="en-US" sz="1200">
                  <a:solidFill>
                    <a:srgbClr val="000000"/>
                  </a:solidFill>
                  <a:latin typeface="Open Sans"/>
                </a:rPr>
                <a:t>The </a:t>
              </a:r>
              <a:r>
                <a:rPr lang="en-US" sz="1200">
                  <a:solidFill>
                    <a:srgbClr val="001597"/>
                  </a:solidFill>
                  <a:latin typeface="Open Sans Bold"/>
                </a:rPr>
                <a:t>Circular Economy Framework </a:t>
              </a:r>
              <a:r>
                <a:rPr lang="en-US" sz="1200">
                  <a:solidFill>
                    <a:srgbClr val="000000"/>
                  </a:solidFill>
                  <a:latin typeface="Open Sans"/>
                </a:rPr>
                <a:t>is a core concept of this toolkit and referenced multiple times in the TOOLs ahead.</a:t>
              </a:r>
            </a:p>
          </p:txBody>
        </p:sp>
      </p:grpSp>
      <p:grpSp>
        <p:nvGrpSpPr>
          <p:cNvPr id="6" name="Group 6"/>
          <p:cNvGrpSpPr/>
          <p:nvPr/>
        </p:nvGrpSpPr>
        <p:grpSpPr>
          <a:xfrm>
            <a:off x="671789" y="5770100"/>
            <a:ext cx="2344440" cy="368300"/>
            <a:chOff x="0" y="0"/>
            <a:chExt cx="3125920" cy="491067"/>
          </a:xfrm>
        </p:grpSpPr>
        <p:sp>
          <p:nvSpPr>
            <p:cNvPr id="7" name="Freeform 7"/>
            <p:cNvSpPr/>
            <p:nvPr/>
          </p:nvSpPr>
          <p:spPr>
            <a:xfrm>
              <a:off x="8509" y="8509"/>
              <a:ext cx="3105150" cy="474091"/>
            </a:xfrm>
            <a:custGeom>
              <a:avLst/>
              <a:gdLst/>
              <a:ahLst/>
              <a:cxnLst/>
              <a:rect l="l" t="t" r="r" b="b"/>
              <a:pathLst>
                <a:path w="3105150" h="474091">
                  <a:moveTo>
                    <a:pt x="0" y="0"/>
                  </a:moveTo>
                  <a:lnTo>
                    <a:pt x="3105150" y="0"/>
                  </a:lnTo>
                  <a:lnTo>
                    <a:pt x="3105150" y="474091"/>
                  </a:lnTo>
                  <a:lnTo>
                    <a:pt x="0" y="474091"/>
                  </a:lnTo>
                  <a:close/>
                </a:path>
              </a:pathLst>
            </a:custGeom>
            <a:solidFill>
              <a:srgbClr val="E6BA22"/>
            </a:solidFill>
          </p:spPr>
          <p:txBody>
            <a:bodyPr/>
            <a:lstStyle/>
            <a:p>
              <a:endParaRPr lang="en-IN"/>
            </a:p>
          </p:txBody>
        </p:sp>
        <p:sp>
          <p:nvSpPr>
            <p:cNvPr id="8" name="Freeform 8"/>
            <p:cNvSpPr/>
            <p:nvPr/>
          </p:nvSpPr>
          <p:spPr>
            <a:xfrm>
              <a:off x="0" y="0"/>
              <a:ext cx="3122168" cy="491109"/>
            </a:xfrm>
            <a:custGeom>
              <a:avLst/>
              <a:gdLst/>
              <a:ahLst/>
              <a:cxnLst/>
              <a:rect l="l" t="t" r="r" b="b"/>
              <a:pathLst>
                <a:path w="3122168" h="491109">
                  <a:moveTo>
                    <a:pt x="8509" y="0"/>
                  </a:moveTo>
                  <a:lnTo>
                    <a:pt x="3113659" y="0"/>
                  </a:lnTo>
                  <a:cubicBezTo>
                    <a:pt x="3118358" y="0"/>
                    <a:pt x="3122168" y="3810"/>
                    <a:pt x="3122168" y="8509"/>
                  </a:cubicBezTo>
                  <a:lnTo>
                    <a:pt x="3122168" y="482600"/>
                  </a:lnTo>
                  <a:cubicBezTo>
                    <a:pt x="3122168" y="487299"/>
                    <a:pt x="3118358" y="491109"/>
                    <a:pt x="3113659" y="491109"/>
                  </a:cubicBezTo>
                  <a:lnTo>
                    <a:pt x="8509" y="491109"/>
                  </a:lnTo>
                  <a:cubicBezTo>
                    <a:pt x="3810" y="491109"/>
                    <a:pt x="0" y="487299"/>
                    <a:pt x="0" y="482600"/>
                  </a:cubicBezTo>
                  <a:lnTo>
                    <a:pt x="0" y="8509"/>
                  </a:lnTo>
                  <a:cubicBezTo>
                    <a:pt x="0" y="3810"/>
                    <a:pt x="3810" y="0"/>
                    <a:pt x="8509" y="0"/>
                  </a:cubicBezTo>
                  <a:moveTo>
                    <a:pt x="8509" y="16891"/>
                  </a:moveTo>
                  <a:lnTo>
                    <a:pt x="8509" y="8509"/>
                  </a:lnTo>
                  <a:lnTo>
                    <a:pt x="17018" y="8509"/>
                  </a:lnTo>
                  <a:lnTo>
                    <a:pt x="17018" y="482600"/>
                  </a:lnTo>
                  <a:lnTo>
                    <a:pt x="8509" y="482600"/>
                  </a:lnTo>
                  <a:lnTo>
                    <a:pt x="8509" y="474091"/>
                  </a:lnTo>
                  <a:lnTo>
                    <a:pt x="3113659" y="474091"/>
                  </a:lnTo>
                  <a:lnTo>
                    <a:pt x="3113659" y="482600"/>
                  </a:lnTo>
                  <a:lnTo>
                    <a:pt x="3105150" y="482600"/>
                  </a:lnTo>
                  <a:lnTo>
                    <a:pt x="3105150" y="8509"/>
                  </a:lnTo>
                  <a:lnTo>
                    <a:pt x="3113659" y="8509"/>
                  </a:lnTo>
                  <a:lnTo>
                    <a:pt x="3113659" y="17018"/>
                  </a:lnTo>
                  <a:lnTo>
                    <a:pt x="8509" y="17018"/>
                  </a:lnTo>
                  <a:close/>
                </a:path>
              </a:pathLst>
            </a:custGeom>
            <a:solidFill>
              <a:srgbClr val="BF8B2E"/>
            </a:solidFill>
          </p:spPr>
          <p:txBody>
            <a:bodyPr/>
            <a:lstStyle/>
            <a:p>
              <a:endParaRPr lang="en-IN"/>
            </a:p>
          </p:txBody>
        </p:sp>
        <p:sp>
          <p:nvSpPr>
            <p:cNvPr id="9" name="TextBox 9"/>
            <p:cNvSpPr txBox="1"/>
            <p:nvPr/>
          </p:nvSpPr>
          <p:spPr>
            <a:xfrm>
              <a:off x="0" y="0"/>
              <a:ext cx="3125920" cy="491067"/>
            </a:xfrm>
            <a:prstGeom prst="rect">
              <a:avLst/>
            </a:prstGeom>
          </p:spPr>
          <p:txBody>
            <a:bodyPr lIns="50800" tIns="50800" rIns="50800" bIns="50800" rtlCol="0" anchor="ctr"/>
            <a:lstStyle/>
            <a:p>
              <a:pPr algn="ctr">
                <a:lnSpc>
                  <a:spcPts val="1320"/>
                </a:lnSpc>
              </a:pPr>
              <a:r>
                <a:rPr lang="en-US" sz="1100">
                  <a:solidFill>
                    <a:srgbClr val="171616"/>
                  </a:solidFill>
                  <a:latin typeface="Open Sans Bold"/>
                </a:rPr>
                <a:t>Lifecycle stages</a:t>
              </a:r>
            </a:p>
          </p:txBody>
        </p:sp>
      </p:grpSp>
      <p:grpSp>
        <p:nvGrpSpPr>
          <p:cNvPr id="10" name="Group 10"/>
          <p:cNvGrpSpPr/>
          <p:nvPr/>
        </p:nvGrpSpPr>
        <p:grpSpPr>
          <a:xfrm>
            <a:off x="3130094" y="5765469"/>
            <a:ext cx="2344440" cy="368300"/>
            <a:chOff x="0" y="0"/>
            <a:chExt cx="3125920" cy="491067"/>
          </a:xfrm>
        </p:grpSpPr>
        <p:sp>
          <p:nvSpPr>
            <p:cNvPr id="11" name="Freeform 11"/>
            <p:cNvSpPr/>
            <p:nvPr/>
          </p:nvSpPr>
          <p:spPr>
            <a:xfrm>
              <a:off x="8509" y="8509"/>
              <a:ext cx="3105150" cy="474091"/>
            </a:xfrm>
            <a:custGeom>
              <a:avLst/>
              <a:gdLst/>
              <a:ahLst/>
              <a:cxnLst/>
              <a:rect l="l" t="t" r="r" b="b"/>
              <a:pathLst>
                <a:path w="3105150" h="474091">
                  <a:moveTo>
                    <a:pt x="0" y="0"/>
                  </a:moveTo>
                  <a:lnTo>
                    <a:pt x="3105150" y="0"/>
                  </a:lnTo>
                  <a:lnTo>
                    <a:pt x="3105150" y="474091"/>
                  </a:lnTo>
                  <a:lnTo>
                    <a:pt x="0" y="474091"/>
                  </a:lnTo>
                  <a:close/>
                </a:path>
              </a:pathLst>
            </a:custGeom>
            <a:solidFill>
              <a:srgbClr val="D8D8D8"/>
            </a:solidFill>
          </p:spPr>
          <p:txBody>
            <a:bodyPr/>
            <a:lstStyle/>
            <a:p>
              <a:endParaRPr lang="en-IN"/>
            </a:p>
          </p:txBody>
        </p:sp>
        <p:sp>
          <p:nvSpPr>
            <p:cNvPr id="12" name="Freeform 12"/>
            <p:cNvSpPr/>
            <p:nvPr/>
          </p:nvSpPr>
          <p:spPr>
            <a:xfrm>
              <a:off x="0" y="0"/>
              <a:ext cx="3122168" cy="491109"/>
            </a:xfrm>
            <a:custGeom>
              <a:avLst/>
              <a:gdLst/>
              <a:ahLst/>
              <a:cxnLst/>
              <a:rect l="l" t="t" r="r" b="b"/>
              <a:pathLst>
                <a:path w="3122168" h="491109">
                  <a:moveTo>
                    <a:pt x="8509" y="0"/>
                  </a:moveTo>
                  <a:lnTo>
                    <a:pt x="3113659" y="0"/>
                  </a:lnTo>
                  <a:cubicBezTo>
                    <a:pt x="3118358" y="0"/>
                    <a:pt x="3122168" y="3810"/>
                    <a:pt x="3122168" y="8509"/>
                  </a:cubicBezTo>
                  <a:lnTo>
                    <a:pt x="3122168" y="482600"/>
                  </a:lnTo>
                  <a:cubicBezTo>
                    <a:pt x="3122168" y="487299"/>
                    <a:pt x="3118358" y="491109"/>
                    <a:pt x="3113659" y="491109"/>
                  </a:cubicBezTo>
                  <a:lnTo>
                    <a:pt x="8509" y="491109"/>
                  </a:lnTo>
                  <a:cubicBezTo>
                    <a:pt x="3810" y="491109"/>
                    <a:pt x="0" y="487299"/>
                    <a:pt x="0" y="482600"/>
                  </a:cubicBezTo>
                  <a:lnTo>
                    <a:pt x="0" y="8509"/>
                  </a:lnTo>
                  <a:cubicBezTo>
                    <a:pt x="0" y="3810"/>
                    <a:pt x="3810" y="0"/>
                    <a:pt x="8509" y="0"/>
                  </a:cubicBezTo>
                  <a:moveTo>
                    <a:pt x="8509" y="16891"/>
                  </a:moveTo>
                  <a:lnTo>
                    <a:pt x="8509" y="8509"/>
                  </a:lnTo>
                  <a:lnTo>
                    <a:pt x="17018" y="8509"/>
                  </a:lnTo>
                  <a:lnTo>
                    <a:pt x="17018" y="482600"/>
                  </a:lnTo>
                  <a:lnTo>
                    <a:pt x="8509" y="482600"/>
                  </a:lnTo>
                  <a:lnTo>
                    <a:pt x="8509" y="474091"/>
                  </a:lnTo>
                  <a:lnTo>
                    <a:pt x="3113659" y="474091"/>
                  </a:lnTo>
                  <a:lnTo>
                    <a:pt x="3113659" y="482600"/>
                  </a:lnTo>
                  <a:lnTo>
                    <a:pt x="3105150" y="482600"/>
                  </a:lnTo>
                  <a:lnTo>
                    <a:pt x="3105150" y="8509"/>
                  </a:lnTo>
                  <a:lnTo>
                    <a:pt x="3113659" y="8509"/>
                  </a:lnTo>
                  <a:lnTo>
                    <a:pt x="3113659" y="17018"/>
                  </a:lnTo>
                  <a:lnTo>
                    <a:pt x="8509" y="17018"/>
                  </a:lnTo>
                  <a:close/>
                </a:path>
              </a:pathLst>
            </a:custGeom>
            <a:solidFill>
              <a:srgbClr val="63CFF6"/>
            </a:solidFill>
          </p:spPr>
          <p:txBody>
            <a:bodyPr/>
            <a:lstStyle/>
            <a:p>
              <a:endParaRPr lang="en-IN"/>
            </a:p>
          </p:txBody>
        </p:sp>
        <p:sp>
          <p:nvSpPr>
            <p:cNvPr id="13" name="TextBox 13"/>
            <p:cNvSpPr txBox="1"/>
            <p:nvPr/>
          </p:nvSpPr>
          <p:spPr>
            <a:xfrm>
              <a:off x="0" y="0"/>
              <a:ext cx="3125920" cy="491067"/>
            </a:xfrm>
            <a:prstGeom prst="rect">
              <a:avLst/>
            </a:prstGeom>
          </p:spPr>
          <p:txBody>
            <a:bodyPr lIns="50800" tIns="50800" rIns="50800" bIns="50800" rtlCol="0" anchor="ctr"/>
            <a:lstStyle/>
            <a:p>
              <a:pPr algn="ctr">
                <a:lnSpc>
                  <a:spcPts val="1320"/>
                </a:lnSpc>
              </a:pPr>
              <a:r>
                <a:rPr lang="en-US" sz="1100">
                  <a:solidFill>
                    <a:srgbClr val="171616"/>
                  </a:solidFill>
                  <a:latin typeface="Open Sans Bold"/>
                </a:rPr>
                <a:t>CE strategies &amp; opportunities</a:t>
              </a:r>
            </a:p>
          </p:txBody>
        </p:sp>
      </p:grpSp>
      <p:grpSp>
        <p:nvGrpSpPr>
          <p:cNvPr id="14" name="Group 14"/>
          <p:cNvGrpSpPr/>
          <p:nvPr/>
        </p:nvGrpSpPr>
        <p:grpSpPr>
          <a:xfrm>
            <a:off x="1894016" y="6240837"/>
            <a:ext cx="2344440" cy="368300"/>
            <a:chOff x="0" y="0"/>
            <a:chExt cx="3125920" cy="491067"/>
          </a:xfrm>
        </p:grpSpPr>
        <p:sp>
          <p:nvSpPr>
            <p:cNvPr id="15" name="Freeform 15"/>
            <p:cNvSpPr/>
            <p:nvPr/>
          </p:nvSpPr>
          <p:spPr>
            <a:xfrm>
              <a:off x="8509" y="8509"/>
              <a:ext cx="3105150" cy="474091"/>
            </a:xfrm>
            <a:custGeom>
              <a:avLst/>
              <a:gdLst/>
              <a:ahLst/>
              <a:cxnLst/>
              <a:rect l="l" t="t" r="r" b="b"/>
              <a:pathLst>
                <a:path w="3105150" h="474091">
                  <a:moveTo>
                    <a:pt x="0" y="0"/>
                  </a:moveTo>
                  <a:lnTo>
                    <a:pt x="3105150" y="0"/>
                  </a:lnTo>
                  <a:lnTo>
                    <a:pt x="3105150" y="474091"/>
                  </a:lnTo>
                  <a:lnTo>
                    <a:pt x="0" y="474091"/>
                  </a:lnTo>
                  <a:close/>
                </a:path>
              </a:pathLst>
            </a:custGeom>
            <a:solidFill>
              <a:srgbClr val="001597"/>
            </a:solidFill>
          </p:spPr>
          <p:txBody>
            <a:bodyPr/>
            <a:lstStyle/>
            <a:p>
              <a:endParaRPr lang="en-IN"/>
            </a:p>
          </p:txBody>
        </p:sp>
        <p:sp>
          <p:nvSpPr>
            <p:cNvPr id="16" name="Freeform 16"/>
            <p:cNvSpPr/>
            <p:nvPr/>
          </p:nvSpPr>
          <p:spPr>
            <a:xfrm>
              <a:off x="0" y="0"/>
              <a:ext cx="3122168" cy="491109"/>
            </a:xfrm>
            <a:custGeom>
              <a:avLst/>
              <a:gdLst/>
              <a:ahLst/>
              <a:cxnLst/>
              <a:rect l="l" t="t" r="r" b="b"/>
              <a:pathLst>
                <a:path w="3122168" h="491109">
                  <a:moveTo>
                    <a:pt x="8509" y="0"/>
                  </a:moveTo>
                  <a:lnTo>
                    <a:pt x="3113659" y="0"/>
                  </a:lnTo>
                  <a:cubicBezTo>
                    <a:pt x="3118358" y="0"/>
                    <a:pt x="3122168" y="3810"/>
                    <a:pt x="3122168" y="8509"/>
                  </a:cubicBezTo>
                  <a:lnTo>
                    <a:pt x="3122168" y="482600"/>
                  </a:lnTo>
                  <a:cubicBezTo>
                    <a:pt x="3122168" y="487299"/>
                    <a:pt x="3118358" y="491109"/>
                    <a:pt x="3113659" y="491109"/>
                  </a:cubicBezTo>
                  <a:lnTo>
                    <a:pt x="8509" y="491109"/>
                  </a:lnTo>
                  <a:cubicBezTo>
                    <a:pt x="3810" y="491109"/>
                    <a:pt x="0" y="487299"/>
                    <a:pt x="0" y="482600"/>
                  </a:cubicBezTo>
                  <a:lnTo>
                    <a:pt x="0" y="8509"/>
                  </a:lnTo>
                  <a:cubicBezTo>
                    <a:pt x="0" y="3810"/>
                    <a:pt x="3810" y="0"/>
                    <a:pt x="8509" y="0"/>
                  </a:cubicBezTo>
                  <a:moveTo>
                    <a:pt x="8509" y="16891"/>
                  </a:moveTo>
                  <a:lnTo>
                    <a:pt x="8509" y="8509"/>
                  </a:lnTo>
                  <a:lnTo>
                    <a:pt x="17018" y="8509"/>
                  </a:lnTo>
                  <a:lnTo>
                    <a:pt x="17018" y="482600"/>
                  </a:lnTo>
                  <a:lnTo>
                    <a:pt x="8509" y="482600"/>
                  </a:lnTo>
                  <a:lnTo>
                    <a:pt x="8509" y="474091"/>
                  </a:lnTo>
                  <a:lnTo>
                    <a:pt x="3113659" y="474091"/>
                  </a:lnTo>
                  <a:lnTo>
                    <a:pt x="3113659" y="482600"/>
                  </a:lnTo>
                  <a:lnTo>
                    <a:pt x="3105150" y="482600"/>
                  </a:lnTo>
                  <a:lnTo>
                    <a:pt x="3105150" y="8509"/>
                  </a:lnTo>
                  <a:lnTo>
                    <a:pt x="3113659" y="8509"/>
                  </a:lnTo>
                  <a:lnTo>
                    <a:pt x="3113659" y="17018"/>
                  </a:lnTo>
                  <a:lnTo>
                    <a:pt x="8509" y="17018"/>
                  </a:lnTo>
                  <a:close/>
                </a:path>
              </a:pathLst>
            </a:custGeom>
            <a:solidFill>
              <a:srgbClr val="26649A"/>
            </a:solidFill>
          </p:spPr>
          <p:txBody>
            <a:bodyPr/>
            <a:lstStyle/>
            <a:p>
              <a:endParaRPr lang="en-IN"/>
            </a:p>
          </p:txBody>
        </p:sp>
        <p:sp>
          <p:nvSpPr>
            <p:cNvPr id="17" name="TextBox 17"/>
            <p:cNvSpPr txBox="1"/>
            <p:nvPr/>
          </p:nvSpPr>
          <p:spPr>
            <a:xfrm>
              <a:off x="0" y="0"/>
              <a:ext cx="3125920" cy="491067"/>
            </a:xfrm>
            <a:prstGeom prst="rect">
              <a:avLst/>
            </a:prstGeom>
          </p:spPr>
          <p:txBody>
            <a:bodyPr lIns="50800" tIns="50800" rIns="50800" bIns="50800" rtlCol="0" anchor="ctr"/>
            <a:lstStyle/>
            <a:p>
              <a:pPr algn="ctr">
                <a:lnSpc>
                  <a:spcPts val="1320"/>
                </a:lnSpc>
              </a:pPr>
              <a:r>
                <a:rPr lang="en-US" sz="1100">
                  <a:solidFill>
                    <a:srgbClr val="FFFFFF"/>
                  </a:solidFill>
                  <a:latin typeface="Open Sans Bold"/>
                </a:rPr>
                <a:t>Business channels</a:t>
              </a:r>
            </a:p>
          </p:txBody>
        </p:sp>
      </p:grpSp>
      <p:grpSp>
        <p:nvGrpSpPr>
          <p:cNvPr id="18" name="Group 18"/>
          <p:cNvGrpSpPr/>
          <p:nvPr/>
        </p:nvGrpSpPr>
        <p:grpSpPr>
          <a:xfrm>
            <a:off x="838403" y="6903042"/>
            <a:ext cx="4217436" cy="560946"/>
            <a:chOff x="0" y="0"/>
            <a:chExt cx="5623248" cy="747927"/>
          </a:xfrm>
        </p:grpSpPr>
        <p:sp>
          <p:nvSpPr>
            <p:cNvPr id="19" name="Freeform 19"/>
            <p:cNvSpPr/>
            <p:nvPr/>
          </p:nvSpPr>
          <p:spPr>
            <a:xfrm>
              <a:off x="0" y="0"/>
              <a:ext cx="5623306" cy="747895"/>
            </a:xfrm>
            <a:custGeom>
              <a:avLst/>
              <a:gdLst/>
              <a:ahLst/>
              <a:cxnLst/>
              <a:rect l="l" t="t" r="r" b="b"/>
              <a:pathLst>
                <a:path w="5623306" h="747895">
                  <a:moveTo>
                    <a:pt x="0" y="0"/>
                  </a:moveTo>
                  <a:lnTo>
                    <a:pt x="5623306" y="0"/>
                  </a:lnTo>
                  <a:lnTo>
                    <a:pt x="5623306" y="747895"/>
                  </a:lnTo>
                  <a:lnTo>
                    <a:pt x="0" y="747895"/>
                  </a:lnTo>
                  <a:close/>
                </a:path>
              </a:pathLst>
            </a:custGeom>
            <a:solidFill>
              <a:srgbClr val="F2F2F2"/>
            </a:solidFill>
          </p:spPr>
          <p:txBody>
            <a:bodyPr/>
            <a:lstStyle/>
            <a:p>
              <a:endParaRPr lang="en-IN"/>
            </a:p>
          </p:txBody>
        </p:sp>
        <p:sp>
          <p:nvSpPr>
            <p:cNvPr id="20" name="TextBox 20"/>
            <p:cNvSpPr txBox="1"/>
            <p:nvPr/>
          </p:nvSpPr>
          <p:spPr>
            <a:xfrm>
              <a:off x="0" y="-9525"/>
              <a:ext cx="5623248" cy="757452"/>
            </a:xfrm>
            <a:prstGeom prst="rect">
              <a:avLst/>
            </a:prstGeom>
          </p:spPr>
          <p:txBody>
            <a:bodyPr lIns="50800" tIns="50800" rIns="50800" bIns="50800" rtlCol="0" anchor="t"/>
            <a:lstStyle/>
            <a:p>
              <a:pPr algn="just">
                <a:lnSpc>
                  <a:spcPts val="1200"/>
                </a:lnSpc>
              </a:pPr>
              <a:r>
                <a:rPr lang="en-US" sz="1000">
                  <a:solidFill>
                    <a:srgbClr val="7F7F7F"/>
                  </a:solidFill>
                  <a:latin typeface="Open Sans Italics"/>
                </a:rPr>
                <a:t>This CE business opportunity graphic and content is developed under </a:t>
              </a:r>
              <a:r>
                <a:rPr lang="en-US" sz="1000">
                  <a:solidFill>
                    <a:srgbClr val="7F7F7F"/>
                  </a:solidFill>
                  <a:latin typeface="Open Sans Bold Italics"/>
                </a:rPr>
                <a:t>Circular Economy Catalyst </a:t>
              </a:r>
              <a:r>
                <a:rPr lang="en-US" sz="1000">
                  <a:solidFill>
                    <a:srgbClr val="7F7F7F"/>
                  </a:solidFill>
                  <a:latin typeface="Open Sans Italics"/>
                </a:rPr>
                <a:t>project funded by </a:t>
              </a:r>
              <a:r>
                <a:rPr lang="en-US" sz="1000">
                  <a:solidFill>
                    <a:srgbClr val="7F7F7F"/>
                  </a:solidFill>
                  <a:latin typeface="Open Sans Bold Italics"/>
                </a:rPr>
                <a:t>IKEA Foundation </a:t>
              </a:r>
              <a:r>
                <a:rPr lang="en-US" sz="1000">
                  <a:solidFill>
                    <a:srgbClr val="7F7F7F"/>
                  </a:solidFill>
                  <a:latin typeface="Open Sans Italics"/>
                </a:rPr>
                <a:t>and implemented by </a:t>
              </a:r>
              <a:r>
                <a:rPr lang="en-US" sz="1000">
                  <a:solidFill>
                    <a:srgbClr val="7F7F7F"/>
                  </a:solidFill>
                  <a:latin typeface="Open Sans Bold Italics"/>
                </a:rPr>
                <a:t>adelphi</a:t>
              </a:r>
              <a:r>
                <a:rPr lang="en-US" sz="1000">
                  <a:solidFill>
                    <a:srgbClr val="7F7F7F"/>
                  </a:solidFill>
                  <a:latin typeface="Open Sans Italics"/>
                </a:rPr>
                <a:t>. </a:t>
              </a:r>
              <a:r>
                <a:rPr lang="en-US" sz="1000" u="sng">
                  <a:solidFill>
                    <a:srgbClr val="7F7F7F"/>
                  </a:solidFill>
                  <a:latin typeface="Open Sans Italics"/>
                  <a:hlinkClick r:id="rId3" tooltip="https://www.thecircularcatalyst.com/"/>
                </a:rPr>
                <a:t>https://www.thecircularcatalyst.com/</a:t>
              </a:r>
              <a:r>
                <a:rPr lang="en-US" sz="1000">
                  <a:solidFill>
                    <a:srgbClr val="7F7F7F"/>
                  </a:solidFill>
                  <a:latin typeface="Open Sans Italics"/>
                </a:rPr>
                <a:t> </a:t>
              </a:r>
            </a:p>
          </p:txBody>
        </p:sp>
      </p:grpSp>
      <p:grpSp>
        <p:nvGrpSpPr>
          <p:cNvPr id="21" name="Group 21"/>
          <p:cNvGrpSpPr/>
          <p:nvPr/>
        </p:nvGrpSpPr>
        <p:grpSpPr>
          <a:xfrm>
            <a:off x="1589807" y="1984728"/>
            <a:ext cx="2961704" cy="2981779"/>
            <a:chOff x="0" y="0"/>
            <a:chExt cx="3948939" cy="3975706"/>
          </a:xfrm>
        </p:grpSpPr>
        <p:sp>
          <p:nvSpPr>
            <p:cNvPr id="22" name="Freeform 22"/>
            <p:cNvSpPr/>
            <p:nvPr/>
          </p:nvSpPr>
          <p:spPr>
            <a:xfrm>
              <a:off x="0" y="0"/>
              <a:ext cx="3948938" cy="3975735"/>
            </a:xfrm>
            <a:custGeom>
              <a:avLst/>
              <a:gdLst/>
              <a:ahLst/>
              <a:cxnLst/>
              <a:rect l="l" t="t" r="r" b="b"/>
              <a:pathLst>
                <a:path w="3948938" h="3975735">
                  <a:moveTo>
                    <a:pt x="0" y="1987804"/>
                  </a:moveTo>
                  <a:cubicBezTo>
                    <a:pt x="0" y="890016"/>
                    <a:pt x="884047" y="0"/>
                    <a:pt x="1974469" y="0"/>
                  </a:cubicBezTo>
                  <a:cubicBezTo>
                    <a:pt x="3064891" y="0"/>
                    <a:pt x="3948938" y="890016"/>
                    <a:pt x="3948938" y="1987804"/>
                  </a:cubicBezTo>
                  <a:cubicBezTo>
                    <a:pt x="3948938" y="3085592"/>
                    <a:pt x="3064891" y="3975735"/>
                    <a:pt x="1974469" y="3975735"/>
                  </a:cubicBezTo>
                  <a:cubicBezTo>
                    <a:pt x="884047" y="3975735"/>
                    <a:pt x="0" y="3085719"/>
                    <a:pt x="0" y="1987804"/>
                  </a:cubicBezTo>
                  <a:close/>
                </a:path>
              </a:pathLst>
            </a:custGeom>
            <a:solidFill>
              <a:srgbClr val="A5A5A5">
                <a:alpha val="60392"/>
              </a:srgbClr>
            </a:solidFill>
          </p:spPr>
          <p:txBody>
            <a:bodyPr/>
            <a:lstStyle/>
            <a:p>
              <a:endParaRPr lang="en-IN"/>
            </a:p>
          </p:txBody>
        </p:sp>
      </p:grpSp>
      <p:grpSp>
        <p:nvGrpSpPr>
          <p:cNvPr id="23" name="Group 23"/>
          <p:cNvGrpSpPr/>
          <p:nvPr/>
        </p:nvGrpSpPr>
        <p:grpSpPr>
          <a:xfrm>
            <a:off x="3698936" y="1984728"/>
            <a:ext cx="3494" cy="3479"/>
            <a:chOff x="0" y="0"/>
            <a:chExt cx="4659" cy="4639"/>
          </a:xfrm>
        </p:grpSpPr>
        <p:sp>
          <p:nvSpPr>
            <p:cNvPr id="24" name="Freeform 24"/>
            <p:cNvSpPr/>
            <p:nvPr/>
          </p:nvSpPr>
          <p:spPr>
            <a:xfrm>
              <a:off x="0" y="0"/>
              <a:ext cx="4699" cy="4699"/>
            </a:xfrm>
            <a:custGeom>
              <a:avLst/>
              <a:gdLst/>
              <a:ahLst/>
              <a:cxnLst/>
              <a:rect l="l" t="t" r="r" b="b"/>
              <a:pathLst>
                <a:path w="4699" h="4699">
                  <a:moveTo>
                    <a:pt x="0" y="2286"/>
                  </a:moveTo>
                  <a:cubicBezTo>
                    <a:pt x="0" y="1016"/>
                    <a:pt x="1016" y="0"/>
                    <a:pt x="2286" y="0"/>
                  </a:cubicBezTo>
                  <a:cubicBezTo>
                    <a:pt x="3556" y="0"/>
                    <a:pt x="4699" y="1016"/>
                    <a:pt x="4699" y="2286"/>
                  </a:cubicBezTo>
                  <a:cubicBezTo>
                    <a:pt x="4699" y="3556"/>
                    <a:pt x="3556" y="4699"/>
                    <a:pt x="2286" y="4699"/>
                  </a:cubicBezTo>
                  <a:cubicBezTo>
                    <a:pt x="1016" y="4699"/>
                    <a:pt x="0" y="3556"/>
                    <a:pt x="0" y="2286"/>
                  </a:cubicBezTo>
                  <a:close/>
                </a:path>
              </a:pathLst>
            </a:custGeom>
            <a:solidFill>
              <a:srgbClr val="FFFFFF"/>
            </a:solidFill>
          </p:spPr>
          <p:txBody>
            <a:bodyPr/>
            <a:lstStyle/>
            <a:p>
              <a:endParaRPr lang="en-IN"/>
            </a:p>
          </p:txBody>
        </p:sp>
      </p:grpSp>
      <p:sp>
        <p:nvSpPr>
          <p:cNvPr id="25" name="Freeform 25"/>
          <p:cNvSpPr/>
          <p:nvPr/>
        </p:nvSpPr>
        <p:spPr>
          <a:xfrm>
            <a:off x="877559" y="1283456"/>
            <a:ext cx="4377349" cy="4359079"/>
          </a:xfrm>
          <a:custGeom>
            <a:avLst/>
            <a:gdLst/>
            <a:ahLst/>
            <a:cxnLst/>
            <a:rect l="l" t="t" r="r" b="b"/>
            <a:pathLst>
              <a:path w="4377349" h="4359079">
                <a:moveTo>
                  <a:pt x="0" y="0"/>
                </a:moveTo>
                <a:lnTo>
                  <a:pt x="4377349" y="0"/>
                </a:lnTo>
                <a:lnTo>
                  <a:pt x="4377349" y="4359078"/>
                </a:lnTo>
                <a:lnTo>
                  <a:pt x="0" y="43590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N"/>
          </a:p>
        </p:txBody>
      </p:sp>
      <p:sp>
        <p:nvSpPr>
          <p:cNvPr id="26" name="TextBox 26"/>
          <p:cNvSpPr txBox="1"/>
          <p:nvPr/>
        </p:nvSpPr>
        <p:spPr>
          <a:xfrm rot="-5400000">
            <a:off x="914699" y="3110491"/>
            <a:ext cx="963311" cy="419100"/>
          </a:xfrm>
          <a:prstGeom prst="rect">
            <a:avLst/>
          </a:prstGeom>
        </p:spPr>
        <p:txBody>
          <a:bodyPr lIns="0" tIns="0" rIns="0" bIns="0" rtlCol="0" anchor="t">
            <a:spAutoFit/>
          </a:bodyPr>
          <a:lstStyle/>
          <a:p>
            <a:pPr algn="ctr">
              <a:lnSpc>
                <a:spcPts val="1679"/>
              </a:lnSpc>
            </a:pPr>
            <a:r>
              <a:rPr lang="en-US" sz="1399">
                <a:solidFill>
                  <a:srgbClr val="001597"/>
                </a:solidFill>
                <a:latin typeface="Open Sans Bold"/>
              </a:rPr>
              <a:t>Product</a:t>
            </a:r>
          </a:p>
          <a:p>
            <a:pPr algn="ctr">
              <a:lnSpc>
                <a:spcPts val="1679"/>
              </a:lnSpc>
            </a:pPr>
            <a:r>
              <a:rPr lang="en-US" sz="1399">
                <a:solidFill>
                  <a:srgbClr val="001597"/>
                </a:solidFill>
                <a:latin typeface="Open Sans Bold"/>
              </a:rPr>
              <a:t>(re)design</a:t>
            </a:r>
          </a:p>
        </p:txBody>
      </p:sp>
      <p:sp>
        <p:nvSpPr>
          <p:cNvPr id="27" name="TextBox 27"/>
          <p:cNvSpPr txBox="1"/>
          <p:nvPr/>
        </p:nvSpPr>
        <p:spPr>
          <a:xfrm rot="2045095">
            <a:off x="3361839" y="1796155"/>
            <a:ext cx="1236784" cy="419100"/>
          </a:xfrm>
          <a:prstGeom prst="rect">
            <a:avLst/>
          </a:prstGeom>
        </p:spPr>
        <p:txBody>
          <a:bodyPr lIns="0" tIns="0" rIns="0" bIns="0" rtlCol="0" anchor="t">
            <a:spAutoFit/>
          </a:bodyPr>
          <a:lstStyle/>
          <a:p>
            <a:pPr algn="ctr">
              <a:lnSpc>
                <a:spcPts val="1679"/>
              </a:lnSpc>
            </a:pPr>
            <a:r>
              <a:rPr lang="en-US" sz="1399">
                <a:solidFill>
                  <a:srgbClr val="001597"/>
                </a:solidFill>
                <a:latin typeface="Open Sans Bold"/>
              </a:rPr>
              <a:t>Manufacturing</a:t>
            </a:r>
          </a:p>
        </p:txBody>
      </p:sp>
      <p:sp>
        <p:nvSpPr>
          <p:cNvPr id="28" name="TextBox 28"/>
          <p:cNvSpPr txBox="1"/>
          <p:nvPr/>
        </p:nvSpPr>
        <p:spPr>
          <a:xfrm rot="2017595">
            <a:off x="1489102" y="4880645"/>
            <a:ext cx="1110401" cy="628650"/>
          </a:xfrm>
          <a:prstGeom prst="rect">
            <a:avLst/>
          </a:prstGeom>
        </p:spPr>
        <p:txBody>
          <a:bodyPr lIns="0" tIns="0" rIns="0" bIns="0" rtlCol="0" anchor="t">
            <a:spAutoFit/>
          </a:bodyPr>
          <a:lstStyle/>
          <a:p>
            <a:pPr algn="ctr">
              <a:lnSpc>
                <a:spcPts val="1679"/>
              </a:lnSpc>
            </a:pPr>
            <a:r>
              <a:rPr lang="en-US" sz="1399">
                <a:solidFill>
                  <a:srgbClr val="001597"/>
                </a:solidFill>
                <a:latin typeface="Open Sans Bold"/>
              </a:rPr>
              <a:t>Post </a:t>
            </a:r>
          </a:p>
          <a:p>
            <a:pPr algn="ctr">
              <a:lnSpc>
                <a:spcPts val="1679"/>
              </a:lnSpc>
            </a:pPr>
            <a:r>
              <a:rPr lang="en-US" sz="1399">
                <a:solidFill>
                  <a:srgbClr val="001597"/>
                </a:solidFill>
                <a:latin typeface="Open Sans Bold"/>
              </a:rPr>
              <a:t>consumption</a:t>
            </a:r>
          </a:p>
        </p:txBody>
      </p:sp>
      <p:sp>
        <p:nvSpPr>
          <p:cNvPr id="29" name="TextBox 29"/>
          <p:cNvSpPr txBox="1"/>
          <p:nvPr/>
        </p:nvSpPr>
        <p:spPr>
          <a:xfrm rot="-2187727">
            <a:off x="1661940" y="1793952"/>
            <a:ext cx="1149460" cy="628650"/>
          </a:xfrm>
          <a:prstGeom prst="rect">
            <a:avLst/>
          </a:prstGeom>
        </p:spPr>
        <p:txBody>
          <a:bodyPr lIns="0" tIns="0" rIns="0" bIns="0" rtlCol="0" anchor="t">
            <a:spAutoFit/>
          </a:bodyPr>
          <a:lstStyle/>
          <a:p>
            <a:pPr algn="ctr">
              <a:lnSpc>
                <a:spcPts val="1679"/>
              </a:lnSpc>
            </a:pPr>
            <a:r>
              <a:rPr lang="en-US" sz="1399">
                <a:solidFill>
                  <a:srgbClr val="001597"/>
                </a:solidFill>
                <a:latin typeface="Open Sans Bold"/>
              </a:rPr>
              <a:t> Procurement</a:t>
            </a:r>
          </a:p>
        </p:txBody>
      </p:sp>
      <p:sp>
        <p:nvSpPr>
          <p:cNvPr id="30" name="TextBox 30"/>
          <p:cNvSpPr txBox="1"/>
          <p:nvPr/>
        </p:nvSpPr>
        <p:spPr>
          <a:xfrm rot="5400000">
            <a:off x="4414973" y="3371452"/>
            <a:ext cx="951375" cy="419100"/>
          </a:xfrm>
          <a:prstGeom prst="rect">
            <a:avLst/>
          </a:prstGeom>
        </p:spPr>
        <p:txBody>
          <a:bodyPr lIns="0" tIns="0" rIns="0" bIns="0" rtlCol="0" anchor="t">
            <a:spAutoFit/>
          </a:bodyPr>
          <a:lstStyle/>
          <a:p>
            <a:pPr algn="ctr">
              <a:lnSpc>
                <a:spcPts val="1679"/>
              </a:lnSpc>
            </a:pPr>
            <a:r>
              <a:rPr lang="en-US" sz="1399">
                <a:solidFill>
                  <a:srgbClr val="001597"/>
                </a:solidFill>
                <a:latin typeface="Open Sans Bold"/>
              </a:rPr>
              <a:t>Sales and </a:t>
            </a:r>
          </a:p>
          <a:p>
            <a:pPr algn="ctr">
              <a:lnSpc>
                <a:spcPts val="1679"/>
              </a:lnSpc>
            </a:pPr>
            <a:r>
              <a:rPr lang="en-US" sz="1399">
                <a:solidFill>
                  <a:srgbClr val="001597"/>
                </a:solidFill>
                <a:latin typeface="Open Sans Bold"/>
              </a:rPr>
              <a:t>marketing</a:t>
            </a:r>
          </a:p>
        </p:txBody>
      </p:sp>
      <p:sp>
        <p:nvSpPr>
          <p:cNvPr id="31" name="TextBox 31"/>
          <p:cNvSpPr txBox="1"/>
          <p:nvPr/>
        </p:nvSpPr>
        <p:spPr>
          <a:xfrm rot="-2004258">
            <a:off x="3621296" y="4982425"/>
            <a:ext cx="763429" cy="209550"/>
          </a:xfrm>
          <a:prstGeom prst="rect">
            <a:avLst/>
          </a:prstGeom>
        </p:spPr>
        <p:txBody>
          <a:bodyPr lIns="0" tIns="0" rIns="0" bIns="0" rtlCol="0" anchor="t">
            <a:spAutoFit/>
          </a:bodyPr>
          <a:lstStyle/>
          <a:p>
            <a:pPr algn="ctr">
              <a:lnSpc>
                <a:spcPts val="1679"/>
              </a:lnSpc>
            </a:pPr>
            <a:r>
              <a:rPr lang="en-US" sz="1399">
                <a:solidFill>
                  <a:srgbClr val="001597"/>
                </a:solidFill>
                <a:latin typeface="Open Sans Bold"/>
              </a:rPr>
              <a:t>Use</a:t>
            </a:r>
          </a:p>
        </p:txBody>
      </p:sp>
      <p:grpSp>
        <p:nvGrpSpPr>
          <p:cNvPr id="32" name="Group 32"/>
          <p:cNvGrpSpPr/>
          <p:nvPr/>
        </p:nvGrpSpPr>
        <p:grpSpPr>
          <a:xfrm>
            <a:off x="2276660" y="2697902"/>
            <a:ext cx="1597591" cy="1590771"/>
            <a:chOff x="0" y="0"/>
            <a:chExt cx="2130122" cy="2121028"/>
          </a:xfrm>
        </p:grpSpPr>
        <p:sp>
          <p:nvSpPr>
            <p:cNvPr id="33" name="Freeform 33"/>
            <p:cNvSpPr/>
            <p:nvPr/>
          </p:nvSpPr>
          <p:spPr>
            <a:xfrm>
              <a:off x="0" y="0"/>
              <a:ext cx="2130044" cy="2121154"/>
            </a:xfrm>
            <a:custGeom>
              <a:avLst/>
              <a:gdLst/>
              <a:ahLst/>
              <a:cxnLst/>
              <a:rect l="l" t="t" r="r" b="b"/>
              <a:pathLst>
                <a:path w="2130044" h="2121154">
                  <a:moveTo>
                    <a:pt x="0" y="1060577"/>
                  </a:moveTo>
                  <a:cubicBezTo>
                    <a:pt x="0" y="474853"/>
                    <a:pt x="476885" y="0"/>
                    <a:pt x="1065022" y="0"/>
                  </a:cubicBezTo>
                  <a:cubicBezTo>
                    <a:pt x="1653159" y="0"/>
                    <a:pt x="2130044" y="474853"/>
                    <a:pt x="2130044" y="1060577"/>
                  </a:cubicBezTo>
                  <a:cubicBezTo>
                    <a:pt x="2130044" y="1646301"/>
                    <a:pt x="1653159" y="2121154"/>
                    <a:pt x="1065022" y="2121154"/>
                  </a:cubicBezTo>
                  <a:cubicBezTo>
                    <a:pt x="476885" y="2121154"/>
                    <a:pt x="0" y="1646174"/>
                    <a:pt x="0" y="1060577"/>
                  </a:cubicBezTo>
                  <a:close/>
                </a:path>
              </a:pathLst>
            </a:custGeom>
            <a:solidFill>
              <a:srgbClr val="001597">
                <a:alpha val="60392"/>
              </a:srgbClr>
            </a:solidFill>
          </p:spPr>
          <p:txBody>
            <a:bodyPr/>
            <a:lstStyle/>
            <a:p>
              <a:endParaRPr lang="en-IN"/>
            </a:p>
          </p:txBody>
        </p:sp>
      </p:grpSp>
      <p:sp>
        <p:nvSpPr>
          <p:cNvPr id="34" name="TextBox 34"/>
          <p:cNvSpPr txBox="1"/>
          <p:nvPr/>
        </p:nvSpPr>
        <p:spPr>
          <a:xfrm>
            <a:off x="3376977" y="2267551"/>
            <a:ext cx="527878" cy="342900"/>
          </a:xfrm>
          <a:prstGeom prst="rect">
            <a:avLst/>
          </a:prstGeom>
        </p:spPr>
        <p:txBody>
          <a:bodyPr lIns="0" tIns="0" rIns="0" bIns="0" rtlCol="0" anchor="t">
            <a:spAutoFit/>
          </a:bodyPr>
          <a:lstStyle/>
          <a:p>
            <a:pPr algn="ctr">
              <a:lnSpc>
                <a:spcPts val="960"/>
              </a:lnSpc>
            </a:pPr>
            <a:r>
              <a:rPr lang="en-US" sz="800">
                <a:solidFill>
                  <a:srgbClr val="001597"/>
                </a:solidFill>
                <a:latin typeface="Open Sans Bold"/>
              </a:rPr>
              <a:t>Increase resource efficiency</a:t>
            </a:r>
          </a:p>
        </p:txBody>
      </p:sp>
      <p:sp>
        <p:nvSpPr>
          <p:cNvPr id="35" name="TextBox 35"/>
          <p:cNvSpPr txBox="1"/>
          <p:nvPr/>
        </p:nvSpPr>
        <p:spPr>
          <a:xfrm>
            <a:off x="2263968" y="4239384"/>
            <a:ext cx="527878" cy="457200"/>
          </a:xfrm>
          <a:prstGeom prst="rect">
            <a:avLst/>
          </a:prstGeom>
        </p:spPr>
        <p:txBody>
          <a:bodyPr lIns="0" tIns="0" rIns="0" bIns="0" rtlCol="0" anchor="t">
            <a:spAutoFit/>
          </a:bodyPr>
          <a:lstStyle/>
          <a:p>
            <a:pPr algn="ctr">
              <a:lnSpc>
                <a:spcPts val="960"/>
              </a:lnSpc>
            </a:pPr>
            <a:r>
              <a:rPr lang="en-US" sz="800">
                <a:solidFill>
                  <a:srgbClr val="001597"/>
                </a:solidFill>
                <a:latin typeface="Open Sans Bold"/>
              </a:rPr>
              <a:t>Extend the life-time of products</a:t>
            </a:r>
          </a:p>
        </p:txBody>
      </p:sp>
      <p:sp>
        <p:nvSpPr>
          <p:cNvPr id="36" name="TextBox 36"/>
          <p:cNvSpPr txBox="1"/>
          <p:nvPr/>
        </p:nvSpPr>
        <p:spPr>
          <a:xfrm>
            <a:off x="3917890" y="3210941"/>
            <a:ext cx="527878" cy="457200"/>
          </a:xfrm>
          <a:prstGeom prst="rect">
            <a:avLst/>
          </a:prstGeom>
        </p:spPr>
        <p:txBody>
          <a:bodyPr lIns="0" tIns="0" rIns="0" bIns="0" rtlCol="0" anchor="t">
            <a:spAutoFit/>
          </a:bodyPr>
          <a:lstStyle/>
          <a:p>
            <a:pPr algn="ctr">
              <a:lnSpc>
                <a:spcPts val="960"/>
              </a:lnSpc>
            </a:pPr>
            <a:r>
              <a:rPr lang="en-US" sz="800">
                <a:solidFill>
                  <a:srgbClr val="001597"/>
                </a:solidFill>
                <a:latin typeface="Open Sans Bold"/>
              </a:rPr>
              <a:t>Shift to service-based models</a:t>
            </a:r>
          </a:p>
        </p:txBody>
      </p:sp>
      <p:sp>
        <p:nvSpPr>
          <p:cNvPr id="37" name="TextBox 37"/>
          <p:cNvSpPr txBox="1"/>
          <p:nvPr/>
        </p:nvSpPr>
        <p:spPr>
          <a:xfrm>
            <a:off x="3086132" y="4273817"/>
            <a:ext cx="1021633" cy="342900"/>
          </a:xfrm>
          <a:prstGeom prst="rect">
            <a:avLst/>
          </a:prstGeom>
        </p:spPr>
        <p:txBody>
          <a:bodyPr lIns="0" tIns="0" rIns="0" bIns="0" rtlCol="0" anchor="t">
            <a:spAutoFit/>
          </a:bodyPr>
          <a:lstStyle/>
          <a:p>
            <a:pPr algn="ctr">
              <a:lnSpc>
                <a:spcPts val="960"/>
              </a:lnSpc>
            </a:pPr>
            <a:r>
              <a:rPr lang="en-US" sz="800">
                <a:solidFill>
                  <a:srgbClr val="001597"/>
                </a:solidFill>
                <a:latin typeface="Open Sans Bold"/>
              </a:rPr>
              <a:t>Facilitate demand for circular products &amp; services</a:t>
            </a:r>
          </a:p>
        </p:txBody>
      </p:sp>
      <p:sp>
        <p:nvSpPr>
          <p:cNvPr id="38" name="TextBox 38"/>
          <p:cNvSpPr txBox="1"/>
          <p:nvPr/>
        </p:nvSpPr>
        <p:spPr>
          <a:xfrm>
            <a:off x="1681232" y="3517645"/>
            <a:ext cx="527878" cy="342900"/>
          </a:xfrm>
          <a:prstGeom prst="rect">
            <a:avLst/>
          </a:prstGeom>
        </p:spPr>
        <p:txBody>
          <a:bodyPr lIns="0" tIns="0" rIns="0" bIns="0" rtlCol="0" anchor="t">
            <a:spAutoFit/>
          </a:bodyPr>
          <a:lstStyle/>
          <a:p>
            <a:pPr algn="ctr">
              <a:lnSpc>
                <a:spcPts val="960"/>
              </a:lnSpc>
            </a:pPr>
            <a:r>
              <a:rPr lang="en-US" sz="800">
                <a:solidFill>
                  <a:srgbClr val="001597"/>
                </a:solidFill>
                <a:latin typeface="Open Sans Bold"/>
              </a:rPr>
              <a:t>Recover after disposal</a:t>
            </a:r>
          </a:p>
        </p:txBody>
      </p:sp>
      <p:sp>
        <p:nvSpPr>
          <p:cNvPr id="39" name="TextBox 39"/>
          <p:cNvSpPr txBox="1"/>
          <p:nvPr/>
        </p:nvSpPr>
        <p:spPr>
          <a:xfrm>
            <a:off x="2218097" y="2292039"/>
            <a:ext cx="527878" cy="342900"/>
          </a:xfrm>
          <a:prstGeom prst="rect">
            <a:avLst/>
          </a:prstGeom>
        </p:spPr>
        <p:txBody>
          <a:bodyPr lIns="0" tIns="0" rIns="0" bIns="0" rtlCol="0" anchor="t">
            <a:spAutoFit/>
          </a:bodyPr>
          <a:lstStyle/>
          <a:p>
            <a:pPr algn="ctr">
              <a:lnSpc>
                <a:spcPts val="960"/>
              </a:lnSpc>
            </a:pPr>
            <a:r>
              <a:rPr lang="en-US" sz="800">
                <a:solidFill>
                  <a:srgbClr val="001597"/>
                </a:solidFill>
                <a:latin typeface="Open Sans Bold"/>
              </a:rPr>
              <a:t>Shift to circular supplies</a:t>
            </a:r>
          </a:p>
        </p:txBody>
      </p:sp>
      <p:sp>
        <p:nvSpPr>
          <p:cNvPr id="40" name="TextBox 40"/>
          <p:cNvSpPr txBox="1"/>
          <p:nvPr/>
        </p:nvSpPr>
        <p:spPr>
          <a:xfrm>
            <a:off x="2580582" y="2906641"/>
            <a:ext cx="983234" cy="1200150"/>
          </a:xfrm>
          <a:prstGeom prst="rect">
            <a:avLst/>
          </a:prstGeom>
        </p:spPr>
        <p:txBody>
          <a:bodyPr lIns="0" tIns="0" rIns="0" bIns="0" rtlCol="0" anchor="t">
            <a:spAutoFit/>
          </a:bodyPr>
          <a:lstStyle/>
          <a:p>
            <a:pPr algn="ctr">
              <a:lnSpc>
                <a:spcPts val="1080"/>
              </a:lnSpc>
            </a:pPr>
            <a:r>
              <a:rPr lang="en-US" sz="900">
                <a:solidFill>
                  <a:srgbClr val="FFFFFF"/>
                </a:solidFill>
                <a:latin typeface="Open Sans"/>
              </a:rPr>
              <a:t>RETHINK REDESIGN REDUCE REUSE REPAIR RESTORATION RESELL RECYCLING RECOVERY REPURPOSE</a:t>
            </a:r>
          </a:p>
        </p:txBody>
      </p:sp>
      <p:grpSp>
        <p:nvGrpSpPr>
          <p:cNvPr id="41" name="Group 41"/>
          <p:cNvGrpSpPr/>
          <p:nvPr/>
        </p:nvGrpSpPr>
        <p:grpSpPr>
          <a:xfrm>
            <a:off x="267443" y="49632"/>
            <a:ext cx="10315411" cy="825810"/>
            <a:chOff x="0" y="0"/>
            <a:chExt cx="13753881" cy="1101080"/>
          </a:xfrm>
        </p:grpSpPr>
        <p:sp>
          <p:nvSpPr>
            <p:cNvPr id="42" name="Freeform 42"/>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6"/>
              <a:stretch>
                <a:fillRect/>
              </a:stretch>
            </a:blipFill>
          </p:spPr>
          <p:txBody>
            <a:bodyPr/>
            <a:lstStyle/>
            <a:p>
              <a:endParaRPr lang="en-IN"/>
            </a:p>
          </p:txBody>
        </p:sp>
        <p:sp>
          <p:nvSpPr>
            <p:cNvPr id="43" name="Freeform 43"/>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7"/>
              <a:stretch>
                <a:fillRect/>
              </a:stretch>
            </a:blipFill>
          </p:spPr>
          <p:txBody>
            <a:bodyPr/>
            <a:lstStyle/>
            <a:p>
              <a:endParaRPr lang="en-IN"/>
            </a:p>
          </p:txBody>
        </p:sp>
        <p:sp>
          <p:nvSpPr>
            <p:cNvPr id="44" name="Freeform 44"/>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8"/>
              <a:stretch>
                <a:fillRect l="-20431" t="-87766" r="-22929" b="-100143"/>
              </a:stretch>
            </a:blipFill>
          </p:spPr>
          <p:txBody>
            <a:bodyPr/>
            <a:lstStyle/>
            <a:p>
              <a:endParaRPr lang="en-IN"/>
            </a:p>
          </p:txBody>
        </p:sp>
      </p:grpSp>
      <p:sp>
        <p:nvSpPr>
          <p:cNvPr id="45" name="TextBox 45"/>
          <p:cNvSpPr txBox="1"/>
          <p:nvPr/>
        </p:nvSpPr>
        <p:spPr>
          <a:xfrm>
            <a:off x="604942" y="813081"/>
            <a:ext cx="8571436" cy="277962"/>
          </a:xfrm>
          <a:prstGeom prst="rect">
            <a:avLst/>
          </a:prstGeom>
        </p:spPr>
        <p:txBody>
          <a:bodyPr lIns="0" tIns="0" rIns="0" bIns="0" rtlCol="0" anchor="t">
            <a:spAutoFit/>
          </a:bodyPr>
          <a:lstStyle/>
          <a:p>
            <a:pPr algn="l">
              <a:lnSpc>
                <a:spcPts val="2148"/>
              </a:lnSpc>
            </a:pPr>
            <a:r>
              <a:rPr lang="en-US" sz="1989">
                <a:solidFill>
                  <a:srgbClr val="001597"/>
                </a:solidFill>
                <a:latin typeface="Open Sans Bold"/>
              </a:rPr>
              <a:t>What are Circular Economy-related Business Opportunities?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13</a:t>
            </a:r>
          </a:p>
        </p:txBody>
      </p:sp>
      <p:grpSp>
        <p:nvGrpSpPr>
          <p:cNvPr id="3" name="Group 3"/>
          <p:cNvGrpSpPr/>
          <p:nvPr/>
        </p:nvGrpSpPr>
        <p:grpSpPr>
          <a:xfrm>
            <a:off x="267443" y="49632"/>
            <a:ext cx="10315411" cy="825810"/>
            <a:chOff x="0" y="0"/>
            <a:chExt cx="13753881" cy="1101080"/>
          </a:xfrm>
        </p:grpSpPr>
        <p:sp>
          <p:nvSpPr>
            <p:cNvPr id="4" name="Freeform 4"/>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5" name="Freeform 5"/>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6" name="Freeform 6"/>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
        <p:nvSpPr>
          <p:cNvPr id="7" name="TextBox 7"/>
          <p:cNvSpPr txBox="1"/>
          <p:nvPr/>
        </p:nvSpPr>
        <p:spPr>
          <a:xfrm>
            <a:off x="639588" y="894492"/>
            <a:ext cx="8212495" cy="277962"/>
          </a:xfrm>
          <a:prstGeom prst="rect">
            <a:avLst/>
          </a:prstGeom>
        </p:spPr>
        <p:txBody>
          <a:bodyPr lIns="0" tIns="0" rIns="0" bIns="0" rtlCol="0" anchor="t">
            <a:spAutoFit/>
          </a:bodyPr>
          <a:lstStyle/>
          <a:p>
            <a:pPr algn="l">
              <a:lnSpc>
                <a:spcPts val="2148"/>
              </a:lnSpc>
            </a:pPr>
            <a:r>
              <a:rPr lang="en-US" sz="1989">
                <a:solidFill>
                  <a:srgbClr val="001597"/>
                </a:solidFill>
                <a:latin typeface="Open Sans Bold"/>
              </a:rPr>
              <a:t>What are Circular Economy-related Business Opportunities?</a:t>
            </a:r>
          </a:p>
        </p:txBody>
      </p:sp>
      <p:grpSp>
        <p:nvGrpSpPr>
          <p:cNvPr id="8" name="Group 8"/>
          <p:cNvGrpSpPr/>
          <p:nvPr/>
        </p:nvGrpSpPr>
        <p:grpSpPr>
          <a:xfrm>
            <a:off x="1732965" y="1403766"/>
            <a:ext cx="3012868" cy="368300"/>
            <a:chOff x="0" y="0"/>
            <a:chExt cx="4017158" cy="491067"/>
          </a:xfrm>
        </p:grpSpPr>
        <p:sp>
          <p:nvSpPr>
            <p:cNvPr id="9" name="Freeform 9"/>
            <p:cNvSpPr/>
            <p:nvPr/>
          </p:nvSpPr>
          <p:spPr>
            <a:xfrm>
              <a:off x="8509" y="8509"/>
              <a:ext cx="4001389" cy="474091"/>
            </a:xfrm>
            <a:custGeom>
              <a:avLst/>
              <a:gdLst/>
              <a:ahLst/>
              <a:cxnLst/>
              <a:rect l="l" t="t" r="r" b="b"/>
              <a:pathLst>
                <a:path w="4001389" h="474091">
                  <a:moveTo>
                    <a:pt x="0" y="0"/>
                  </a:moveTo>
                  <a:lnTo>
                    <a:pt x="4001389" y="0"/>
                  </a:lnTo>
                  <a:lnTo>
                    <a:pt x="4001389" y="474091"/>
                  </a:lnTo>
                  <a:lnTo>
                    <a:pt x="0" y="474091"/>
                  </a:lnTo>
                  <a:close/>
                </a:path>
              </a:pathLst>
            </a:custGeom>
            <a:solidFill>
              <a:srgbClr val="E6BA22"/>
            </a:solidFill>
          </p:spPr>
          <p:txBody>
            <a:bodyPr/>
            <a:lstStyle/>
            <a:p>
              <a:endParaRPr lang="en-IN"/>
            </a:p>
          </p:txBody>
        </p:sp>
        <p:sp>
          <p:nvSpPr>
            <p:cNvPr id="10" name="Freeform 10"/>
            <p:cNvSpPr/>
            <p:nvPr/>
          </p:nvSpPr>
          <p:spPr>
            <a:xfrm>
              <a:off x="0" y="0"/>
              <a:ext cx="4018407" cy="491109"/>
            </a:xfrm>
            <a:custGeom>
              <a:avLst/>
              <a:gdLst/>
              <a:ahLst/>
              <a:cxnLst/>
              <a:rect l="l" t="t" r="r" b="b"/>
              <a:pathLst>
                <a:path w="4018407" h="491109">
                  <a:moveTo>
                    <a:pt x="8509" y="0"/>
                  </a:moveTo>
                  <a:lnTo>
                    <a:pt x="4009898" y="0"/>
                  </a:lnTo>
                  <a:cubicBezTo>
                    <a:pt x="4014597" y="0"/>
                    <a:pt x="4018407" y="3810"/>
                    <a:pt x="4018407" y="8509"/>
                  </a:cubicBezTo>
                  <a:lnTo>
                    <a:pt x="4018407" y="482600"/>
                  </a:lnTo>
                  <a:cubicBezTo>
                    <a:pt x="4018407" y="487299"/>
                    <a:pt x="4014597" y="491109"/>
                    <a:pt x="4009898" y="491109"/>
                  </a:cubicBezTo>
                  <a:lnTo>
                    <a:pt x="8509" y="491109"/>
                  </a:lnTo>
                  <a:cubicBezTo>
                    <a:pt x="3810" y="491109"/>
                    <a:pt x="0" y="487299"/>
                    <a:pt x="0" y="482600"/>
                  </a:cubicBezTo>
                  <a:lnTo>
                    <a:pt x="0" y="8509"/>
                  </a:lnTo>
                  <a:cubicBezTo>
                    <a:pt x="0" y="3810"/>
                    <a:pt x="3810" y="0"/>
                    <a:pt x="8509" y="0"/>
                  </a:cubicBezTo>
                  <a:moveTo>
                    <a:pt x="8509" y="16891"/>
                  </a:moveTo>
                  <a:lnTo>
                    <a:pt x="8509" y="8509"/>
                  </a:lnTo>
                  <a:lnTo>
                    <a:pt x="17018" y="8509"/>
                  </a:lnTo>
                  <a:lnTo>
                    <a:pt x="17018" y="482600"/>
                  </a:lnTo>
                  <a:lnTo>
                    <a:pt x="8509" y="482600"/>
                  </a:lnTo>
                  <a:lnTo>
                    <a:pt x="8509" y="474091"/>
                  </a:lnTo>
                  <a:lnTo>
                    <a:pt x="4009898" y="474091"/>
                  </a:lnTo>
                  <a:lnTo>
                    <a:pt x="4009898" y="482600"/>
                  </a:lnTo>
                  <a:lnTo>
                    <a:pt x="4001389" y="482600"/>
                  </a:lnTo>
                  <a:lnTo>
                    <a:pt x="4001389" y="8509"/>
                  </a:lnTo>
                  <a:lnTo>
                    <a:pt x="4009898" y="8509"/>
                  </a:lnTo>
                  <a:lnTo>
                    <a:pt x="4009898" y="17018"/>
                  </a:lnTo>
                  <a:lnTo>
                    <a:pt x="8509" y="17018"/>
                  </a:lnTo>
                  <a:close/>
                </a:path>
              </a:pathLst>
            </a:custGeom>
            <a:solidFill>
              <a:srgbClr val="F3B845"/>
            </a:solidFill>
          </p:spPr>
          <p:txBody>
            <a:bodyPr/>
            <a:lstStyle/>
            <a:p>
              <a:endParaRPr lang="en-IN"/>
            </a:p>
          </p:txBody>
        </p:sp>
        <p:sp>
          <p:nvSpPr>
            <p:cNvPr id="11" name="TextBox 11"/>
            <p:cNvSpPr txBox="1"/>
            <p:nvPr/>
          </p:nvSpPr>
          <p:spPr>
            <a:xfrm>
              <a:off x="0" y="0"/>
              <a:ext cx="4017158" cy="491067"/>
            </a:xfrm>
            <a:prstGeom prst="rect">
              <a:avLst/>
            </a:prstGeom>
          </p:spPr>
          <p:txBody>
            <a:bodyPr lIns="50800" tIns="50800" rIns="50800" bIns="50800" rtlCol="0" anchor="ctr"/>
            <a:lstStyle/>
            <a:p>
              <a:pPr algn="ctr">
                <a:lnSpc>
                  <a:spcPts val="1679"/>
                </a:lnSpc>
              </a:pPr>
              <a:r>
                <a:rPr lang="en-US" sz="1399">
                  <a:solidFill>
                    <a:srgbClr val="000000"/>
                  </a:solidFill>
                  <a:latin typeface="Open Sans"/>
                </a:rPr>
                <a:t>Added Circular Business Value</a:t>
              </a:r>
            </a:p>
          </p:txBody>
        </p:sp>
      </p:grpSp>
      <p:grpSp>
        <p:nvGrpSpPr>
          <p:cNvPr id="12" name="Group 12"/>
          <p:cNvGrpSpPr/>
          <p:nvPr/>
        </p:nvGrpSpPr>
        <p:grpSpPr>
          <a:xfrm>
            <a:off x="1732966" y="1925729"/>
            <a:ext cx="3012868" cy="744220"/>
            <a:chOff x="0" y="0"/>
            <a:chExt cx="4017158" cy="992294"/>
          </a:xfrm>
        </p:grpSpPr>
        <p:sp>
          <p:nvSpPr>
            <p:cNvPr id="13" name="Freeform 13"/>
            <p:cNvSpPr/>
            <p:nvPr/>
          </p:nvSpPr>
          <p:spPr>
            <a:xfrm>
              <a:off x="8509" y="8509"/>
              <a:ext cx="4001389" cy="975360"/>
            </a:xfrm>
            <a:custGeom>
              <a:avLst/>
              <a:gdLst/>
              <a:ahLst/>
              <a:cxnLst/>
              <a:rect l="l" t="t" r="r" b="b"/>
              <a:pathLst>
                <a:path w="4001389" h="975360">
                  <a:moveTo>
                    <a:pt x="0" y="0"/>
                  </a:moveTo>
                  <a:lnTo>
                    <a:pt x="4001389" y="0"/>
                  </a:lnTo>
                  <a:lnTo>
                    <a:pt x="4001389" y="975360"/>
                  </a:lnTo>
                  <a:lnTo>
                    <a:pt x="0" y="975360"/>
                  </a:lnTo>
                  <a:close/>
                </a:path>
              </a:pathLst>
            </a:custGeom>
            <a:solidFill>
              <a:srgbClr val="E6BA22"/>
            </a:solidFill>
          </p:spPr>
          <p:txBody>
            <a:bodyPr/>
            <a:lstStyle/>
            <a:p>
              <a:endParaRPr lang="en-IN"/>
            </a:p>
          </p:txBody>
        </p:sp>
        <p:sp>
          <p:nvSpPr>
            <p:cNvPr id="14" name="Freeform 14"/>
            <p:cNvSpPr/>
            <p:nvPr/>
          </p:nvSpPr>
          <p:spPr>
            <a:xfrm>
              <a:off x="0" y="0"/>
              <a:ext cx="4018407" cy="992378"/>
            </a:xfrm>
            <a:custGeom>
              <a:avLst/>
              <a:gdLst/>
              <a:ahLst/>
              <a:cxnLst/>
              <a:rect l="l" t="t" r="r" b="b"/>
              <a:pathLst>
                <a:path w="4018407" h="992378">
                  <a:moveTo>
                    <a:pt x="8509" y="0"/>
                  </a:moveTo>
                  <a:lnTo>
                    <a:pt x="4009898" y="0"/>
                  </a:lnTo>
                  <a:cubicBezTo>
                    <a:pt x="4014597" y="0"/>
                    <a:pt x="4018407" y="3810"/>
                    <a:pt x="4018407" y="8509"/>
                  </a:cubicBezTo>
                  <a:lnTo>
                    <a:pt x="4018407" y="983869"/>
                  </a:lnTo>
                  <a:cubicBezTo>
                    <a:pt x="4018407" y="988568"/>
                    <a:pt x="4014597" y="992378"/>
                    <a:pt x="4009898" y="992378"/>
                  </a:cubicBezTo>
                  <a:lnTo>
                    <a:pt x="8509" y="992378"/>
                  </a:lnTo>
                  <a:cubicBezTo>
                    <a:pt x="3810" y="992378"/>
                    <a:pt x="0" y="988568"/>
                    <a:pt x="0" y="983869"/>
                  </a:cubicBezTo>
                  <a:lnTo>
                    <a:pt x="0" y="8509"/>
                  </a:lnTo>
                  <a:cubicBezTo>
                    <a:pt x="0" y="3810"/>
                    <a:pt x="3810" y="0"/>
                    <a:pt x="8509" y="0"/>
                  </a:cubicBezTo>
                  <a:moveTo>
                    <a:pt x="8509" y="16891"/>
                  </a:moveTo>
                  <a:lnTo>
                    <a:pt x="8509" y="8509"/>
                  </a:lnTo>
                  <a:lnTo>
                    <a:pt x="17018" y="8509"/>
                  </a:lnTo>
                  <a:lnTo>
                    <a:pt x="17018" y="983869"/>
                  </a:lnTo>
                  <a:lnTo>
                    <a:pt x="8509" y="983869"/>
                  </a:lnTo>
                  <a:lnTo>
                    <a:pt x="8509" y="975360"/>
                  </a:lnTo>
                  <a:lnTo>
                    <a:pt x="4009898" y="975360"/>
                  </a:lnTo>
                  <a:lnTo>
                    <a:pt x="4009898" y="983869"/>
                  </a:lnTo>
                  <a:lnTo>
                    <a:pt x="4001389" y="983869"/>
                  </a:lnTo>
                  <a:lnTo>
                    <a:pt x="4001389" y="8509"/>
                  </a:lnTo>
                  <a:lnTo>
                    <a:pt x="4009898" y="8509"/>
                  </a:lnTo>
                  <a:lnTo>
                    <a:pt x="4009898" y="17018"/>
                  </a:lnTo>
                  <a:lnTo>
                    <a:pt x="8509" y="17018"/>
                  </a:lnTo>
                  <a:close/>
                </a:path>
              </a:pathLst>
            </a:custGeom>
            <a:solidFill>
              <a:srgbClr val="F3B845"/>
            </a:solidFill>
          </p:spPr>
          <p:txBody>
            <a:bodyPr/>
            <a:lstStyle/>
            <a:p>
              <a:endParaRPr lang="en-IN"/>
            </a:p>
          </p:txBody>
        </p:sp>
        <p:sp>
          <p:nvSpPr>
            <p:cNvPr id="15" name="TextBox 15"/>
            <p:cNvSpPr txBox="1"/>
            <p:nvPr/>
          </p:nvSpPr>
          <p:spPr>
            <a:xfrm>
              <a:off x="0" y="0"/>
              <a:ext cx="4017158" cy="992294"/>
            </a:xfrm>
            <a:prstGeom prst="rect">
              <a:avLst/>
            </a:prstGeom>
          </p:spPr>
          <p:txBody>
            <a:bodyPr lIns="50800" tIns="50800" rIns="50800" bIns="50800" rtlCol="0" anchor="ctr"/>
            <a:lstStyle/>
            <a:p>
              <a:pPr algn="ctr">
                <a:lnSpc>
                  <a:spcPts val="1679"/>
                </a:lnSpc>
              </a:pPr>
              <a:r>
                <a:rPr lang="en-US" sz="1399">
                  <a:solidFill>
                    <a:srgbClr val="000000"/>
                  </a:solidFill>
                  <a:latin typeface="Open Sans"/>
                </a:rPr>
                <a:t>Optimising input </a:t>
              </a:r>
            </a:p>
            <a:p>
              <a:pPr algn="ctr">
                <a:lnSpc>
                  <a:spcPts val="1679"/>
                </a:lnSpc>
              </a:pPr>
              <a:r>
                <a:rPr lang="en-US" sz="1399">
                  <a:solidFill>
                    <a:srgbClr val="000000"/>
                  </a:solidFill>
                  <a:latin typeface="Open Sans"/>
                </a:rPr>
                <a:t>  “narrowing the loop”</a:t>
              </a:r>
            </a:p>
          </p:txBody>
        </p:sp>
      </p:grpSp>
      <p:grpSp>
        <p:nvGrpSpPr>
          <p:cNvPr id="16" name="Group 16"/>
          <p:cNvGrpSpPr/>
          <p:nvPr/>
        </p:nvGrpSpPr>
        <p:grpSpPr>
          <a:xfrm>
            <a:off x="1732967" y="2823612"/>
            <a:ext cx="3012868" cy="744220"/>
            <a:chOff x="0" y="0"/>
            <a:chExt cx="4017158" cy="992294"/>
          </a:xfrm>
        </p:grpSpPr>
        <p:sp>
          <p:nvSpPr>
            <p:cNvPr id="17" name="Freeform 17"/>
            <p:cNvSpPr/>
            <p:nvPr/>
          </p:nvSpPr>
          <p:spPr>
            <a:xfrm>
              <a:off x="8509" y="8509"/>
              <a:ext cx="4001389" cy="975360"/>
            </a:xfrm>
            <a:custGeom>
              <a:avLst/>
              <a:gdLst/>
              <a:ahLst/>
              <a:cxnLst/>
              <a:rect l="l" t="t" r="r" b="b"/>
              <a:pathLst>
                <a:path w="4001389" h="975360">
                  <a:moveTo>
                    <a:pt x="0" y="0"/>
                  </a:moveTo>
                  <a:lnTo>
                    <a:pt x="4001389" y="0"/>
                  </a:lnTo>
                  <a:lnTo>
                    <a:pt x="4001389" y="975360"/>
                  </a:lnTo>
                  <a:lnTo>
                    <a:pt x="0" y="975360"/>
                  </a:lnTo>
                  <a:close/>
                </a:path>
              </a:pathLst>
            </a:custGeom>
            <a:solidFill>
              <a:srgbClr val="E6BA22"/>
            </a:solidFill>
          </p:spPr>
          <p:txBody>
            <a:bodyPr/>
            <a:lstStyle/>
            <a:p>
              <a:endParaRPr lang="en-IN"/>
            </a:p>
          </p:txBody>
        </p:sp>
        <p:sp>
          <p:nvSpPr>
            <p:cNvPr id="18" name="Freeform 18"/>
            <p:cNvSpPr/>
            <p:nvPr/>
          </p:nvSpPr>
          <p:spPr>
            <a:xfrm>
              <a:off x="0" y="0"/>
              <a:ext cx="4018407" cy="992378"/>
            </a:xfrm>
            <a:custGeom>
              <a:avLst/>
              <a:gdLst/>
              <a:ahLst/>
              <a:cxnLst/>
              <a:rect l="l" t="t" r="r" b="b"/>
              <a:pathLst>
                <a:path w="4018407" h="992378">
                  <a:moveTo>
                    <a:pt x="8509" y="0"/>
                  </a:moveTo>
                  <a:lnTo>
                    <a:pt x="4009898" y="0"/>
                  </a:lnTo>
                  <a:cubicBezTo>
                    <a:pt x="4014597" y="0"/>
                    <a:pt x="4018407" y="3810"/>
                    <a:pt x="4018407" y="8509"/>
                  </a:cubicBezTo>
                  <a:lnTo>
                    <a:pt x="4018407" y="983869"/>
                  </a:lnTo>
                  <a:cubicBezTo>
                    <a:pt x="4018407" y="988568"/>
                    <a:pt x="4014597" y="992378"/>
                    <a:pt x="4009898" y="992378"/>
                  </a:cubicBezTo>
                  <a:lnTo>
                    <a:pt x="8509" y="992378"/>
                  </a:lnTo>
                  <a:cubicBezTo>
                    <a:pt x="3810" y="992378"/>
                    <a:pt x="0" y="988568"/>
                    <a:pt x="0" y="983869"/>
                  </a:cubicBezTo>
                  <a:lnTo>
                    <a:pt x="0" y="8509"/>
                  </a:lnTo>
                  <a:cubicBezTo>
                    <a:pt x="0" y="3810"/>
                    <a:pt x="3810" y="0"/>
                    <a:pt x="8509" y="0"/>
                  </a:cubicBezTo>
                  <a:moveTo>
                    <a:pt x="8509" y="16891"/>
                  </a:moveTo>
                  <a:lnTo>
                    <a:pt x="8509" y="8509"/>
                  </a:lnTo>
                  <a:lnTo>
                    <a:pt x="17018" y="8509"/>
                  </a:lnTo>
                  <a:lnTo>
                    <a:pt x="17018" y="983869"/>
                  </a:lnTo>
                  <a:lnTo>
                    <a:pt x="8509" y="983869"/>
                  </a:lnTo>
                  <a:lnTo>
                    <a:pt x="8509" y="975360"/>
                  </a:lnTo>
                  <a:lnTo>
                    <a:pt x="4009898" y="975360"/>
                  </a:lnTo>
                  <a:lnTo>
                    <a:pt x="4009898" y="983869"/>
                  </a:lnTo>
                  <a:lnTo>
                    <a:pt x="4001389" y="983869"/>
                  </a:lnTo>
                  <a:lnTo>
                    <a:pt x="4001389" y="8509"/>
                  </a:lnTo>
                  <a:lnTo>
                    <a:pt x="4009898" y="8509"/>
                  </a:lnTo>
                  <a:lnTo>
                    <a:pt x="4009898" y="17018"/>
                  </a:lnTo>
                  <a:lnTo>
                    <a:pt x="8509" y="17018"/>
                  </a:lnTo>
                  <a:close/>
                </a:path>
              </a:pathLst>
            </a:custGeom>
            <a:solidFill>
              <a:srgbClr val="F3B845"/>
            </a:solidFill>
          </p:spPr>
          <p:txBody>
            <a:bodyPr/>
            <a:lstStyle/>
            <a:p>
              <a:endParaRPr lang="en-IN"/>
            </a:p>
          </p:txBody>
        </p:sp>
        <p:sp>
          <p:nvSpPr>
            <p:cNvPr id="19" name="TextBox 19"/>
            <p:cNvSpPr txBox="1"/>
            <p:nvPr/>
          </p:nvSpPr>
          <p:spPr>
            <a:xfrm>
              <a:off x="0" y="0"/>
              <a:ext cx="4017158" cy="992294"/>
            </a:xfrm>
            <a:prstGeom prst="rect">
              <a:avLst/>
            </a:prstGeom>
          </p:spPr>
          <p:txBody>
            <a:bodyPr lIns="50800" tIns="50800" rIns="50800" bIns="50800" rtlCol="0" anchor="ctr"/>
            <a:lstStyle/>
            <a:p>
              <a:pPr algn="ctr">
                <a:lnSpc>
                  <a:spcPts val="1679"/>
                </a:lnSpc>
              </a:pPr>
              <a:r>
                <a:rPr lang="en-US" sz="1399">
                  <a:solidFill>
                    <a:srgbClr val="000000"/>
                  </a:solidFill>
                  <a:latin typeface="Open Sans"/>
                </a:rPr>
                <a:t>Maximising utility </a:t>
              </a:r>
            </a:p>
            <a:p>
              <a:pPr algn="ctr">
                <a:lnSpc>
                  <a:spcPts val="1679"/>
                </a:lnSpc>
              </a:pPr>
              <a:r>
                <a:rPr lang="en-US" sz="1399">
                  <a:solidFill>
                    <a:srgbClr val="000000"/>
                  </a:solidFill>
                  <a:latin typeface="Open Sans"/>
                </a:rPr>
                <a:t>“intensifying the loop”</a:t>
              </a:r>
            </a:p>
          </p:txBody>
        </p:sp>
      </p:grpSp>
      <p:grpSp>
        <p:nvGrpSpPr>
          <p:cNvPr id="20" name="Group 20"/>
          <p:cNvGrpSpPr/>
          <p:nvPr/>
        </p:nvGrpSpPr>
        <p:grpSpPr>
          <a:xfrm>
            <a:off x="1732967" y="3763433"/>
            <a:ext cx="3012868" cy="744220"/>
            <a:chOff x="0" y="0"/>
            <a:chExt cx="4017158" cy="992294"/>
          </a:xfrm>
        </p:grpSpPr>
        <p:sp>
          <p:nvSpPr>
            <p:cNvPr id="21" name="Freeform 21"/>
            <p:cNvSpPr/>
            <p:nvPr/>
          </p:nvSpPr>
          <p:spPr>
            <a:xfrm>
              <a:off x="8509" y="8509"/>
              <a:ext cx="4001389" cy="975360"/>
            </a:xfrm>
            <a:custGeom>
              <a:avLst/>
              <a:gdLst/>
              <a:ahLst/>
              <a:cxnLst/>
              <a:rect l="l" t="t" r="r" b="b"/>
              <a:pathLst>
                <a:path w="4001389" h="975360">
                  <a:moveTo>
                    <a:pt x="0" y="0"/>
                  </a:moveTo>
                  <a:lnTo>
                    <a:pt x="4001389" y="0"/>
                  </a:lnTo>
                  <a:lnTo>
                    <a:pt x="4001389" y="975360"/>
                  </a:lnTo>
                  <a:lnTo>
                    <a:pt x="0" y="975360"/>
                  </a:lnTo>
                  <a:close/>
                </a:path>
              </a:pathLst>
            </a:custGeom>
            <a:solidFill>
              <a:srgbClr val="E6BA22"/>
            </a:solidFill>
          </p:spPr>
          <p:txBody>
            <a:bodyPr/>
            <a:lstStyle/>
            <a:p>
              <a:endParaRPr lang="en-IN"/>
            </a:p>
          </p:txBody>
        </p:sp>
        <p:sp>
          <p:nvSpPr>
            <p:cNvPr id="22" name="Freeform 22"/>
            <p:cNvSpPr/>
            <p:nvPr/>
          </p:nvSpPr>
          <p:spPr>
            <a:xfrm>
              <a:off x="0" y="0"/>
              <a:ext cx="4018407" cy="992378"/>
            </a:xfrm>
            <a:custGeom>
              <a:avLst/>
              <a:gdLst/>
              <a:ahLst/>
              <a:cxnLst/>
              <a:rect l="l" t="t" r="r" b="b"/>
              <a:pathLst>
                <a:path w="4018407" h="992378">
                  <a:moveTo>
                    <a:pt x="8509" y="0"/>
                  </a:moveTo>
                  <a:lnTo>
                    <a:pt x="4009898" y="0"/>
                  </a:lnTo>
                  <a:cubicBezTo>
                    <a:pt x="4014597" y="0"/>
                    <a:pt x="4018407" y="3810"/>
                    <a:pt x="4018407" y="8509"/>
                  </a:cubicBezTo>
                  <a:lnTo>
                    <a:pt x="4018407" y="983869"/>
                  </a:lnTo>
                  <a:cubicBezTo>
                    <a:pt x="4018407" y="988568"/>
                    <a:pt x="4014597" y="992378"/>
                    <a:pt x="4009898" y="992378"/>
                  </a:cubicBezTo>
                  <a:lnTo>
                    <a:pt x="8509" y="992378"/>
                  </a:lnTo>
                  <a:cubicBezTo>
                    <a:pt x="3810" y="992378"/>
                    <a:pt x="0" y="988568"/>
                    <a:pt x="0" y="983869"/>
                  </a:cubicBezTo>
                  <a:lnTo>
                    <a:pt x="0" y="8509"/>
                  </a:lnTo>
                  <a:cubicBezTo>
                    <a:pt x="0" y="3810"/>
                    <a:pt x="3810" y="0"/>
                    <a:pt x="8509" y="0"/>
                  </a:cubicBezTo>
                  <a:moveTo>
                    <a:pt x="8509" y="16891"/>
                  </a:moveTo>
                  <a:lnTo>
                    <a:pt x="8509" y="8509"/>
                  </a:lnTo>
                  <a:lnTo>
                    <a:pt x="17018" y="8509"/>
                  </a:lnTo>
                  <a:lnTo>
                    <a:pt x="17018" y="983869"/>
                  </a:lnTo>
                  <a:lnTo>
                    <a:pt x="8509" y="983869"/>
                  </a:lnTo>
                  <a:lnTo>
                    <a:pt x="8509" y="975360"/>
                  </a:lnTo>
                  <a:lnTo>
                    <a:pt x="4009898" y="975360"/>
                  </a:lnTo>
                  <a:lnTo>
                    <a:pt x="4009898" y="983869"/>
                  </a:lnTo>
                  <a:lnTo>
                    <a:pt x="4001389" y="983869"/>
                  </a:lnTo>
                  <a:lnTo>
                    <a:pt x="4001389" y="8509"/>
                  </a:lnTo>
                  <a:lnTo>
                    <a:pt x="4009898" y="8509"/>
                  </a:lnTo>
                  <a:lnTo>
                    <a:pt x="4009898" y="17018"/>
                  </a:lnTo>
                  <a:lnTo>
                    <a:pt x="8509" y="17018"/>
                  </a:lnTo>
                  <a:close/>
                </a:path>
              </a:pathLst>
            </a:custGeom>
            <a:solidFill>
              <a:srgbClr val="F3B845"/>
            </a:solidFill>
          </p:spPr>
          <p:txBody>
            <a:bodyPr/>
            <a:lstStyle/>
            <a:p>
              <a:endParaRPr lang="en-IN"/>
            </a:p>
          </p:txBody>
        </p:sp>
        <p:sp>
          <p:nvSpPr>
            <p:cNvPr id="23" name="TextBox 23"/>
            <p:cNvSpPr txBox="1"/>
            <p:nvPr/>
          </p:nvSpPr>
          <p:spPr>
            <a:xfrm>
              <a:off x="0" y="0"/>
              <a:ext cx="4017158" cy="992294"/>
            </a:xfrm>
            <a:prstGeom prst="rect">
              <a:avLst/>
            </a:prstGeom>
          </p:spPr>
          <p:txBody>
            <a:bodyPr lIns="50800" tIns="50800" rIns="50800" bIns="50800" rtlCol="0" anchor="ctr"/>
            <a:lstStyle/>
            <a:p>
              <a:pPr algn="ctr">
                <a:lnSpc>
                  <a:spcPts val="1679"/>
                </a:lnSpc>
              </a:pPr>
              <a:r>
                <a:rPr lang="en-US" sz="1399">
                  <a:solidFill>
                    <a:srgbClr val="000000"/>
                  </a:solidFill>
                  <a:latin typeface="Open Sans"/>
                </a:rPr>
                <a:t>Increasing durability </a:t>
              </a:r>
            </a:p>
            <a:p>
              <a:pPr algn="ctr">
                <a:lnSpc>
                  <a:spcPts val="1679"/>
                </a:lnSpc>
              </a:pPr>
              <a:r>
                <a:rPr lang="en-US" sz="1399">
                  <a:solidFill>
                    <a:srgbClr val="000000"/>
                  </a:solidFill>
                  <a:latin typeface="Open Sans"/>
                </a:rPr>
                <a:t>“slowing the loop”</a:t>
              </a:r>
            </a:p>
          </p:txBody>
        </p:sp>
      </p:grpSp>
      <p:grpSp>
        <p:nvGrpSpPr>
          <p:cNvPr id="24" name="Group 24"/>
          <p:cNvGrpSpPr/>
          <p:nvPr/>
        </p:nvGrpSpPr>
        <p:grpSpPr>
          <a:xfrm>
            <a:off x="1732967" y="4703253"/>
            <a:ext cx="3012868" cy="744220"/>
            <a:chOff x="0" y="0"/>
            <a:chExt cx="4017158" cy="992294"/>
          </a:xfrm>
        </p:grpSpPr>
        <p:sp>
          <p:nvSpPr>
            <p:cNvPr id="25" name="Freeform 25"/>
            <p:cNvSpPr/>
            <p:nvPr/>
          </p:nvSpPr>
          <p:spPr>
            <a:xfrm>
              <a:off x="8509" y="8509"/>
              <a:ext cx="4001389" cy="975360"/>
            </a:xfrm>
            <a:custGeom>
              <a:avLst/>
              <a:gdLst/>
              <a:ahLst/>
              <a:cxnLst/>
              <a:rect l="l" t="t" r="r" b="b"/>
              <a:pathLst>
                <a:path w="4001389" h="975360">
                  <a:moveTo>
                    <a:pt x="0" y="0"/>
                  </a:moveTo>
                  <a:lnTo>
                    <a:pt x="4001389" y="0"/>
                  </a:lnTo>
                  <a:lnTo>
                    <a:pt x="4001389" y="975360"/>
                  </a:lnTo>
                  <a:lnTo>
                    <a:pt x="0" y="975360"/>
                  </a:lnTo>
                  <a:close/>
                </a:path>
              </a:pathLst>
            </a:custGeom>
            <a:solidFill>
              <a:srgbClr val="E6BA22"/>
            </a:solidFill>
          </p:spPr>
          <p:txBody>
            <a:bodyPr/>
            <a:lstStyle/>
            <a:p>
              <a:endParaRPr lang="en-IN"/>
            </a:p>
          </p:txBody>
        </p:sp>
        <p:sp>
          <p:nvSpPr>
            <p:cNvPr id="26" name="Freeform 26"/>
            <p:cNvSpPr/>
            <p:nvPr/>
          </p:nvSpPr>
          <p:spPr>
            <a:xfrm>
              <a:off x="0" y="0"/>
              <a:ext cx="4018407" cy="992378"/>
            </a:xfrm>
            <a:custGeom>
              <a:avLst/>
              <a:gdLst/>
              <a:ahLst/>
              <a:cxnLst/>
              <a:rect l="l" t="t" r="r" b="b"/>
              <a:pathLst>
                <a:path w="4018407" h="992378">
                  <a:moveTo>
                    <a:pt x="8509" y="0"/>
                  </a:moveTo>
                  <a:lnTo>
                    <a:pt x="4009898" y="0"/>
                  </a:lnTo>
                  <a:cubicBezTo>
                    <a:pt x="4014597" y="0"/>
                    <a:pt x="4018407" y="3810"/>
                    <a:pt x="4018407" y="8509"/>
                  </a:cubicBezTo>
                  <a:lnTo>
                    <a:pt x="4018407" y="983869"/>
                  </a:lnTo>
                  <a:cubicBezTo>
                    <a:pt x="4018407" y="988568"/>
                    <a:pt x="4014597" y="992378"/>
                    <a:pt x="4009898" y="992378"/>
                  </a:cubicBezTo>
                  <a:lnTo>
                    <a:pt x="8509" y="992378"/>
                  </a:lnTo>
                  <a:cubicBezTo>
                    <a:pt x="3810" y="992378"/>
                    <a:pt x="0" y="988568"/>
                    <a:pt x="0" y="983869"/>
                  </a:cubicBezTo>
                  <a:lnTo>
                    <a:pt x="0" y="8509"/>
                  </a:lnTo>
                  <a:cubicBezTo>
                    <a:pt x="0" y="3810"/>
                    <a:pt x="3810" y="0"/>
                    <a:pt x="8509" y="0"/>
                  </a:cubicBezTo>
                  <a:moveTo>
                    <a:pt x="8509" y="16891"/>
                  </a:moveTo>
                  <a:lnTo>
                    <a:pt x="8509" y="8509"/>
                  </a:lnTo>
                  <a:lnTo>
                    <a:pt x="17018" y="8509"/>
                  </a:lnTo>
                  <a:lnTo>
                    <a:pt x="17018" y="983869"/>
                  </a:lnTo>
                  <a:lnTo>
                    <a:pt x="8509" y="983869"/>
                  </a:lnTo>
                  <a:lnTo>
                    <a:pt x="8509" y="975360"/>
                  </a:lnTo>
                  <a:lnTo>
                    <a:pt x="4009898" y="975360"/>
                  </a:lnTo>
                  <a:lnTo>
                    <a:pt x="4009898" y="983869"/>
                  </a:lnTo>
                  <a:lnTo>
                    <a:pt x="4001389" y="983869"/>
                  </a:lnTo>
                  <a:lnTo>
                    <a:pt x="4001389" y="8509"/>
                  </a:lnTo>
                  <a:lnTo>
                    <a:pt x="4009898" y="8509"/>
                  </a:lnTo>
                  <a:lnTo>
                    <a:pt x="4009898" y="17018"/>
                  </a:lnTo>
                  <a:lnTo>
                    <a:pt x="8509" y="17018"/>
                  </a:lnTo>
                  <a:close/>
                </a:path>
              </a:pathLst>
            </a:custGeom>
            <a:solidFill>
              <a:srgbClr val="F3B845"/>
            </a:solidFill>
          </p:spPr>
          <p:txBody>
            <a:bodyPr/>
            <a:lstStyle/>
            <a:p>
              <a:endParaRPr lang="en-IN"/>
            </a:p>
          </p:txBody>
        </p:sp>
        <p:sp>
          <p:nvSpPr>
            <p:cNvPr id="27" name="TextBox 27"/>
            <p:cNvSpPr txBox="1"/>
            <p:nvPr/>
          </p:nvSpPr>
          <p:spPr>
            <a:xfrm>
              <a:off x="0" y="0"/>
              <a:ext cx="4017158" cy="992294"/>
            </a:xfrm>
            <a:prstGeom prst="rect">
              <a:avLst/>
            </a:prstGeom>
          </p:spPr>
          <p:txBody>
            <a:bodyPr lIns="50800" tIns="50800" rIns="50800" bIns="50800" rtlCol="0" anchor="ctr"/>
            <a:lstStyle/>
            <a:p>
              <a:pPr algn="ctr">
                <a:lnSpc>
                  <a:spcPts val="1679"/>
                </a:lnSpc>
              </a:pPr>
              <a:r>
                <a:rPr lang="en-US" sz="1399">
                  <a:solidFill>
                    <a:srgbClr val="000000"/>
                  </a:solidFill>
                  <a:latin typeface="Open Sans"/>
                </a:rPr>
                <a:t>Retaining Value </a:t>
              </a:r>
            </a:p>
            <a:p>
              <a:pPr algn="ctr">
                <a:lnSpc>
                  <a:spcPts val="1679"/>
                </a:lnSpc>
              </a:pPr>
              <a:r>
                <a:rPr lang="en-US" sz="1399">
                  <a:solidFill>
                    <a:srgbClr val="000000"/>
                  </a:solidFill>
                  <a:latin typeface="Open Sans"/>
                </a:rPr>
                <a:t>“closing the loop”</a:t>
              </a:r>
            </a:p>
          </p:txBody>
        </p:sp>
      </p:grpSp>
      <p:sp>
        <p:nvSpPr>
          <p:cNvPr id="28" name="Freeform 28"/>
          <p:cNvSpPr/>
          <p:nvPr/>
        </p:nvSpPr>
        <p:spPr>
          <a:xfrm>
            <a:off x="636668" y="1927317"/>
            <a:ext cx="760101" cy="741045"/>
          </a:xfrm>
          <a:custGeom>
            <a:avLst/>
            <a:gdLst/>
            <a:ahLst/>
            <a:cxnLst/>
            <a:rect l="l" t="t" r="r" b="b"/>
            <a:pathLst>
              <a:path w="760101" h="741045">
                <a:moveTo>
                  <a:pt x="0" y="0"/>
                </a:moveTo>
                <a:lnTo>
                  <a:pt x="760102" y="0"/>
                </a:lnTo>
                <a:lnTo>
                  <a:pt x="760102" y="741045"/>
                </a:lnTo>
                <a:lnTo>
                  <a:pt x="0" y="741045"/>
                </a:lnTo>
                <a:lnTo>
                  <a:pt x="0" y="0"/>
                </a:lnTo>
                <a:close/>
              </a:path>
            </a:pathLst>
          </a:custGeom>
          <a:blipFill>
            <a:blip r:embed="rId6"/>
            <a:stretch>
              <a:fillRect r="-32"/>
            </a:stretch>
          </a:blipFill>
        </p:spPr>
        <p:txBody>
          <a:bodyPr/>
          <a:lstStyle/>
          <a:p>
            <a:endParaRPr lang="en-IN"/>
          </a:p>
        </p:txBody>
      </p:sp>
      <p:sp>
        <p:nvSpPr>
          <p:cNvPr id="29" name="Freeform 29"/>
          <p:cNvSpPr/>
          <p:nvPr/>
        </p:nvSpPr>
        <p:spPr>
          <a:xfrm>
            <a:off x="488403" y="2977602"/>
            <a:ext cx="1004598" cy="583880"/>
          </a:xfrm>
          <a:custGeom>
            <a:avLst/>
            <a:gdLst/>
            <a:ahLst/>
            <a:cxnLst/>
            <a:rect l="l" t="t" r="r" b="b"/>
            <a:pathLst>
              <a:path w="1004598" h="583880">
                <a:moveTo>
                  <a:pt x="0" y="0"/>
                </a:moveTo>
                <a:lnTo>
                  <a:pt x="1004598" y="0"/>
                </a:lnTo>
                <a:lnTo>
                  <a:pt x="1004598" y="583880"/>
                </a:lnTo>
                <a:lnTo>
                  <a:pt x="0" y="583880"/>
                </a:lnTo>
                <a:lnTo>
                  <a:pt x="0" y="0"/>
                </a:lnTo>
                <a:close/>
              </a:path>
            </a:pathLst>
          </a:custGeom>
          <a:blipFill>
            <a:blip r:embed="rId7"/>
            <a:stretch>
              <a:fillRect/>
            </a:stretch>
          </a:blipFill>
        </p:spPr>
        <p:txBody>
          <a:bodyPr/>
          <a:lstStyle/>
          <a:p>
            <a:endParaRPr lang="en-IN"/>
          </a:p>
        </p:txBody>
      </p:sp>
      <p:sp>
        <p:nvSpPr>
          <p:cNvPr id="30" name="Freeform 30"/>
          <p:cNvSpPr/>
          <p:nvPr/>
        </p:nvSpPr>
        <p:spPr>
          <a:xfrm>
            <a:off x="552173" y="3802364"/>
            <a:ext cx="877057" cy="583880"/>
          </a:xfrm>
          <a:custGeom>
            <a:avLst/>
            <a:gdLst/>
            <a:ahLst/>
            <a:cxnLst/>
            <a:rect l="l" t="t" r="r" b="b"/>
            <a:pathLst>
              <a:path w="877057" h="583880">
                <a:moveTo>
                  <a:pt x="0" y="0"/>
                </a:moveTo>
                <a:lnTo>
                  <a:pt x="877057" y="0"/>
                </a:lnTo>
                <a:lnTo>
                  <a:pt x="877057" y="583880"/>
                </a:lnTo>
                <a:lnTo>
                  <a:pt x="0" y="583880"/>
                </a:lnTo>
                <a:lnTo>
                  <a:pt x="0" y="0"/>
                </a:lnTo>
                <a:close/>
              </a:path>
            </a:pathLst>
          </a:custGeom>
          <a:blipFill>
            <a:blip r:embed="rId8"/>
            <a:stretch>
              <a:fillRect/>
            </a:stretch>
          </a:blipFill>
        </p:spPr>
        <p:txBody>
          <a:bodyPr/>
          <a:lstStyle/>
          <a:p>
            <a:endParaRPr lang="en-IN"/>
          </a:p>
        </p:txBody>
      </p:sp>
      <p:sp>
        <p:nvSpPr>
          <p:cNvPr id="31" name="Freeform 31"/>
          <p:cNvSpPr/>
          <p:nvPr/>
        </p:nvSpPr>
        <p:spPr>
          <a:xfrm>
            <a:off x="552073" y="4520267"/>
            <a:ext cx="920856" cy="920856"/>
          </a:xfrm>
          <a:custGeom>
            <a:avLst/>
            <a:gdLst/>
            <a:ahLst/>
            <a:cxnLst/>
            <a:rect l="l" t="t" r="r" b="b"/>
            <a:pathLst>
              <a:path w="920856" h="920856">
                <a:moveTo>
                  <a:pt x="0" y="0"/>
                </a:moveTo>
                <a:lnTo>
                  <a:pt x="920856" y="0"/>
                </a:lnTo>
                <a:lnTo>
                  <a:pt x="920856" y="920856"/>
                </a:lnTo>
                <a:lnTo>
                  <a:pt x="0" y="920856"/>
                </a:lnTo>
                <a:lnTo>
                  <a:pt x="0" y="0"/>
                </a:lnTo>
                <a:close/>
              </a:path>
            </a:pathLst>
          </a:custGeom>
          <a:blipFill>
            <a:blip r:embed="rId9"/>
            <a:stretch>
              <a:fillRect/>
            </a:stretch>
          </a:blipFill>
        </p:spPr>
        <p:txBody>
          <a:bodyPr/>
          <a:lstStyle/>
          <a:p>
            <a:endParaRPr lang="en-IN"/>
          </a:p>
        </p:txBody>
      </p:sp>
      <p:grpSp>
        <p:nvGrpSpPr>
          <p:cNvPr id="32" name="Group 32"/>
          <p:cNvGrpSpPr/>
          <p:nvPr/>
        </p:nvGrpSpPr>
        <p:grpSpPr>
          <a:xfrm>
            <a:off x="5123543" y="1241147"/>
            <a:ext cx="5103844" cy="5706314"/>
            <a:chOff x="0" y="0"/>
            <a:chExt cx="6805125" cy="7608419"/>
          </a:xfrm>
        </p:grpSpPr>
        <p:sp>
          <p:nvSpPr>
            <p:cNvPr id="33" name="Freeform 33"/>
            <p:cNvSpPr/>
            <p:nvPr/>
          </p:nvSpPr>
          <p:spPr>
            <a:xfrm>
              <a:off x="0" y="0"/>
              <a:ext cx="6805168" cy="7608443"/>
            </a:xfrm>
            <a:custGeom>
              <a:avLst/>
              <a:gdLst/>
              <a:ahLst/>
              <a:cxnLst/>
              <a:rect l="l" t="t" r="r" b="b"/>
              <a:pathLst>
                <a:path w="6805168" h="7608443">
                  <a:moveTo>
                    <a:pt x="0" y="0"/>
                  </a:moveTo>
                  <a:lnTo>
                    <a:pt x="6805168" y="0"/>
                  </a:lnTo>
                  <a:lnTo>
                    <a:pt x="6805168" y="7608443"/>
                  </a:lnTo>
                  <a:lnTo>
                    <a:pt x="0" y="7608443"/>
                  </a:lnTo>
                  <a:close/>
                </a:path>
              </a:pathLst>
            </a:custGeom>
            <a:solidFill>
              <a:srgbClr val="F2F2F2"/>
            </a:solidFill>
          </p:spPr>
          <p:txBody>
            <a:bodyPr/>
            <a:lstStyle/>
            <a:p>
              <a:endParaRPr lang="en-IN"/>
            </a:p>
          </p:txBody>
        </p:sp>
        <p:sp>
          <p:nvSpPr>
            <p:cNvPr id="34" name="TextBox 34"/>
            <p:cNvSpPr txBox="1"/>
            <p:nvPr/>
          </p:nvSpPr>
          <p:spPr>
            <a:xfrm>
              <a:off x="0" y="0"/>
              <a:ext cx="6805125" cy="7608419"/>
            </a:xfrm>
            <a:prstGeom prst="rect">
              <a:avLst/>
            </a:prstGeom>
          </p:spPr>
          <p:txBody>
            <a:bodyPr lIns="50800" tIns="50800" rIns="50800" bIns="50800" rtlCol="0" anchor="ctr"/>
            <a:lstStyle/>
            <a:p>
              <a:pPr algn="just">
                <a:lnSpc>
                  <a:spcPts val="1920"/>
                </a:lnSpc>
              </a:pPr>
              <a:r>
                <a:rPr lang="en-US" sz="1600">
                  <a:solidFill>
                    <a:srgbClr val="001597"/>
                  </a:solidFill>
                  <a:latin typeface="Open Sans Bold"/>
                </a:rPr>
                <a:t>The Circular Economy Dimensions</a:t>
              </a:r>
            </a:p>
            <a:p>
              <a:pPr algn="just">
                <a:lnSpc>
                  <a:spcPts val="1441"/>
                </a:lnSpc>
              </a:pPr>
              <a:endParaRPr lang="en-US" sz="1600">
                <a:solidFill>
                  <a:srgbClr val="001597"/>
                </a:solidFill>
                <a:latin typeface="Open Sans Bold"/>
              </a:endParaRPr>
            </a:p>
            <a:p>
              <a:pPr algn="just">
                <a:lnSpc>
                  <a:spcPts val="1441"/>
                </a:lnSpc>
              </a:pPr>
              <a:r>
                <a:rPr lang="en-US" sz="1200">
                  <a:solidFill>
                    <a:srgbClr val="000000"/>
                  </a:solidFill>
                  <a:latin typeface="Open Sans"/>
                </a:rPr>
                <a:t>To make a product, resources are used and their flows move in a production process. In the circular economy, the flow of resources is considered as a circle, the so-called “loop”. Circular business models can alter the flow of resources within a production loop to minimize the resources entering the loop or keep the resources within the loop for as long as possible. Thus, circular economy brings </a:t>
              </a:r>
              <a:r>
                <a:rPr lang="en-US" sz="1200">
                  <a:solidFill>
                    <a:srgbClr val="000000"/>
                  </a:solidFill>
                  <a:latin typeface="Open Sans Bold"/>
                </a:rPr>
                <a:t>added-value </a:t>
              </a:r>
              <a:r>
                <a:rPr lang="en-US" sz="1200">
                  <a:solidFill>
                    <a:srgbClr val="000000"/>
                  </a:solidFill>
                  <a:latin typeface="Open Sans"/>
                </a:rPr>
                <a:t>to businesses through </a:t>
              </a:r>
              <a:r>
                <a:rPr lang="en-US" sz="1200">
                  <a:solidFill>
                    <a:srgbClr val="000000"/>
                  </a:solidFill>
                  <a:latin typeface="Open Sans Bold"/>
                </a:rPr>
                <a:t>narrowing, intensifying, slowing or closing </a:t>
              </a:r>
              <a:r>
                <a:rPr lang="en-US" sz="1200">
                  <a:solidFill>
                    <a:srgbClr val="000000"/>
                  </a:solidFill>
                  <a:latin typeface="Open Sans"/>
                </a:rPr>
                <a:t>the loop of resources (Weetman 2020). </a:t>
              </a:r>
            </a:p>
            <a:p>
              <a:pPr algn="just">
                <a:lnSpc>
                  <a:spcPts val="1441"/>
                </a:lnSpc>
              </a:pPr>
              <a:endParaRPr lang="en-US" sz="1200">
                <a:solidFill>
                  <a:srgbClr val="000000"/>
                </a:solidFill>
                <a:latin typeface="Open Sans"/>
              </a:endParaRPr>
            </a:p>
            <a:p>
              <a:pPr marL="144901" lvl="1" indent="-72450" algn="l">
                <a:lnSpc>
                  <a:spcPts val="1441"/>
                </a:lnSpc>
                <a:buFont typeface="Arial"/>
                <a:buChar char="•"/>
              </a:pPr>
              <a:r>
                <a:rPr lang="en-US" sz="1200" u="sng">
                  <a:solidFill>
                    <a:srgbClr val="000000"/>
                  </a:solidFill>
                  <a:latin typeface="Open Sans Bold"/>
                </a:rPr>
                <a:t>Optimising input – “narrowing the loop”:</a:t>
              </a:r>
              <a:r>
                <a:rPr lang="en-US" sz="1200">
                  <a:solidFill>
                    <a:srgbClr val="000000"/>
                  </a:solidFill>
                  <a:latin typeface="Open Sans Bold"/>
                </a:rPr>
                <a:t> </a:t>
              </a:r>
              <a:r>
                <a:rPr lang="en-US" sz="1200">
                  <a:solidFill>
                    <a:srgbClr val="000000"/>
                  </a:solidFill>
                  <a:latin typeface="Open Sans"/>
                </a:rPr>
                <a:t>less resources are used to make a product or service, hence less resources enter the loop, and the narrower the loop is. </a:t>
              </a:r>
            </a:p>
            <a:p>
              <a:pPr marL="144901" lvl="1" indent="-72450" algn="l">
                <a:lnSpc>
                  <a:spcPts val="1441"/>
                </a:lnSpc>
              </a:pPr>
              <a:endParaRPr lang="en-US" sz="1200">
                <a:solidFill>
                  <a:srgbClr val="000000"/>
                </a:solidFill>
                <a:latin typeface="Open Sans"/>
              </a:endParaRPr>
            </a:p>
            <a:p>
              <a:pPr marL="144901" lvl="1" indent="-72450" algn="l">
                <a:lnSpc>
                  <a:spcPts val="1441"/>
                </a:lnSpc>
                <a:buFont typeface="Arial"/>
                <a:buChar char="•"/>
              </a:pPr>
              <a:r>
                <a:rPr lang="en-US" sz="1200" u="sng">
                  <a:solidFill>
                    <a:srgbClr val="000000"/>
                  </a:solidFill>
                  <a:latin typeface="Open Sans Bold"/>
                </a:rPr>
                <a:t>Maximising utility – “intensifying the loop”: </a:t>
              </a:r>
              <a:r>
                <a:rPr lang="en-US" sz="1200">
                  <a:solidFill>
                    <a:srgbClr val="000000"/>
                  </a:solidFill>
                  <a:latin typeface="Open Sans"/>
                </a:rPr>
                <a:t>the more users a product/service reaches, the more use is made of the resources that went into making the product/service, thereby intensifying the reach of the loop.</a:t>
              </a:r>
            </a:p>
            <a:p>
              <a:pPr marL="144901" lvl="1" indent="-72450" algn="l">
                <a:lnSpc>
                  <a:spcPts val="1441"/>
                </a:lnSpc>
              </a:pPr>
              <a:endParaRPr lang="en-US" sz="1200">
                <a:solidFill>
                  <a:srgbClr val="000000"/>
                </a:solidFill>
                <a:latin typeface="Open Sans"/>
              </a:endParaRPr>
            </a:p>
            <a:p>
              <a:pPr marL="144901" lvl="1" indent="-72450" algn="l">
                <a:lnSpc>
                  <a:spcPts val="1441"/>
                </a:lnSpc>
                <a:buFont typeface="Arial"/>
                <a:buChar char="•"/>
              </a:pPr>
              <a:r>
                <a:rPr lang="en-US" sz="1200" u="sng">
                  <a:solidFill>
                    <a:srgbClr val="000000"/>
                  </a:solidFill>
                  <a:latin typeface="Open Sans Bold"/>
                </a:rPr>
                <a:t>Increasing durability – “slowing the loop”: </a:t>
              </a:r>
              <a:r>
                <a:rPr lang="en-US" sz="1200">
                  <a:solidFill>
                    <a:srgbClr val="000000"/>
                  </a:solidFill>
                  <a:latin typeface="Open Sans"/>
                </a:rPr>
                <a:t>by keeping resources in the loop for as long as possible by repairing products or designing them to last for a longer period time, the flow of resources through the loop is slowed down.</a:t>
              </a:r>
            </a:p>
            <a:p>
              <a:pPr marL="144901" lvl="1" indent="-72450" algn="l">
                <a:lnSpc>
                  <a:spcPts val="1441"/>
                </a:lnSpc>
              </a:pPr>
              <a:endParaRPr lang="en-US" sz="1200">
                <a:solidFill>
                  <a:srgbClr val="000000"/>
                </a:solidFill>
                <a:latin typeface="Open Sans"/>
              </a:endParaRPr>
            </a:p>
            <a:p>
              <a:pPr marL="144901" lvl="1" indent="-72450" algn="l">
                <a:lnSpc>
                  <a:spcPts val="1441"/>
                </a:lnSpc>
                <a:buFont typeface="Arial"/>
                <a:buChar char="•"/>
              </a:pPr>
              <a:r>
                <a:rPr lang="en-US" sz="1200" u="sng">
                  <a:solidFill>
                    <a:srgbClr val="000000"/>
                  </a:solidFill>
                  <a:latin typeface="Open Sans Bold"/>
                </a:rPr>
                <a:t>Retaining value – “closing the loop”: </a:t>
              </a:r>
              <a:r>
                <a:rPr lang="en-US" sz="1200">
                  <a:solidFill>
                    <a:srgbClr val="000000"/>
                  </a:solidFill>
                  <a:latin typeface="Open Sans"/>
                </a:rPr>
                <a:t>By recycling or recovering resources that have reached the end of their product life, the value of the resources is retained by redirecting them into a new loop and thereby closing the previous loop.</a:t>
              </a:r>
            </a:p>
            <a:p>
              <a:pPr marL="144901" lvl="1" indent="-72450" algn="just">
                <a:lnSpc>
                  <a:spcPts val="1441"/>
                </a:lnSpc>
              </a:pPr>
              <a:endParaRPr lang="en-US" sz="1200">
                <a:solidFill>
                  <a:srgbClr val="000000"/>
                </a:solidFill>
                <a:latin typeface="Open Sans"/>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23934" y="1182637"/>
            <a:ext cx="7786977" cy="1047750"/>
          </a:xfrm>
          <a:prstGeom prst="rect">
            <a:avLst/>
          </a:prstGeom>
        </p:spPr>
        <p:txBody>
          <a:bodyPr lIns="0" tIns="0" rIns="0" bIns="0" rtlCol="0" anchor="t">
            <a:spAutoFit/>
          </a:bodyPr>
          <a:lstStyle/>
          <a:p>
            <a:pPr algn="l">
              <a:lnSpc>
                <a:spcPts val="1679"/>
              </a:lnSpc>
            </a:pPr>
            <a:r>
              <a:rPr lang="en-US" sz="1399">
                <a:solidFill>
                  <a:srgbClr val="000000"/>
                </a:solidFill>
                <a:latin typeface="Open Sans Bold"/>
              </a:rPr>
              <a:t>About the Enterprise:</a:t>
            </a:r>
          </a:p>
          <a:p>
            <a:pPr algn="l">
              <a:lnSpc>
                <a:spcPts val="1679"/>
              </a:lnSpc>
            </a:pPr>
            <a:r>
              <a:rPr lang="en-US" sz="1399">
                <a:solidFill>
                  <a:srgbClr val="0F1419"/>
                </a:solidFill>
                <a:latin typeface="Open Sans"/>
              </a:rPr>
              <a:t>Bare Necessities is a women-founded, women-led beauty and home care brand that operates on zero-waste principles to create alternatives to products conventionally packaged in plastic and formulated with toxins, thereby addressing the global challenges on plastic waste and human health of our lifetime. </a:t>
            </a:r>
          </a:p>
        </p:txBody>
      </p:sp>
      <p:sp>
        <p:nvSpPr>
          <p:cNvPr id="3" name="TextBox 3"/>
          <p:cNvSpPr txBox="1"/>
          <p:nvPr/>
        </p:nvSpPr>
        <p:spPr>
          <a:xfrm>
            <a:off x="407691" y="2537951"/>
            <a:ext cx="6290686" cy="1257300"/>
          </a:xfrm>
          <a:prstGeom prst="rect">
            <a:avLst/>
          </a:prstGeom>
        </p:spPr>
        <p:txBody>
          <a:bodyPr lIns="0" tIns="0" rIns="0" bIns="0" rtlCol="0" anchor="t">
            <a:spAutoFit/>
          </a:bodyPr>
          <a:lstStyle/>
          <a:p>
            <a:pPr algn="l">
              <a:lnSpc>
                <a:spcPts val="1679"/>
              </a:lnSpc>
            </a:pPr>
            <a:r>
              <a:rPr lang="en-US" sz="1399">
                <a:solidFill>
                  <a:srgbClr val="000000"/>
                </a:solidFill>
                <a:latin typeface="Open Sans Bold"/>
              </a:rPr>
              <a:t>Products &amp; Services:</a:t>
            </a:r>
          </a:p>
          <a:p>
            <a:pPr algn="l">
              <a:lnSpc>
                <a:spcPts val="1679"/>
              </a:lnSpc>
            </a:pPr>
            <a:r>
              <a:rPr lang="en-US" sz="1399">
                <a:solidFill>
                  <a:srgbClr val="000000"/>
                </a:solidFill>
                <a:latin typeface="Open Sans"/>
              </a:rPr>
              <a:t>The Bare Necessities innovative, waterless and plastic packaging-free monthly dishwash, hand wash and multi surface cleaner soaps sold in a seamless</a:t>
            </a:r>
          </a:p>
          <a:p>
            <a:pPr algn="l">
              <a:lnSpc>
                <a:spcPts val="1679"/>
              </a:lnSpc>
            </a:pPr>
            <a:r>
              <a:rPr lang="en-US" sz="1399">
                <a:solidFill>
                  <a:srgbClr val="000000"/>
                </a:solidFill>
                <a:latin typeface="Open Sans"/>
              </a:rPr>
              <a:t>subscription system; a celebration of circular economy in action rather than the traditional (use and throw) linear approach.</a:t>
            </a:r>
          </a:p>
        </p:txBody>
      </p:sp>
      <p:sp>
        <p:nvSpPr>
          <p:cNvPr id="4" name="TextBox 4"/>
          <p:cNvSpPr txBox="1"/>
          <p:nvPr/>
        </p:nvSpPr>
        <p:spPr>
          <a:xfrm>
            <a:off x="407691" y="3871577"/>
            <a:ext cx="6290686" cy="2095500"/>
          </a:xfrm>
          <a:prstGeom prst="rect">
            <a:avLst/>
          </a:prstGeom>
        </p:spPr>
        <p:txBody>
          <a:bodyPr lIns="0" tIns="0" rIns="0" bIns="0" rtlCol="0" anchor="t">
            <a:spAutoFit/>
          </a:bodyPr>
          <a:lstStyle/>
          <a:p>
            <a:pPr algn="l">
              <a:lnSpc>
                <a:spcPts val="1679"/>
              </a:lnSpc>
            </a:pPr>
            <a:r>
              <a:rPr lang="en-US" sz="1399">
                <a:solidFill>
                  <a:srgbClr val="000000"/>
                </a:solidFill>
                <a:latin typeface="Open Sans Bold"/>
              </a:rPr>
              <a:t>Triple Bottomline Impact:</a:t>
            </a:r>
          </a:p>
          <a:p>
            <a:pPr algn="l">
              <a:lnSpc>
                <a:spcPts val="1679"/>
              </a:lnSpc>
            </a:pPr>
            <a:r>
              <a:rPr lang="en-US" sz="1399">
                <a:solidFill>
                  <a:srgbClr val="000000"/>
                </a:solidFill>
                <a:latin typeface="Open Sans"/>
              </a:rPr>
              <a:t>The company aligns its work with UN SDGs and keeps the triple bottom line in mind while measuring impact - people, planet, and profit. As of 2023, Bare Necessities has sold 179,547 products, which has saved 103,096,156 plastic units from either going into a landfill or the environment  (published in the annual </a:t>
            </a:r>
            <a:r>
              <a:rPr lang="en-US" sz="1399">
                <a:solidFill>
                  <a:srgbClr val="1155CC"/>
                </a:solidFill>
                <a:latin typeface="Open Sans"/>
              </a:rPr>
              <a:t>impact report)</a:t>
            </a:r>
            <a:r>
              <a:rPr lang="en-US" sz="1399">
                <a:solidFill>
                  <a:srgbClr val="000000"/>
                </a:solidFill>
                <a:latin typeface="Open Sans"/>
              </a:rPr>
              <a:t>. They have had a direct impact on 372,577 people and indirect involvement with 1,73,449 through markets, talks, and workshops. </a:t>
            </a:r>
          </a:p>
          <a:p>
            <a:pPr algn="l">
              <a:lnSpc>
                <a:spcPts val="1679"/>
              </a:lnSpc>
            </a:pPr>
            <a:endParaRPr lang="en-US" sz="1399">
              <a:solidFill>
                <a:srgbClr val="000000"/>
              </a:solidFill>
              <a:latin typeface="Open Sans"/>
            </a:endParaRPr>
          </a:p>
          <a:p>
            <a:pPr algn="l">
              <a:lnSpc>
                <a:spcPts val="1679"/>
              </a:lnSpc>
            </a:pPr>
            <a:endParaRPr lang="en-US" sz="1399">
              <a:solidFill>
                <a:srgbClr val="000000"/>
              </a:solidFill>
              <a:latin typeface="Open Sans"/>
            </a:endParaRPr>
          </a:p>
        </p:txBody>
      </p:sp>
      <p:sp>
        <p:nvSpPr>
          <p:cNvPr id="5" name="TextBox 5"/>
          <p:cNvSpPr txBox="1"/>
          <p:nvPr/>
        </p:nvSpPr>
        <p:spPr>
          <a:xfrm>
            <a:off x="423934" y="5574558"/>
            <a:ext cx="9709296" cy="209550"/>
          </a:xfrm>
          <a:prstGeom prst="rect">
            <a:avLst/>
          </a:prstGeom>
        </p:spPr>
        <p:txBody>
          <a:bodyPr lIns="0" tIns="0" rIns="0" bIns="0" rtlCol="0" anchor="t">
            <a:spAutoFit/>
          </a:bodyPr>
          <a:lstStyle/>
          <a:p>
            <a:pPr algn="l">
              <a:lnSpc>
                <a:spcPts val="1679"/>
              </a:lnSpc>
            </a:pPr>
            <a:r>
              <a:rPr lang="en-US" sz="1399">
                <a:solidFill>
                  <a:srgbClr val="000000"/>
                </a:solidFill>
                <a:latin typeface="Open Sans Bold"/>
              </a:rPr>
              <a:t>Contributing to SDGs:</a:t>
            </a:r>
          </a:p>
        </p:txBody>
      </p:sp>
      <p:grpSp>
        <p:nvGrpSpPr>
          <p:cNvPr id="6" name="Group 6"/>
          <p:cNvGrpSpPr/>
          <p:nvPr/>
        </p:nvGrpSpPr>
        <p:grpSpPr>
          <a:xfrm>
            <a:off x="267443" y="49632"/>
            <a:ext cx="10315411" cy="825810"/>
            <a:chOff x="0" y="0"/>
            <a:chExt cx="13753881" cy="1101080"/>
          </a:xfrm>
        </p:grpSpPr>
        <p:sp>
          <p:nvSpPr>
            <p:cNvPr id="7" name="Freeform 7"/>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8" name="Freeform 8"/>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9" name="Freeform 9"/>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
        <p:nvSpPr>
          <p:cNvPr id="10" name="TextBox 10"/>
          <p:cNvSpPr txBox="1"/>
          <p:nvPr/>
        </p:nvSpPr>
        <p:spPr>
          <a:xfrm>
            <a:off x="407691" y="774382"/>
            <a:ext cx="7565115" cy="782955"/>
          </a:xfrm>
          <a:prstGeom prst="rect">
            <a:avLst/>
          </a:prstGeom>
        </p:spPr>
        <p:txBody>
          <a:bodyPr lIns="0" tIns="0" rIns="0" bIns="0" rtlCol="0" anchor="t">
            <a:spAutoFit/>
          </a:bodyPr>
          <a:lstStyle/>
          <a:p>
            <a:pPr algn="l">
              <a:lnSpc>
                <a:spcPts val="2160"/>
              </a:lnSpc>
            </a:pPr>
            <a:r>
              <a:rPr lang="en-US" sz="2000">
                <a:solidFill>
                  <a:srgbClr val="001597"/>
                </a:solidFill>
                <a:latin typeface="Open Sans Bold"/>
              </a:rPr>
              <a:t>Case Study - Bare Necessities Zero Waste Solutions Pvt. Ltd </a:t>
            </a:r>
          </a:p>
          <a:p>
            <a:pPr algn="l">
              <a:lnSpc>
                <a:spcPts val="1944"/>
              </a:lnSpc>
            </a:pPr>
            <a:endParaRPr lang="en-US" sz="2000">
              <a:solidFill>
                <a:srgbClr val="001597"/>
              </a:solidFill>
              <a:latin typeface="Open Sans Bold"/>
            </a:endParaRPr>
          </a:p>
          <a:p>
            <a:pPr algn="l">
              <a:lnSpc>
                <a:spcPts val="2160"/>
              </a:lnSpc>
            </a:pPr>
            <a:endParaRPr lang="en-US" sz="2000">
              <a:solidFill>
                <a:srgbClr val="001597"/>
              </a:solidFill>
              <a:latin typeface="Open Sans Bold"/>
            </a:endParaRPr>
          </a:p>
        </p:txBody>
      </p:sp>
      <p:sp>
        <p:nvSpPr>
          <p:cNvPr id="11" name="Freeform 11"/>
          <p:cNvSpPr/>
          <p:nvPr/>
        </p:nvSpPr>
        <p:spPr>
          <a:xfrm>
            <a:off x="5589204" y="5952904"/>
            <a:ext cx="1216841" cy="1216841"/>
          </a:xfrm>
          <a:custGeom>
            <a:avLst/>
            <a:gdLst/>
            <a:ahLst/>
            <a:cxnLst/>
            <a:rect l="l" t="t" r="r" b="b"/>
            <a:pathLst>
              <a:path w="1216841" h="1216841">
                <a:moveTo>
                  <a:pt x="0" y="0"/>
                </a:moveTo>
                <a:lnTo>
                  <a:pt x="1216841" y="0"/>
                </a:lnTo>
                <a:lnTo>
                  <a:pt x="1216841" y="1216841"/>
                </a:lnTo>
                <a:lnTo>
                  <a:pt x="0" y="1216841"/>
                </a:lnTo>
                <a:lnTo>
                  <a:pt x="0" y="0"/>
                </a:lnTo>
                <a:close/>
              </a:path>
            </a:pathLst>
          </a:custGeom>
          <a:blipFill>
            <a:blip r:embed="rId6"/>
            <a:stretch>
              <a:fillRect/>
            </a:stretch>
          </a:blipFill>
        </p:spPr>
        <p:txBody>
          <a:bodyPr/>
          <a:lstStyle/>
          <a:p>
            <a:endParaRPr lang="en-IN"/>
          </a:p>
        </p:txBody>
      </p:sp>
      <p:sp>
        <p:nvSpPr>
          <p:cNvPr id="12" name="Freeform 12"/>
          <p:cNvSpPr/>
          <p:nvPr/>
        </p:nvSpPr>
        <p:spPr>
          <a:xfrm>
            <a:off x="4205261" y="5905412"/>
            <a:ext cx="1264333" cy="1264333"/>
          </a:xfrm>
          <a:custGeom>
            <a:avLst/>
            <a:gdLst/>
            <a:ahLst/>
            <a:cxnLst/>
            <a:rect l="l" t="t" r="r" b="b"/>
            <a:pathLst>
              <a:path w="1264333" h="1264333">
                <a:moveTo>
                  <a:pt x="0" y="0"/>
                </a:moveTo>
                <a:lnTo>
                  <a:pt x="1264333" y="0"/>
                </a:lnTo>
                <a:lnTo>
                  <a:pt x="1264333" y="1264333"/>
                </a:lnTo>
                <a:lnTo>
                  <a:pt x="0" y="1264333"/>
                </a:lnTo>
                <a:lnTo>
                  <a:pt x="0" y="0"/>
                </a:lnTo>
                <a:close/>
              </a:path>
            </a:pathLst>
          </a:custGeom>
          <a:blipFill>
            <a:blip r:embed="rId7"/>
            <a:stretch>
              <a:fillRect/>
            </a:stretch>
          </a:blipFill>
        </p:spPr>
        <p:txBody>
          <a:bodyPr/>
          <a:lstStyle/>
          <a:p>
            <a:endParaRPr lang="en-IN"/>
          </a:p>
        </p:txBody>
      </p:sp>
      <p:sp>
        <p:nvSpPr>
          <p:cNvPr id="13" name="Freeform 13"/>
          <p:cNvSpPr/>
          <p:nvPr/>
        </p:nvSpPr>
        <p:spPr>
          <a:xfrm>
            <a:off x="6925655" y="4865060"/>
            <a:ext cx="3552402" cy="2368268"/>
          </a:xfrm>
          <a:custGeom>
            <a:avLst/>
            <a:gdLst/>
            <a:ahLst/>
            <a:cxnLst/>
            <a:rect l="l" t="t" r="r" b="b"/>
            <a:pathLst>
              <a:path w="3552402" h="2368268">
                <a:moveTo>
                  <a:pt x="0" y="0"/>
                </a:moveTo>
                <a:lnTo>
                  <a:pt x="3552402" y="0"/>
                </a:lnTo>
                <a:lnTo>
                  <a:pt x="3552402" y="2368268"/>
                </a:lnTo>
                <a:lnTo>
                  <a:pt x="0" y="2368268"/>
                </a:lnTo>
                <a:lnTo>
                  <a:pt x="0" y="0"/>
                </a:lnTo>
                <a:close/>
              </a:path>
            </a:pathLst>
          </a:custGeom>
          <a:blipFill>
            <a:blip r:embed="rId8"/>
            <a:stretch>
              <a:fillRect r="-40"/>
            </a:stretch>
          </a:blipFill>
        </p:spPr>
        <p:txBody>
          <a:bodyPr/>
          <a:lstStyle/>
          <a:p>
            <a:endParaRPr lang="en-IN"/>
          </a:p>
        </p:txBody>
      </p:sp>
      <p:sp>
        <p:nvSpPr>
          <p:cNvPr id="14" name="Freeform 14"/>
          <p:cNvSpPr/>
          <p:nvPr/>
        </p:nvSpPr>
        <p:spPr>
          <a:xfrm>
            <a:off x="8572884" y="2314127"/>
            <a:ext cx="1891660" cy="2522214"/>
          </a:xfrm>
          <a:custGeom>
            <a:avLst/>
            <a:gdLst/>
            <a:ahLst/>
            <a:cxnLst/>
            <a:rect l="l" t="t" r="r" b="b"/>
            <a:pathLst>
              <a:path w="1891660" h="2522214">
                <a:moveTo>
                  <a:pt x="0" y="0"/>
                </a:moveTo>
                <a:lnTo>
                  <a:pt x="1891660" y="0"/>
                </a:lnTo>
                <a:lnTo>
                  <a:pt x="1891660" y="2522214"/>
                </a:lnTo>
                <a:lnTo>
                  <a:pt x="0" y="2522214"/>
                </a:lnTo>
                <a:lnTo>
                  <a:pt x="0" y="0"/>
                </a:lnTo>
                <a:close/>
              </a:path>
            </a:pathLst>
          </a:custGeom>
          <a:blipFill>
            <a:blip r:embed="rId9"/>
            <a:stretch>
              <a:fillRect/>
            </a:stretch>
          </a:blipFill>
        </p:spPr>
        <p:txBody>
          <a:bodyPr/>
          <a:lstStyle/>
          <a:p>
            <a:endParaRPr lang="en-IN"/>
          </a:p>
        </p:txBody>
      </p:sp>
      <p:sp>
        <p:nvSpPr>
          <p:cNvPr id="15" name="Freeform 15"/>
          <p:cNvSpPr/>
          <p:nvPr/>
        </p:nvSpPr>
        <p:spPr>
          <a:xfrm>
            <a:off x="6925655" y="2306587"/>
            <a:ext cx="1599276" cy="2522214"/>
          </a:xfrm>
          <a:custGeom>
            <a:avLst/>
            <a:gdLst/>
            <a:ahLst/>
            <a:cxnLst/>
            <a:rect l="l" t="t" r="r" b="b"/>
            <a:pathLst>
              <a:path w="1599276" h="2522214">
                <a:moveTo>
                  <a:pt x="0" y="0"/>
                </a:moveTo>
                <a:lnTo>
                  <a:pt x="1599276" y="0"/>
                </a:lnTo>
                <a:lnTo>
                  <a:pt x="1599276" y="2522214"/>
                </a:lnTo>
                <a:lnTo>
                  <a:pt x="0" y="2522214"/>
                </a:lnTo>
                <a:lnTo>
                  <a:pt x="0" y="0"/>
                </a:lnTo>
                <a:close/>
              </a:path>
            </a:pathLst>
          </a:custGeom>
          <a:blipFill>
            <a:blip r:embed="rId10"/>
            <a:stretch>
              <a:fillRect l="-18281"/>
            </a:stretch>
          </a:blipFill>
        </p:spPr>
        <p:txBody>
          <a:bodyPr/>
          <a:lstStyle/>
          <a:p>
            <a:endParaRPr lang="en-IN"/>
          </a:p>
        </p:txBody>
      </p:sp>
      <p:sp>
        <p:nvSpPr>
          <p:cNvPr id="16" name="Freeform 16"/>
          <p:cNvSpPr/>
          <p:nvPr/>
        </p:nvSpPr>
        <p:spPr>
          <a:xfrm>
            <a:off x="9102535" y="917434"/>
            <a:ext cx="1362009" cy="1362009"/>
          </a:xfrm>
          <a:custGeom>
            <a:avLst/>
            <a:gdLst/>
            <a:ahLst/>
            <a:cxnLst/>
            <a:rect l="l" t="t" r="r" b="b"/>
            <a:pathLst>
              <a:path w="1362009" h="1362009">
                <a:moveTo>
                  <a:pt x="0" y="0"/>
                </a:moveTo>
                <a:lnTo>
                  <a:pt x="1362009" y="0"/>
                </a:lnTo>
                <a:lnTo>
                  <a:pt x="1362009" y="1362009"/>
                </a:lnTo>
                <a:lnTo>
                  <a:pt x="0" y="1362009"/>
                </a:lnTo>
                <a:lnTo>
                  <a:pt x="0" y="0"/>
                </a:lnTo>
                <a:close/>
              </a:path>
            </a:pathLst>
          </a:custGeom>
          <a:blipFill>
            <a:blip r:embed="rId11"/>
            <a:stretch>
              <a:fillRect/>
            </a:stretch>
          </a:blipFill>
        </p:spPr>
        <p:txBody>
          <a:bodyPr/>
          <a:lstStyle/>
          <a:p>
            <a:endParaRPr lang="en-IN"/>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07691" y="1133475"/>
            <a:ext cx="8933442" cy="1676400"/>
          </a:xfrm>
          <a:prstGeom prst="rect">
            <a:avLst/>
          </a:prstGeom>
        </p:spPr>
        <p:txBody>
          <a:bodyPr lIns="0" tIns="0" rIns="0" bIns="0" rtlCol="0" anchor="t">
            <a:spAutoFit/>
          </a:bodyPr>
          <a:lstStyle/>
          <a:p>
            <a:pPr algn="l">
              <a:lnSpc>
                <a:spcPts val="1679"/>
              </a:lnSpc>
            </a:pPr>
            <a:r>
              <a:rPr lang="en-US" sz="1399">
                <a:solidFill>
                  <a:srgbClr val="000000"/>
                </a:solidFill>
                <a:latin typeface="Open Sans Bold"/>
              </a:rPr>
              <a:t>About the Enterprise:</a:t>
            </a:r>
          </a:p>
          <a:p>
            <a:pPr algn="l">
              <a:lnSpc>
                <a:spcPts val="1679"/>
              </a:lnSpc>
            </a:pPr>
            <a:r>
              <a:rPr lang="en-US" sz="1399">
                <a:solidFill>
                  <a:srgbClr val="000000"/>
                </a:solidFill>
                <a:latin typeface="Open Sans"/>
              </a:rPr>
              <a:t>At the confluence of gender, culture, and health, the pressing challenges of menstrual awareness and hygiene in India come to the forefront. With a staggering 71% of adolescent girls initially uninformed about menstruation and significant consequences like school dropouts and lost productivity, it's evident that merely providing disposable sanitary napkins is not a sustainable solution. To tackle this, Project Baala, has crafted a distinctive model that not only addresses menstrual education and product access but also generates long-term employment, striving to create a period-positive society where all individuals can navigate this natural biological process with dignity and equity.</a:t>
            </a:r>
          </a:p>
        </p:txBody>
      </p:sp>
      <p:sp>
        <p:nvSpPr>
          <p:cNvPr id="3" name="TextBox 3"/>
          <p:cNvSpPr txBox="1"/>
          <p:nvPr/>
        </p:nvSpPr>
        <p:spPr>
          <a:xfrm>
            <a:off x="407691" y="2895600"/>
            <a:ext cx="6290686" cy="1676400"/>
          </a:xfrm>
          <a:prstGeom prst="rect">
            <a:avLst/>
          </a:prstGeom>
        </p:spPr>
        <p:txBody>
          <a:bodyPr lIns="0" tIns="0" rIns="0" bIns="0" rtlCol="0" anchor="t">
            <a:spAutoFit/>
          </a:bodyPr>
          <a:lstStyle/>
          <a:p>
            <a:pPr algn="l">
              <a:lnSpc>
                <a:spcPts val="1679"/>
              </a:lnSpc>
            </a:pPr>
            <a:r>
              <a:rPr lang="en-US" sz="1399">
                <a:solidFill>
                  <a:srgbClr val="000000"/>
                </a:solidFill>
                <a:latin typeface="Open Sans Bold"/>
              </a:rPr>
              <a:t>Products &amp; Services:</a:t>
            </a:r>
          </a:p>
          <a:p>
            <a:pPr algn="l">
              <a:lnSpc>
                <a:spcPts val="1679"/>
              </a:lnSpc>
            </a:pPr>
            <a:r>
              <a:rPr lang="en-US" sz="1399">
                <a:solidFill>
                  <a:srgbClr val="000000"/>
                </a:solidFill>
                <a:latin typeface="Open Sans"/>
              </a:rPr>
              <a:t>Project Baala is a socially impactful enterprise in India, tackling menstrual health challenges with a comprehensive three-pronged approach. They provide innovative reusable sanitary napkins, offer awareness modules to break taboos, and create livelihood opportunities for women. Project Baala's circular economy focus extends to minimizing waste while fostering awareness and financial independence.</a:t>
            </a:r>
          </a:p>
          <a:p>
            <a:pPr algn="l">
              <a:lnSpc>
                <a:spcPts val="1679"/>
              </a:lnSpc>
            </a:pPr>
            <a:endParaRPr lang="en-US" sz="1399">
              <a:solidFill>
                <a:srgbClr val="000000"/>
              </a:solidFill>
              <a:latin typeface="Open Sans"/>
            </a:endParaRPr>
          </a:p>
        </p:txBody>
      </p:sp>
      <p:sp>
        <p:nvSpPr>
          <p:cNvPr id="4" name="TextBox 4"/>
          <p:cNvSpPr txBox="1"/>
          <p:nvPr/>
        </p:nvSpPr>
        <p:spPr>
          <a:xfrm>
            <a:off x="423933" y="4379465"/>
            <a:ext cx="6290686" cy="1466850"/>
          </a:xfrm>
          <a:prstGeom prst="rect">
            <a:avLst/>
          </a:prstGeom>
        </p:spPr>
        <p:txBody>
          <a:bodyPr lIns="0" tIns="0" rIns="0" bIns="0" rtlCol="0" anchor="t">
            <a:spAutoFit/>
          </a:bodyPr>
          <a:lstStyle/>
          <a:p>
            <a:pPr algn="l">
              <a:lnSpc>
                <a:spcPts val="1679"/>
              </a:lnSpc>
            </a:pPr>
            <a:r>
              <a:rPr lang="en-US" sz="1399">
                <a:solidFill>
                  <a:srgbClr val="000000"/>
                </a:solidFill>
                <a:latin typeface="Open Sans Bold"/>
              </a:rPr>
              <a:t>Triple Bottomline Impact:</a:t>
            </a:r>
          </a:p>
          <a:p>
            <a:pPr algn="l">
              <a:lnSpc>
                <a:spcPts val="1679"/>
              </a:lnSpc>
            </a:pPr>
            <a:r>
              <a:rPr lang="en-US" sz="1399">
                <a:solidFill>
                  <a:srgbClr val="000000"/>
                </a:solidFill>
                <a:latin typeface="Open Sans"/>
              </a:rPr>
              <a:t>Project Baala excels in the triple bottom line by delivering social, environmental, and economic benefits. They empower marginalized women with sustainable menstrual solutions, reducing waste. This leads to improved health, increased income, and a cleaner environment, with a social return on investment of $10.43 for every $1 invested, and a focus on promoting gender equity and inclusivity.</a:t>
            </a:r>
          </a:p>
        </p:txBody>
      </p:sp>
      <p:sp>
        <p:nvSpPr>
          <p:cNvPr id="5" name="TextBox 5"/>
          <p:cNvSpPr txBox="1"/>
          <p:nvPr/>
        </p:nvSpPr>
        <p:spPr>
          <a:xfrm>
            <a:off x="423933" y="5985616"/>
            <a:ext cx="9709296" cy="209550"/>
          </a:xfrm>
          <a:prstGeom prst="rect">
            <a:avLst/>
          </a:prstGeom>
        </p:spPr>
        <p:txBody>
          <a:bodyPr lIns="0" tIns="0" rIns="0" bIns="0" rtlCol="0" anchor="t">
            <a:spAutoFit/>
          </a:bodyPr>
          <a:lstStyle/>
          <a:p>
            <a:pPr algn="l">
              <a:lnSpc>
                <a:spcPts val="1679"/>
              </a:lnSpc>
            </a:pPr>
            <a:r>
              <a:rPr lang="en-US" sz="1399">
                <a:solidFill>
                  <a:srgbClr val="000000"/>
                </a:solidFill>
                <a:latin typeface="Open Sans Bold"/>
              </a:rPr>
              <a:t>Contributing to SDGs:</a:t>
            </a:r>
          </a:p>
        </p:txBody>
      </p:sp>
      <p:grpSp>
        <p:nvGrpSpPr>
          <p:cNvPr id="6" name="Group 6"/>
          <p:cNvGrpSpPr/>
          <p:nvPr/>
        </p:nvGrpSpPr>
        <p:grpSpPr>
          <a:xfrm>
            <a:off x="181057" y="57462"/>
            <a:ext cx="10315411" cy="825810"/>
            <a:chOff x="0" y="0"/>
            <a:chExt cx="13753881" cy="1101080"/>
          </a:xfrm>
        </p:grpSpPr>
        <p:sp>
          <p:nvSpPr>
            <p:cNvPr id="7" name="Freeform 7"/>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8" name="Freeform 8"/>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9" name="Freeform 9"/>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
        <p:nvSpPr>
          <p:cNvPr id="10" name="TextBox 10"/>
          <p:cNvSpPr txBox="1"/>
          <p:nvPr/>
        </p:nvSpPr>
        <p:spPr>
          <a:xfrm>
            <a:off x="407691" y="747370"/>
            <a:ext cx="5153692" cy="300380"/>
          </a:xfrm>
          <a:prstGeom prst="rect">
            <a:avLst/>
          </a:prstGeom>
        </p:spPr>
        <p:txBody>
          <a:bodyPr lIns="0" tIns="0" rIns="0" bIns="0" rtlCol="0" anchor="t">
            <a:spAutoFit/>
          </a:bodyPr>
          <a:lstStyle/>
          <a:p>
            <a:pPr algn="l">
              <a:lnSpc>
                <a:spcPts val="2386"/>
              </a:lnSpc>
            </a:pPr>
            <a:r>
              <a:rPr lang="en-US" sz="2210">
                <a:solidFill>
                  <a:srgbClr val="001597"/>
                </a:solidFill>
                <a:latin typeface="Open Sans Bold"/>
              </a:rPr>
              <a:t>Case Study - Project Baala</a:t>
            </a:r>
          </a:p>
        </p:txBody>
      </p:sp>
      <p:sp>
        <p:nvSpPr>
          <p:cNvPr id="11" name="Freeform 11"/>
          <p:cNvSpPr/>
          <p:nvPr/>
        </p:nvSpPr>
        <p:spPr>
          <a:xfrm>
            <a:off x="5963454" y="5932020"/>
            <a:ext cx="1277728" cy="1277728"/>
          </a:xfrm>
          <a:custGeom>
            <a:avLst/>
            <a:gdLst/>
            <a:ahLst/>
            <a:cxnLst/>
            <a:rect l="l" t="t" r="r" b="b"/>
            <a:pathLst>
              <a:path w="1277728" h="1277728">
                <a:moveTo>
                  <a:pt x="0" y="0"/>
                </a:moveTo>
                <a:lnTo>
                  <a:pt x="1277728" y="0"/>
                </a:lnTo>
                <a:lnTo>
                  <a:pt x="1277728" y="1277728"/>
                </a:lnTo>
                <a:lnTo>
                  <a:pt x="0" y="1277728"/>
                </a:lnTo>
                <a:lnTo>
                  <a:pt x="0" y="0"/>
                </a:lnTo>
                <a:close/>
              </a:path>
            </a:pathLst>
          </a:custGeom>
          <a:blipFill>
            <a:blip r:embed="rId6"/>
            <a:stretch>
              <a:fillRect/>
            </a:stretch>
          </a:blipFill>
        </p:spPr>
        <p:txBody>
          <a:bodyPr/>
          <a:lstStyle/>
          <a:p>
            <a:endParaRPr lang="en-IN"/>
          </a:p>
        </p:txBody>
      </p:sp>
      <p:sp>
        <p:nvSpPr>
          <p:cNvPr id="12" name="Freeform 12"/>
          <p:cNvSpPr/>
          <p:nvPr/>
        </p:nvSpPr>
        <p:spPr>
          <a:xfrm>
            <a:off x="4606442" y="5932020"/>
            <a:ext cx="1264333" cy="1264333"/>
          </a:xfrm>
          <a:custGeom>
            <a:avLst/>
            <a:gdLst/>
            <a:ahLst/>
            <a:cxnLst/>
            <a:rect l="l" t="t" r="r" b="b"/>
            <a:pathLst>
              <a:path w="1264333" h="1264333">
                <a:moveTo>
                  <a:pt x="0" y="0"/>
                </a:moveTo>
                <a:lnTo>
                  <a:pt x="1264333" y="0"/>
                </a:lnTo>
                <a:lnTo>
                  <a:pt x="1264333" y="1264333"/>
                </a:lnTo>
                <a:lnTo>
                  <a:pt x="0" y="1264333"/>
                </a:lnTo>
                <a:lnTo>
                  <a:pt x="0" y="0"/>
                </a:lnTo>
                <a:close/>
              </a:path>
            </a:pathLst>
          </a:custGeom>
          <a:blipFill>
            <a:blip r:embed="rId7"/>
            <a:stretch>
              <a:fillRect/>
            </a:stretch>
          </a:blipFill>
        </p:spPr>
        <p:txBody>
          <a:bodyPr/>
          <a:lstStyle/>
          <a:p>
            <a:endParaRPr lang="en-IN"/>
          </a:p>
        </p:txBody>
      </p:sp>
      <p:sp>
        <p:nvSpPr>
          <p:cNvPr id="13" name="Freeform 13"/>
          <p:cNvSpPr/>
          <p:nvPr/>
        </p:nvSpPr>
        <p:spPr>
          <a:xfrm>
            <a:off x="3296922" y="5932020"/>
            <a:ext cx="1216841" cy="1216841"/>
          </a:xfrm>
          <a:custGeom>
            <a:avLst/>
            <a:gdLst/>
            <a:ahLst/>
            <a:cxnLst/>
            <a:rect l="l" t="t" r="r" b="b"/>
            <a:pathLst>
              <a:path w="1216841" h="1216841">
                <a:moveTo>
                  <a:pt x="0" y="0"/>
                </a:moveTo>
                <a:lnTo>
                  <a:pt x="1216841" y="0"/>
                </a:lnTo>
                <a:lnTo>
                  <a:pt x="1216841" y="1216841"/>
                </a:lnTo>
                <a:lnTo>
                  <a:pt x="0" y="1216841"/>
                </a:lnTo>
                <a:lnTo>
                  <a:pt x="0" y="0"/>
                </a:lnTo>
                <a:close/>
              </a:path>
            </a:pathLst>
          </a:custGeom>
          <a:blipFill>
            <a:blip r:embed="rId8"/>
            <a:stretch>
              <a:fillRect/>
            </a:stretch>
          </a:blipFill>
        </p:spPr>
        <p:txBody>
          <a:bodyPr/>
          <a:lstStyle/>
          <a:p>
            <a:endParaRPr lang="en-IN"/>
          </a:p>
        </p:txBody>
      </p:sp>
      <p:sp>
        <p:nvSpPr>
          <p:cNvPr id="14" name="Freeform 14"/>
          <p:cNvSpPr/>
          <p:nvPr/>
        </p:nvSpPr>
        <p:spPr>
          <a:xfrm>
            <a:off x="9061938" y="996067"/>
            <a:ext cx="1402606" cy="1402606"/>
          </a:xfrm>
          <a:custGeom>
            <a:avLst/>
            <a:gdLst/>
            <a:ahLst/>
            <a:cxnLst/>
            <a:rect l="l" t="t" r="r" b="b"/>
            <a:pathLst>
              <a:path w="1402606" h="1402606">
                <a:moveTo>
                  <a:pt x="0" y="0"/>
                </a:moveTo>
                <a:lnTo>
                  <a:pt x="1402606" y="0"/>
                </a:lnTo>
                <a:lnTo>
                  <a:pt x="1402606" y="1402606"/>
                </a:lnTo>
                <a:lnTo>
                  <a:pt x="0" y="1402606"/>
                </a:lnTo>
                <a:lnTo>
                  <a:pt x="0" y="0"/>
                </a:lnTo>
                <a:close/>
              </a:path>
            </a:pathLst>
          </a:custGeom>
          <a:blipFill>
            <a:blip r:embed="rId9"/>
            <a:stretch>
              <a:fillRect/>
            </a:stretch>
          </a:blipFill>
        </p:spPr>
        <p:txBody>
          <a:bodyPr/>
          <a:lstStyle/>
          <a:p>
            <a:endParaRPr lang="en-IN"/>
          </a:p>
        </p:txBody>
      </p:sp>
      <p:sp>
        <p:nvSpPr>
          <p:cNvPr id="15" name="Freeform 15"/>
          <p:cNvSpPr/>
          <p:nvPr/>
        </p:nvSpPr>
        <p:spPr>
          <a:xfrm>
            <a:off x="7333861" y="4760883"/>
            <a:ext cx="3262973" cy="2449465"/>
          </a:xfrm>
          <a:custGeom>
            <a:avLst/>
            <a:gdLst/>
            <a:ahLst/>
            <a:cxnLst/>
            <a:rect l="l" t="t" r="r" b="b"/>
            <a:pathLst>
              <a:path w="3262973" h="2449465">
                <a:moveTo>
                  <a:pt x="0" y="0"/>
                </a:moveTo>
                <a:lnTo>
                  <a:pt x="3262973" y="0"/>
                </a:lnTo>
                <a:lnTo>
                  <a:pt x="3262973" y="2449465"/>
                </a:lnTo>
                <a:lnTo>
                  <a:pt x="0" y="2449465"/>
                </a:lnTo>
                <a:lnTo>
                  <a:pt x="0" y="0"/>
                </a:lnTo>
                <a:close/>
              </a:path>
            </a:pathLst>
          </a:custGeom>
          <a:blipFill>
            <a:blip r:embed="rId10"/>
            <a:stretch>
              <a:fillRect r="-3"/>
            </a:stretch>
          </a:blipFill>
        </p:spPr>
        <p:txBody>
          <a:bodyPr/>
          <a:lstStyle/>
          <a:p>
            <a:endParaRPr lang="en-IN"/>
          </a:p>
        </p:txBody>
      </p:sp>
      <p:sp>
        <p:nvSpPr>
          <p:cNvPr id="16" name="Freeform 16"/>
          <p:cNvSpPr/>
          <p:nvPr/>
        </p:nvSpPr>
        <p:spPr>
          <a:xfrm>
            <a:off x="7319776" y="2398673"/>
            <a:ext cx="3277058" cy="2173327"/>
          </a:xfrm>
          <a:custGeom>
            <a:avLst/>
            <a:gdLst/>
            <a:ahLst/>
            <a:cxnLst/>
            <a:rect l="l" t="t" r="r" b="b"/>
            <a:pathLst>
              <a:path w="3277058" h="2173327">
                <a:moveTo>
                  <a:pt x="0" y="0"/>
                </a:moveTo>
                <a:lnTo>
                  <a:pt x="3277058" y="0"/>
                </a:lnTo>
                <a:lnTo>
                  <a:pt x="3277058" y="2173327"/>
                </a:lnTo>
                <a:lnTo>
                  <a:pt x="0" y="2173327"/>
                </a:lnTo>
                <a:lnTo>
                  <a:pt x="0" y="0"/>
                </a:lnTo>
                <a:close/>
              </a:path>
            </a:pathLst>
          </a:custGeom>
          <a:blipFill>
            <a:blip r:embed="rId11"/>
            <a:stretch>
              <a:fillRect b="-460"/>
            </a:stretch>
          </a:blipFill>
        </p:spPr>
        <p:txBody>
          <a:bodyPr/>
          <a:lstStyle/>
          <a:p>
            <a:endParaRPr lang="en-IN"/>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07691" y="2655644"/>
            <a:ext cx="9725538" cy="1466850"/>
          </a:xfrm>
          <a:prstGeom prst="rect">
            <a:avLst/>
          </a:prstGeom>
        </p:spPr>
        <p:txBody>
          <a:bodyPr lIns="0" tIns="0" rIns="0" bIns="0" rtlCol="0" anchor="t">
            <a:spAutoFit/>
          </a:bodyPr>
          <a:lstStyle/>
          <a:p>
            <a:pPr algn="l">
              <a:lnSpc>
                <a:spcPts val="1679"/>
              </a:lnSpc>
            </a:pPr>
            <a:r>
              <a:rPr lang="en-US" sz="1399">
                <a:solidFill>
                  <a:srgbClr val="000000"/>
                </a:solidFill>
                <a:latin typeface="Open Sans Bold"/>
              </a:rPr>
              <a:t>Products &amp; Services:</a:t>
            </a:r>
          </a:p>
          <a:p>
            <a:pPr algn="l">
              <a:lnSpc>
                <a:spcPts val="1680"/>
              </a:lnSpc>
            </a:pPr>
            <a:r>
              <a:rPr lang="en-US" sz="1400">
                <a:solidFill>
                  <a:srgbClr val="000000"/>
                </a:solidFill>
                <a:latin typeface="Open Sans"/>
              </a:rPr>
              <a:t>Aakar shows their commitment to sustainability throughout the entire process, from sourcing raw materials to production and disposal in developing their Anandi Pads. They use biobased materials that are free from plastic and harmful chemicals. Their materials are locally sourced and come from indigenous waste such as jute, bagasse, and other fibers. This approach allows them to expand the lifecycle of waste. Unlike other feminine hygiene products that take years to degrade, Anandi Pads decompose and turn into manure within 90-180 days. </a:t>
            </a:r>
          </a:p>
          <a:p>
            <a:pPr algn="l">
              <a:lnSpc>
                <a:spcPts val="1679"/>
              </a:lnSpc>
            </a:pPr>
            <a:endParaRPr lang="en-US" sz="1400">
              <a:solidFill>
                <a:srgbClr val="000000"/>
              </a:solidFill>
              <a:latin typeface="Open Sans"/>
            </a:endParaRPr>
          </a:p>
        </p:txBody>
      </p:sp>
      <p:sp>
        <p:nvSpPr>
          <p:cNvPr id="3" name="TextBox 3"/>
          <p:cNvSpPr txBox="1"/>
          <p:nvPr/>
        </p:nvSpPr>
        <p:spPr>
          <a:xfrm>
            <a:off x="423933" y="4379465"/>
            <a:ext cx="10012353" cy="1257300"/>
          </a:xfrm>
          <a:prstGeom prst="rect">
            <a:avLst/>
          </a:prstGeom>
        </p:spPr>
        <p:txBody>
          <a:bodyPr lIns="0" tIns="0" rIns="0" bIns="0" rtlCol="0" anchor="t">
            <a:spAutoFit/>
          </a:bodyPr>
          <a:lstStyle/>
          <a:p>
            <a:pPr algn="l">
              <a:lnSpc>
                <a:spcPts val="1679"/>
              </a:lnSpc>
            </a:pPr>
            <a:r>
              <a:rPr lang="en-US" sz="1399">
                <a:solidFill>
                  <a:srgbClr val="000000"/>
                </a:solidFill>
                <a:latin typeface="Open Sans Bold"/>
              </a:rPr>
              <a:t>Triple Bottomline Impact:</a:t>
            </a:r>
          </a:p>
          <a:p>
            <a:pPr algn="l">
              <a:lnSpc>
                <a:spcPts val="1679"/>
              </a:lnSpc>
            </a:pPr>
            <a:r>
              <a:rPr lang="en-US" sz="1399">
                <a:solidFill>
                  <a:srgbClr val="000000"/>
                </a:solidFill>
                <a:latin typeface="Open Sans"/>
              </a:rPr>
              <a:t>Aakar Innovations assesses the effectiveness of its circular initiatives through a comprehensive set of key metrics that reflect their impact on both women's well-being and environmental sustainability. These metrics include measuring the total number of customers reached to gauge outreach, employment opportunities generated, the quantity of eco-friendly menstrual hygiene products sold and distributed, compost generated, plastic waste reduced, and carbon emissions reduced. </a:t>
            </a:r>
          </a:p>
        </p:txBody>
      </p:sp>
      <p:sp>
        <p:nvSpPr>
          <p:cNvPr id="4" name="TextBox 4"/>
          <p:cNvSpPr txBox="1"/>
          <p:nvPr/>
        </p:nvSpPr>
        <p:spPr>
          <a:xfrm>
            <a:off x="3139212" y="6093985"/>
            <a:ext cx="9709296" cy="209550"/>
          </a:xfrm>
          <a:prstGeom prst="rect">
            <a:avLst/>
          </a:prstGeom>
        </p:spPr>
        <p:txBody>
          <a:bodyPr lIns="0" tIns="0" rIns="0" bIns="0" rtlCol="0" anchor="t">
            <a:spAutoFit/>
          </a:bodyPr>
          <a:lstStyle/>
          <a:p>
            <a:pPr algn="l">
              <a:lnSpc>
                <a:spcPts val="1679"/>
              </a:lnSpc>
            </a:pPr>
            <a:r>
              <a:rPr lang="en-US" sz="1399">
                <a:solidFill>
                  <a:srgbClr val="000000"/>
                </a:solidFill>
                <a:latin typeface="Open Sans Bold"/>
              </a:rPr>
              <a:t>Contributing to SDGs:</a:t>
            </a:r>
          </a:p>
        </p:txBody>
      </p:sp>
      <p:grpSp>
        <p:nvGrpSpPr>
          <p:cNvPr id="5" name="Group 5"/>
          <p:cNvGrpSpPr/>
          <p:nvPr/>
        </p:nvGrpSpPr>
        <p:grpSpPr>
          <a:xfrm>
            <a:off x="120876" y="29813"/>
            <a:ext cx="10315411" cy="825810"/>
            <a:chOff x="0" y="0"/>
            <a:chExt cx="13753881" cy="1101080"/>
          </a:xfrm>
        </p:grpSpPr>
        <p:sp>
          <p:nvSpPr>
            <p:cNvPr id="6" name="Freeform 6"/>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7" name="Freeform 7"/>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8" name="Freeform 8"/>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
        <p:nvSpPr>
          <p:cNvPr id="9" name="Freeform 9"/>
          <p:cNvSpPr/>
          <p:nvPr/>
        </p:nvSpPr>
        <p:spPr>
          <a:xfrm>
            <a:off x="8678733" y="5893940"/>
            <a:ext cx="1277728" cy="1277728"/>
          </a:xfrm>
          <a:custGeom>
            <a:avLst/>
            <a:gdLst/>
            <a:ahLst/>
            <a:cxnLst/>
            <a:rect l="l" t="t" r="r" b="b"/>
            <a:pathLst>
              <a:path w="1277728" h="1277728">
                <a:moveTo>
                  <a:pt x="0" y="0"/>
                </a:moveTo>
                <a:lnTo>
                  <a:pt x="1277728" y="0"/>
                </a:lnTo>
                <a:lnTo>
                  <a:pt x="1277728" y="1277728"/>
                </a:lnTo>
                <a:lnTo>
                  <a:pt x="0" y="1277728"/>
                </a:lnTo>
                <a:lnTo>
                  <a:pt x="0" y="0"/>
                </a:lnTo>
                <a:close/>
              </a:path>
            </a:pathLst>
          </a:custGeom>
          <a:blipFill>
            <a:blip r:embed="rId6"/>
            <a:stretch>
              <a:fillRect/>
            </a:stretch>
          </a:blipFill>
        </p:spPr>
        <p:txBody>
          <a:bodyPr/>
          <a:lstStyle/>
          <a:p>
            <a:endParaRPr lang="en-IN"/>
          </a:p>
        </p:txBody>
      </p:sp>
      <p:sp>
        <p:nvSpPr>
          <p:cNvPr id="10" name="Freeform 10"/>
          <p:cNvSpPr/>
          <p:nvPr/>
        </p:nvSpPr>
        <p:spPr>
          <a:xfrm>
            <a:off x="7321721" y="5893940"/>
            <a:ext cx="1264333" cy="1264333"/>
          </a:xfrm>
          <a:custGeom>
            <a:avLst/>
            <a:gdLst/>
            <a:ahLst/>
            <a:cxnLst/>
            <a:rect l="l" t="t" r="r" b="b"/>
            <a:pathLst>
              <a:path w="1264333" h="1264333">
                <a:moveTo>
                  <a:pt x="0" y="0"/>
                </a:moveTo>
                <a:lnTo>
                  <a:pt x="1264333" y="0"/>
                </a:lnTo>
                <a:lnTo>
                  <a:pt x="1264333" y="1264333"/>
                </a:lnTo>
                <a:lnTo>
                  <a:pt x="0" y="1264333"/>
                </a:lnTo>
                <a:lnTo>
                  <a:pt x="0" y="0"/>
                </a:lnTo>
                <a:close/>
              </a:path>
            </a:pathLst>
          </a:custGeom>
          <a:blipFill>
            <a:blip r:embed="rId7"/>
            <a:stretch>
              <a:fillRect/>
            </a:stretch>
          </a:blipFill>
        </p:spPr>
        <p:txBody>
          <a:bodyPr/>
          <a:lstStyle/>
          <a:p>
            <a:endParaRPr lang="en-IN"/>
          </a:p>
        </p:txBody>
      </p:sp>
      <p:sp>
        <p:nvSpPr>
          <p:cNvPr id="11" name="Freeform 11"/>
          <p:cNvSpPr/>
          <p:nvPr/>
        </p:nvSpPr>
        <p:spPr>
          <a:xfrm>
            <a:off x="6012201" y="5893940"/>
            <a:ext cx="1216841" cy="1216841"/>
          </a:xfrm>
          <a:custGeom>
            <a:avLst/>
            <a:gdLst/>
            <a:ahLst/>
            <a:cxnLst/>
            <a:rect l="l" t="t" r="r" b="b"/>
            <a:pathLst>
              <a:path w="1216841" h="1216841">
                <a:moveTo>
                  <a:pt x="0" y="0"/>
                </a:moveTo>
                <a:lnTo>
                  <a:pt x="1216841" y="0"/>
                </a:lnTo>
                <a:lnTo>
                  <a:pt x="1216841" y="1216841"/>
                </a:lnTo>
                <a:lnTo>
                  <a:pt x="0" y="1216841"/>
                </a:lnTo>
                <a:lnTo>
                  <a:pt x="0" y="0"/>
                </a:lnTo>
                <a:close/>
              </a:path>
            </a:pathLst>
          </a:custGeom>
          <a:blipFill>
            <a:blip r:embed="rId8"/>
            <a:stretch>
              <a:fillRect/>
            </a:stretch>
          </a:blipFill>
        </p:spPr>
        <p:txBody>
          <a:bodyPr/>
          <a:lstStyle/>
          <a:p>
            <a:endParaRPr lang="en-IN"/>
          </a:p>
        </p:txBody>
      </p:sp>
      <p:sp>
        <p:nvSpPr>
          <p:cNvPr id="12" name="Freeform 12"/>
          <p:cNvSpPr/>
          <p:nvPr/>
        </p:nvSpPr>
        <p:spPr>
          <a:xfrm>
            <a:off x="9037845" y="1100720"/>
            <a:ext cx="1398442" cy="562336"/>
          </a:xfrm>
          <a:custGeom>
            <a:avLst/>
            <a:gdLst/>
            <a:ahLst/>
            <a:cxnLst/>
            <a:rect l="l" t="t" r="r" b="b"/>
            <a:pathLst>
              <a:path w="1398442" h="562336">
                <a:moveTo>
                  <a:pt x="0" y="0"/>
                </a:moveTo>
                <a:lnTo>
                  <a:pt x="1398441" y="0"/>
                </a:lnTo>
                <a:lnTo>
                  <a:pt x="1398441" y="562337"/>
                </a:lnTo>
                <a:lnTo>
                  <a:pt x="0" y="562337"/>
                </a:lnTo>
                <a:lnTo>
                  <a:pt x="0" y="0"/>
                </a:lnTo>
                <a:close/>
              </a:path>
            </a:pathLst>
          </a:custGeom>
          <a:blipFill>
            <a:blip r:embed="rId9"/>
            <a:stretch>
              <a:fillRect/>
            </a:stretch>
          </a:blipFill>
        </p:spPr>
        <p:txBody>
          <a:bodyPr/>
          <a:lstStyle/>
          <a:p>
            <a:endParaRPr lang="en-IN"/>
          </a:p>
        </p:txBody>
      </p:sp>
      <p:sp>
        <p:nvSpPr>
          <p:cNvPr id="13" name="TextBox 13"/>
          <p:cNvSpPr txBox="1"/>
          <p:nvPr/>
        </p:nvSpPr>
        <p:spPr>
          <a:xfrm>
            <a:off x="407691" y="1350923"/>
            <a:ext cx="8933442" cy="1047750"/>
          </a:xfrm>
          <a:prstGeom prst="rect">
            <a:avLst/>
          </a:prstGeom>
        </p:spPr>
        <p:txBody>
          <a:bodyPr lIns="0" tIns="0" rIns="0" bIns="0" rtlCol="0" anchor="t">
            <a:spAutoFit/>
          </a:bodyPr>
          <a:lstStyle/>
          <a:p>
            <a:pPr algn="l">
              <a:lnSpc>
                <a:spcPts val="1679"/>
              </a:lnSpc>
            </a:pPr>
            <a:r>
              <a:rPr lang="en-US" sz="1399">
                <a:solidFill>
                  <a:srgbClr val="000000"/>
                </a:solidFill>
                <a:latin typeface="Open Sans Bold"/>
              </a:rPr>
              <a:t>About the Enterprise:</a:t>
            </a:r>
          </a:p>
          <a:p>
            <a:pPr algn="l">
              <a:lnSpc>
                <a:spcPts val="1679"/>
              </a:lnSpc>
            </a:pPr>
            <a:r>
              <a:rPr lang="en-US" sz="1399">
                <a:solidFill>
                  <a:srgbClr val="000000"/>
                </a:solidFill>
                <a:latin typeface="Open Sans"/>
              </a:rPr>
              <a:t>Aakar is a hybrid social enterprise that consists of Aakar Innovations and Aakar Social Ventures which focuses on sustainable period care. Aakar Innovations specializes in the production of sustainable sanitary napkins. Meanwhile, Aakar Social Ventures engages in the broader social impact of menstrual health, including awareness and sensitization across underserved communities. </a:t>
            </a:r>
          </a:p>
        </p:txBody>
      </p:sp>
      <p:sp>
        <p:nvSpPr>
          <p:cNvPr id="14" name="TextBox 14"/>
          <p:cNvSpPr txBox="1"/>
          <p:nvPr/>
        </p:nvSpPr>
        <p:spPr>
          <a:xfrm>
            <a:off x="407691" y="964818"/>
            <a:ext cx="5153692" cy="300380"/>
          </a:xfrm>
          <a:prstGeom prst="rect">
            <a:avLst/>
          </a:prstGeom>
        </p:spPr>
        <p:txBody>
          <a:bodyPr lIns="0" tIns="0" rIns="0" bIns="0" rtlCol="0" anchor="t">
            <a:spAutoFit/>
          </a:bodyPr>
          <a:lstStyle/>
          <a:p>
            <a:pPr algn="l">
              <a:lnSpc>
                <a:spcPts val="2386"/>
              </a:lnSpc>
            </a:pPr>
            <a:r>
              <a:rPr lang="en-US" sz="2210">
                <a:solidFill>
                  <a:srgbClr val="001597"/>
                </a:solidFill>
                <a:latin typeface="Open Sans Bold"/>
              </a:rPr>
              <a:t>Case Study - Aakar Innovations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23933" y="6132065"/>
            <a:ext cx="9709296" cy="209550"/>
          </a:xfrm>
          <a:prstGeom prst="rect">
            <a:avLst/>
          </a:prstGeom>
        </p:spPr>
        <p:txBody>
          <a:bodyPr lIns="0" tIns="0" rIns="0" bIns="0" rtlCol="0" anchor="t">
            <a:spAutoFit/>
          </a:bodyPr>
          <a:lstStyle/>
          <a:p>
            <a:pPr algn="l">
              <a:lnSpc>
                <a:spcPts val="1679"/>
              </a:lnSpc>
            </a:pPr>
            <a:r>
              <a:rPr lang="en-US" sz="1399">
                <a:solidFill>
                  <a:srgbClr val="000000"/>
                </a:solidFill>
                <a:latin typeface="Open Sans Bold"/>
              </a:rPr>
              <a:t>Contributing to SDGs:</a:t>
            </a:r>
          </a:p>
        </p:txBody>
      </p:sp>
      <p:grpSp>
        <p:nvGrpSpPr>
          <p:cNvPr id="3" name="Group 3"/>
          <p:cNvGrpSpPr/>
          <p:nvPr/>
        </p:nvGrpSpPr>
        <p:grpSpPr>
          <a:xfrm>
            <a:off x="120876" y="29813"/>
            <a:ext cx="10315411" cy="825810"/>
            <a:chOff x="0" y="0"/>
            <a:chExt cx="13753881" cy="1101080"/>
          </a:xfrm>
        </p:grpSpPr>
        <p:sp>
          <p:nvSpPr>
            <p:cNvPr id="4" name="Freeform 4"/>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5" name="Freeform 5"/>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6" name="Freeform 6"/>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
        <p:nvSpPr>
          <p:cNvPr id="7" name="Freeform 7"/>
          <p:cNvSpPr/>
          <p:nvPr/>
        </p:nvSpPr>
        <p:spPr>
          <a:xfrm>
            <a:off x="5963454" y="5932020"/>
            <a:ext cx="1277728" cy="1277728"/>
          </a:xfrm>
          <a:custGeom>
            <a:avLst/>
            <a:gdLst/>
            <a:ahLst/>
            <a:cxnLst/>
            <a:rect l="l" t="t" r="r" b="b"/>
            <a:pathLst>
              <a:path w="1277728" h="1277728">
                <a:moveTo>
                  <a:pt x="0" y="0"/>
                </a:moveTo>
                <a:lnTo>
                  <a:pt x="1277728" y="0"/>
                </a:lnTo>
                <a:lnTo>
                  <a:pt x="1277728" y="1277728"/>
                </a:lnTo>
                <a:lnTo>
                  <a:pt x="0" y="1277728"/>
                </a:lnTo>
                <a:lnTo>
                  <a:pt x="0" y="0"/>
                </a:lnTo>
                <a:close/>
              </a:path>
            </a:pathLst>
          </a:custGeom>
          <a:blipFill>
            <a:blip r:embed="rId6"/>
            <a:stretch>
              <a:fillRect/>
            </a:stretch>
          </a:blipFill>
        </p:spPr>
        <p:txBody>
          <a:bodyPr/>
          <a:lstStyle/>
          <a:p>
            <a:endParaRPr lang="en-IN"/>
          </a:p>
        </p:txBody>
      </p:sp>
      <p:sp>
        <p:nvSpPr>
          <p:cNvPr id="8" name="Freeform 8"/>
          <p:cNvSpPr/>
          <p:nvPr/>
        </p:nvSpPr>
        <p:spPr>
          <a:xfrm>
            <a:off x="4606442" y="5932020"/>
            <a:ext cx="1264333" cy="1264333"/>
          </a:xfrm>
          <a:custGeom>
            <a:avLst/>
            <a:gdLst/>
            <a:ahLst/>
            <a:cxnLst/>
            <a:rect l="l" t="t" r="r" b="b"/>
            <a:pathLst>
              <a:path w="1264333" h="1264333">
                <a:moveTo>
                  <a:pt x="0" y="0"/>
                </a:moveTo>
                <a:lnTo>
                  <a:pt x="1264333" y="0"/>
                </a:lnTo>
                <a:lnTo>
                  <a:pt x="1264333" y="1264333"/>
                </a:lnTo>
                <a:lnTo>
                  <a:pt x="0" y="1264333"/>
                </a:lnTo>
                <a:lnTo>
                  <a:pt x="0" y="0"/>
                </a:lnTo>
                <a:close/>
              </a:path>
            </a:pathLst>
          </a:custGeom>
          <a:blipFill>
            <a:blip r:embed="rId7"/>
            <a:stretch>
              <a:fillRect/>
            </a:stretch>
          </a:blipFill>
        </p:spPr>
        <p:txBody>
          <a:bodyPr/>
          <a:lstStyle/>
          <a:p>
            <a:endParaRPr lang="en-IN"/>
          </a:p>
        </p:txBody>
      </p:sp>
      <p:sp>
        <p:nvSpPr>
          <p:cNvPr id="9" name="Freeform 9"/>
          <p:cNvSpPr/>
          <p:nvPr/>
        </p:nvSpPr>
        <p:spPr>
          <a:xfrm>
            <a:off x="3296922" y="5932020"/>
            <a:ext cx="1216841" cy="1216841"/>
          </a:xfrm>
          <a:custGeom>
            <a:avLst/>
            <a:gdLst/>
            <a:ahLst/>
            <a:cxnLst/>
            <a:rect l="l" t="t" r="r" b="b"/>
            <a:pathLst>
              <a:path w="1216841" h="1216841">
                <a:moveTo>
                  <a:pt x="0" y="0"/>
                </a:moveTo>
                <a:lnTo>
                  <a:pt x="1216841" y="0"/>
                </a:lnTo>
                <a:lnTo>
                  <a:pt x="1216841" y="1216841"/>
                </a:lnTo>
                <a:lnTo>
                  <a:pt x="0" y="1216841"/>
                </a:lnTo>
                <a:lnTo>
                  <a:pt x="0" y="0"/>
                </a:lnTo>
                <a:close/>
              </a:path>
            </a:pathLst>
          </a:custGeom>
          <a:blipFill>
            <a:blip r:embed="rId8"/>
            <a:stretch>
              <a:fillRect/>
            </a:stretch>
          </a:blipFill>
        </p:spPr>
        <p:txBody>
          <a:bodyPr/>
          <a:lstStyle/>
          <a:p>
            <a:endParaRPr lang="en-IN"/>
          </a:p>
        </p:txBody>
      </p:sp>
      <p:sp>
        <p:nvSpPr>
          <p:cNvPr id="10" name="Freeform 10"/>
          <p:cNvSpPr/>
          <p:nvPr/>
        </p:nvSpPr>
        <p:spPr>
          <a:xfrm>
            <a:off x="8142618" y="1080811"/>
            <a:ext cx="2397030" cy="368774"/>
          </a:xfrm>
          <a:custGeom>
            <a:avLst/>
            <a:gdLst/>
            <a:ahLst/>
            <a:cxnLst/>
            <a:rect l="l" t="t" r="r" b="b"/>
            <a:pathLst>
              <a:path w="2397030" h="368774">
                <a:moveTo>
                  <a:pt x="0" y="0"/>
                </a:moveTo>
                <a:lnTo>
                  <a:pt x="2397030" y="0"/>
                </a:lnTo>
                <a:lnTo>
                  <a:pt x="2397030" y="368774"/>
                </a:lnTo>
                <a:lnTo>
                  <a:pt x="0" y="368774"/>
                </a:lnTo>
                <a:lnTo>
                  <a:pt x="0" y="0"/>
                </a:lnTo>
                <a:close/>
              </a:path>
            </a:pathLst>
          </a:custGeom>
          <a:blipFill>
            <a:blip r:embed="rId9"/>
            <a:stretch>
              <a:fillRect/>
            </a:stretch>
          </a:blipFill>
        </p:spPr>
        <p:txBody>
          <a:bodyPr/>
          <a:lstStyle/>
          <a:p>
            <a:endParaRPr lang="en-IN"/>
          </a:p>
        </p:txBody>
      </p:sp>
      <p:sp>
        <p:nvSpPr>
          <p:cNvPr id="11" name="Freeform 11"/>
          <p:cNvSpPr/>
          <p:nvPr/>
        </p:nvSpPr>
        <p:spPr>
          <a:xfrm>
            <a:off x="7336432" y="4888772"/>
            <a:ext cx="3099854" cy="2324891"/>
          </a:xfrm>
          <a:custGeom>
            <a:avLst/>
            <a:gdLst/>
            <a:ahLst/>
            <a:cxnLst/>
            <a:rect l="l" t="t" r="r" b="b"/>
            <a:pathLst>
              <a:path w="3099854" h="2324891">
                <a:moveTo>
                  <a:pt x="0" y="0"/>
                </a:moveTo>
                <a:lnTo>
                  <a:pt x="3099854" y="0"/>
                </a:lnTo>
                <a:lnTo>
                  <a:pt x="3099854" y="2324891"/>
                </a:lnTo>
                <a:lnTo>
                  <a:pt x="0" y="2324891"/>
                </a:lnTo>
                <a:lnTo>
                  <a:pt x="0" y="0"/>
                </a:lnTo>
                <a:close/>
              </a:path>
            </a:pathLst>
          </a:custGeom>
          <a:blipFill>
            <a:blip r:embed="rId10"/>
            <a:stretch>
              <a:fillRect/>
            </a:stretch>
          </a:blipFill>
        </p:spPr>
        <p:txBody>
          <a:bodyPr/>
          <a:lstStyle/>
          <a:p>
            <a:endParaRPr lang="en-IN"/>
          </a:p>
        </p:txBody>
      </p:sp>
      <p:sp>
        <p:nvSpPr>
          <p:cNvPr id="12" name="Freeform 12"/>
          <p:cNvSpPr/>
          <p:nvPr/>
        </p:nvSpPr>
        <p:spPr>
          <a:xfrm>
            <a:off x="7336432" y="2398673"/>
            <a:ext cx="3083421" cy="2384004"/>
          </a:xfrm>
          <a:custGeom>
            <a:avLst/>
            <a:gdLst/>
            <a:ahLst/>
            <a:cxnLst/>
            <a:rect l="l" t="t" r="r" b="b"/>
            <a:pathLst>
              <a:path w="3083421" h="2384004">
                <a:moveTo>
                  <a:pt x="0" y="0"/>
                </a:moveTo>
                <a:lnTo>
                  <a:pt x="3083421" y="0"/>
                </a:lnTo>
                <a:lnTo>
                  <a:pt x="3083421" y="2384004"/>
                </a:lnTo>
                <a:lnTo>
                  <a:pt x="0" y="2384004"/>
                </a:lnTo>
                <a:lnTo>
                  <a:pt x="0" y="0"/>
                </a:lnTo>
                <a:close/>
              </a:path>
            </a:pathLst>
          </a:custGeom>
          <a:blipFill>
            <a:blip r:embed="rId11"/>
            <a:stretch>
              <a:fillRect l="-3089"/>
            </a:stretch>
          </a:blipFill>
        </p:spPr>
        <p:txBody>
          <a:bodyPr/>
          <a:lstStyle/>
          <a:p>
            <a:endParaRPr lang="en-IN"/>
          </a:p>
        </p:txBody>
      </p:sp>
      <p:sp>
        <p:nvSpPr>
          <p:cNvPr id="13" name="TextBox 13"/>
          <p:cNvSpPr txBox="1"/>
          <p:nvPr/>
        </p:nvSpPr>
        <p:spPr>
          <a:xfrm>
            <a:off x="407691" y="1350923"/>
            <a:ext cx="8933442" cy="1047750"/>
          </a:xfrm>
          <a:prstGeom prst="rect">
            <a:avLst/>
          </a:prstGeom>
        </p:spPr>
        <p:txBody>
          <a:bodyPr lIns="0" tIns="0" rIns="0" bIns="0" rtlCol="0" anchor="t">
            <a:spAutoFit/>
          </a:bodyPr>
          <a:lstStyle/>
          <a:p>
            <a:pPr algn="l">
              <a:lnSpc>
                <a:spcPts val="1679"/>
              </a:lnSpc>
            </a:pPr>
            <a:r>
              <a:rPr lang="en-US" sz="1399">
                <a:solidFill>
                  <a:srgbClr val="000000"/>
                </a:solidFill>
                <a:latin typeface="Open Sans Bold"/>
              </a:rPr>
              <a:t>About the Enterprise:</a:t>
            </a:r>
          </a:p>
          <a:p>
            <a:pPr algn="l">
              <a:lnSpc>
                <a:spcPts val="1680"/>
              </a:lnSpc>
            </a:pPr>
            <a:r>
              <a:rPr lang="en-US" sz="1400">
                <a:solidFill>
                  <a:srgbClr val="000000"/>
                </a:solidFill>
                <a:latin typeface="Open Sans"/>
              </a:rPr>
              <a:t>Bunko Junko is a sustainable fashion brand that works on pre-consumed textile waste and recreates fashion products out of it. The company is deeply committed to empowering rural women through basic skill development such as stitching and tailoring ensuring that they can access meaningful employment.</a:t>
            </a:r>
          </a:p>
          <a:p>
            <a:pPr algn="l">
              <a:lnSpc>
                <a:spcPts val="1679"/>
              </a:lnSpc>
            </a:pPr>
            <a:endParaRPr lang="en-US" sz="1400">
              <a:solidFill>
                <a:srgbClr val="000000"/>
              </a:solidFill>
              <a:latin typeface="Open Sans"/>
            </a:endParaRPr>
          </a:p>
        </p:txBody>
      </p:sp>
      <p:sp>
        <p:nvSpPr>
          <p:cNvPr id="14" name="TextBox 14"/>
          <p:cNvSpPr txBox="1"/>
          <p:nvPr/>
        </p:nvSpPr>
        <p:spPr>
          <a:xfrm>
            <a:off x="407691" y="2474873"/>
            <a:ext cx="6290686" cy="1676400"/>
          </a:xfrm>
          <a:prstGeom prst="rect">
            <a:avLst/>
          </a:prstGeom>
        </p:spPr>
        <p:txBody>
          <a:bodyPr lIns="0" tIns="0" rIns="0" bIns="0" rtlCol="0" anchor="t">
            <a:spAutoFit/>
          </a:bodyPr>
          <a:lstStyle/>
          <a:p>
            <a:pPr algn="l">
              <a:lnSpc>
                <a:spcPts val="1679"/>
              </a:lnSpc>
            </a:pPr>
            <a:r>
              <a:rPr lang="en-US" sz="1399">
                <a:solidFill>
                  <a:srgbClr val="000000"/>
                </a:solidFill>
                <a:latin typeface="Open Sans Bold"/>
              </a:rPr>
              <a:t>Products &amp; Services:</a:t>
            </a:r>
          </a:p>
          <a:p>
            <a:pPr algn="l">
              <a:lnSpc>
                <a:spcPts val="1680"/>
              </a:lnSpc>
            </a:pPr>
            <a:endParaRPr lang="en-US" sz="1399">
              <a:solidFill>
                <a:srgbClr val="000000"/>
              </a:solidFill>
              <a:latin typeface="Open Sans Bold"/>
            </a:endParaRPr>
          </a:p>
          <a:p>
            <a:pPr algn="l">
              <a:lnSpc>
                <a:spcPts val="1679"/>
              </a:lnSpc>
            </a:pPr>
            <a:r>
              <a:rPr lang="en-US" sz="1399">
                <a:solidFill>
                  <a:srgbClr val="000000"/>
                </a:solidFill>
                <a:latin typeface="Open Sans"/>
              </a:rPr>
              <a:t>Bunko Junko operates with a distinctive business model centered around upcycling textile waste into high-quality products. Their target audience comprises environmentally conscious individuals and businesses appreciative of sustainable fashion, home furnishings, and gifting products. The main revenue streams include the sale of upcycled products, collaborations, and social welfare initiatives. </a:t>
            </a:r>
          </a:p>
        </p:txBody>
      </p:sp>
      <p:sp>
        <p:nvSpPr>
          <p:cNvPr id="15" name="TextBox 15"/>
          <p:cNvSpPr txBox="1"/>
          <p:nvPr/>
        </p:nvSpPr>
        <p:spPr>
          <a:xfrm>
            <a:off x="423933" y="4379465"/>
            <a:ext cx="6817249" cy="1257300"/>
          </a:xfrm>
          <a:prstGeom prst="rect">
            <a:avLst/>
          </a:prstGeom>
        </p:spPr>
        <p:txBody>
          <a:bodyPr lIns="0" tIns="0" rIns="0" bIns="0" rtlCol="0" anchor="t">
            <a:spAutoFit/>
          </a:bodyPr>
          <a:lstStyle/>
          <a:p>
            <a:pPr algn="l">
              <a:lnSpc>
                <a:spcPts val="1679"/>
              </a:lnSpc>
            </a:pPr>
            <a:r>
              <a:rPr lang="en-US" sz="1399">
                <a:solidFill>
                  <a:srgbClr val="000000"/>
                </a:solidFill>
                <a:latin typeface="Open Sans Bold"/>
              </a:rPr>
              <a:t>Triple Bottomline Impact:</a:t>
            </a:r>
          </a:p>
          <a:p>
            <a:pPr algn="l">
              <a:lnSpc>
                <a:spcPts val="1680"/>
              </a:lnSpc>
            </a:pPr>
            <a:r>
              <a:rPr lang="en-US" sz="1400">
                <a:solidFill>
                  <a:srgbClr val="000000"/>
                </a:solidFill>
                <a:latin typeface="Open Sans"/>
              </a:rPr>
              <a:t>Bunko Junko measures the success of their circular initiatives through metrics such as the volume of textile waste diverted, the number of women employed and trained, and the reduction in our carbon footprint. These indicators reflect our commitment to sustainability and women's empowerment.</a:t>
            </a:r>
          </a:p>
          <a:p>
            <a:pPr algn="l">
              <a:lnSpc>
                <a:spcPts val="1679"/>
              </a:lnSpc>
            </a:pPr>
            <a:endParaRPr lang="en-US" sz="1400">
              <a:solidFill>
                <a:srgbClr val="000000"/>
              </a:solidFill>
              <a:latin typeface="Open Sans"/>
            </a:endParaRPr>
          </a:p>
        </p:txBody>
      </p:sp>
      <p:sp>
        <p:nvSpPr>
          <p:cNvPr id="16" name="TextBox 16"/>
          <p:cNvSpPr txBox="1"/>
          <p:nvPr/>
        </p:nvSpPr>
        <p:spPr>
          <a:xfrm>
            <a:off x="407691" y="964818"/>
            <a:ext cx="5153692" cy="300380"/>
          </a:xfrm>
          <a:prstGeom prst="rect">
            <a:avLst/>
          </a:prstGeom>
        </p:spPr>
        <p:txBody>
          <a:bodyPr lIns="0" tIns="0" rIns="0" bIns="0" rtlCol="0" anchor="t">
            <a:spAutoFit/>
          </a:bodyPr>
          <a:lstStyle/>
          <a:p>
            <a:pPr algn="l">
              <a:lnSpc>
                <a:spcPts val="2386"/>
              </a:lnSpc>
            </a:pPr>
            <a:r>
              <a:rPr lang="en-US" sz="2210">
                <a:solidFill>
                  <a:srgbClr val="001597"/>
                </a:solidFill>
                <a:latin typeface="Open Sans Bold"/>
              </a:rPr>
              <a:t>Case Study - Bunko Junko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700"/>
            <a:ext cx="10691813" cy="7559675"/>
          </a:xfrm>
          <a:custGeom>
            <a:avLst/>
            <a:gdLst/>
            <a:ahLst/>
            <a:cxnLst/>
            <a:rect l="l" t="t" r="r" b="b"/>
            <a:pathLst>
              <a:path w="10691813" h="7559675">
                <a:moveTo>
                  <a:pt x="0" y="0"/>
                </a:moveTo>
                <a:lnTo>
                  <a:pt x="10691813" y="0"/>
                </a:lnTo>
                <a:lnTo>
                  <a:pt x="10691813" y="7559675"/>
                </a:lnTo>
                <a:lnTo>
                  <a:pt x="0" y="7559675"/>
                </a:lnTo>
                <a:lnTo>
                  <a:pt x="0" y="0"/>
                </a:lnTo>
                <a:close/>
              </a:path>
            </a:pathLst>
          </a:custGeom>
          <a:blipFill>
            <a:blip r:embed="rId3"/>
            <a:stretch>
              <a:fillRect b="-6074"/>
            </a:stretch>
          </a:blipFill>
        </p:spPr>
        <p:txBody>
          <a:bodyPr/>
          <a:lstStyle/>
          <a:p>
            <a:endParaRPr lang="en-IN"/>
          </a:p>
        </p:txBody>
      </p:sp>
      <p:sp>
        <p:nvSpPr>
          <p:cNvPr id="3" name="TextBox 3"/>
          <p:cNvSpPr txBox="1"/>
          <p:nvPr/>
        </p:nvSpPr>
        <p:spPr>
          <a:xfrm>
            <a:off x="1350642" y="3037014"/>
            <a:ext cx="7408103" cy="1108710"/>
          </a:xfrm>
          <a:prstGeom prst="rect">
            <a:avLst/>
          </a:prstGeom>
        </p:spPr>
        <p:txBody>
          <a:bodyPr lIns="0" tIns="0" rIns="0" bIns="0" rtlCol="0" anchor="t">
            <a:spAutoFit/>
          </a:bodyPr>
          <a:lstStyle/>
          <a:p>
            <a:pPr algn="l">
              <a:lnSpc>
                <a:spcPts val="4320"/>
              </a:lnSpc>
            </a:pPr>
            <a:r>
              <a:rPr lang="en-US" sz="4000">
                <a:solidFill>
                  <a:srgbClr val="FFFFFF"/>
                </a:solidFill>
                <a:latin typeface="Open Sans Bold"/>
              </a:rPr>
              <a:t>Tool: </a:t>
            </a:r>
          </a:p>
          <a:p>
            <a:pPr algn="l">
              <a:lnSpc>
                <a:spcPts val="4320"/>
              </a:lnSpc>
            </a:pPr>
            <a:r>
              <a:rPr lang="en-US" sz="4000">
                <a:solidFill>
                  <a:srgbClr val="FFFFFF"/>
                </a:solidFill>
                <a:latin typeface="Open Sans"/>
              </a:rPr>
              <a:t>Value Proposition Building</a:t>
            </a:r>
          </a:p>
        </p:txBody>
      </p:sp>
      <p:sp>
        <p:nvSpPr>
          <p:cNvPr id="4" name="Freeform 4"/>
          <p:cNvSpPr/>
          <p:nvPr/>
        </p:nvSpPr>
        <p:spPr>
          <a:xfrm>
            <a:off x="454329" y="3206559"/>
            <a:ext cx="731520" cy="731520"/>
          </a:xfrm>
          <a:custGeom>
            <a:avLst/>
            <a:gdLst/>
            <a:ahLst/>
            <a:cxnLst/>
            <a:rect l="l" t="t" r="r" b="b"/>
            <a:pathLst>
              <a:path w="731520" h="731520">
                <a:moveTo>
                  <a:pt x="0" y="0"/>
                </a:moveTo>
                <a:lnTo>
                  <a:pt x="731520" y="0"/>
                </a:lnTo>
                <a:lnTo>
                  <a:pt x="731520" y="731520"/>
                </a:lnTo>
                <a:lnTo>
                  <a:pt x="0" y="731520"/>
                </a:lnTo>
                <a:lnTo>
                  <a:pt x="0" y="0"/>
                </a:lnTo>
                <a:close/>
              </a:path>
            </a:pathLst>
          </a:custGeom>
          <a:blipFill>
            <a:blip r:embed="rId4"/>
            <a:stretch>
              <a:fillRect/>
            </a:stretch>
          </a:blipFill>
        </p:spPr>
        <p:txBody>
          <a:bodyPr/>
          <a:lstStyle/>
          <a:p>
            <a:endParaRPr lang="en-IN"/>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72637" y="1358089"/>
            <a:ext cx="8281010" cy="5010150"/>
          </a:xfrm>
          <a:prstGeom prst="rect">
            <a:avLst/>
          </a:prstGeom>
        </p:spPr>
        <p:txBody>
          <a:bodyPr lIns="0" tIns="0" rIns="0" bIns="0" rtlCol="0" anchor="t">
            <a:spAutoFit/>
          </a:bodyPr>
          <a:lstStyle/>
          <a:p>
            <a:pPr algn="l">
              <a:lnSpc>
                <a:spcPts val="2652"/>
              </a:lnSpc>
            </a:pPr>
            <a:r>
              <a:rPr lang="en-US" sz="2210">
                <a:solidFill>
                  <a:srgbClr val="001597"/>
                </a:solidFill>
                <a:latin typeface="Open Sans Bold"/>
              </a:rPr>
              <a:t>About the EU-India Resource Efficiency &amp;</a:t>
            </a:r>
          </a:p>
          <a:p>
            <a:pPr algn="l">
              <a:lnSpc>
                <a:spcPts val="2652"/>
              </a:lnSpc>
            </a:pPr>
            <a:r>
              <a:rPr lang="en-US" sz="2210">
                <a:solidFill>
                  <a:srgbClr val="001597"/>
                </a:solidFill>
                <a:latin typeface="Open Sans Bold"/>
              </a:rPr>
              <a:t>Circular Economy</a:t>
            </a:r>
          </a:p>
          <a:p>
            <a:pPr algn="just">
              <a:lnSpc>
                <a:spcPts val="1800"/>
              </a:lnSpc>
            </a:pPr>
            <a:endParaRPr lang="en-US" sz="2210">
              <a:solidFill>
                <a:srgbClr val="001597"/>
              </a:solidFill>
              <a:latin typeface="Open Sans Bold"/>
            </a:endParaRPr>
          </a:p>
          <a:p>
            <a:pPr algn="just">
              <a:lnSpc>
                <a:spcPts val="1800"/>
              </a:lnSpc>
            </a:pPr>
            <a:r>
              <a:rPr lang="en-US" sz="1500">
                <a:solidFill>
                  <a:srgbClr val="000000"/>
                </a:solidFill>
                <a:latin typeface="Open Sans"/>
              </a:rPr>
              <a:t>Supported by the </a:t>
            </a:r>
            <a:r>
              <a:rPr lang="en-US" sz="1500" u="sng">
                <a:solidFill>
                  <a:srgbClr val="001597"/>
                </a:solidFill>
                <a:latin typeface="Open Sans"/>
                <a:hlinkClick r:id="rId3" tooltip="https://www.eu-rei.com/"/>
              </a:rPr>
              <a:t>European Union – Resource Efficiency Initiative (EU-REI)</a:t>
            </a:r>
          </a:p>
          <a:p>
            <a:pPr algn="just">
              <a:lnSpc>
                <a:spcPts val="1800"/>
              </a:lnSpc>
            </a:pPr>
            <a:r>
              <a:rPr lang="en-US" sz="1500">
                <a:solidFill>
                  <a:srgbClr val="000000"/>
                </a:solidFill>
                <a:latin typeface="Open Sans"/>
              </a:rPr>
              <a:t>The transition to a resource-efficient and circular economy is essential for the sustainability of EU and India’s economic growth and requires working together for a global systemic shift. At the 15th EU-India Summit in July 2020, the EU and India adopted a Joint Declaration to establish an ‘India-EU Resource Efficiency and Circular Economy Partnership.’ The objective of partnership is to support and strengthen dialogue and cooperation on resource efficiency and circular economy by bringing together representatives of relevant stakeholders from both sides, including governments, businesses (including start-ups), academia and research institutes. EU’s Resource Efficiency Initiative acts as an important vehicle for taking forward the partnership.</a:t>
            </a:r>
          </a:p>
          <a:p>
            <a:pPr algn="just">
              <a:lnSpc>
                <a:spcPts val="1800"/>
              </a:lnSpc>
            </a:pPr>
            <a:endParaRPr lang="en-US" sz="1500">
              <a:solidFill>
                <a:srgbClr val="000000"/>
              </a:solidFill>
              <a:latin typeface="Open Sans"/>
            </a:endParaRPr>
          </a:p>
          <a:p>
            <a:pPr algn="just">
              <a:lnSpc>
                <a:spcPts val="1800"/>
              </a:lnSpc>
            </a:pPr>
            <a:r>
              <a:rPr lang="en-US" sz="1500">
                <a:solidFill>
                  <a:srgbClr val="000000"/>
                </a:solidFill>
                <a:latin typeface="Open Sans Bold"/>
              </a:rPr>
              <a:t>Consortium</a:t>
            </a:r>
          </a:p>
          <a:p>
            <a:pPr algn="just">
              <a:lnSpc>
                <a:spcPts val="1800"/>
              </a:lnSpc>
            </a:pPr>
            <a:r>
              <a:rPr lang="en-US" sz="1500">
                <a:solidFill>
                  <a:srgbClr val="000000"/>
                </a:solidFill>
                <a:latin typeface="Open Sans"/>
              </a:rPr>
              <a:t>The European Union – Resource Efficiency Initiative (EU-REI) is implemented on behalf of the European Union by a consortium led by the </a:t>
            </a:r>
            <a:r>
              <a:rPr lang="en-US" sz="1500" u="sng">
                <a:solidFill>
                  <a:srgbClr val="001597"/>
                </a:solidFill>
                <a:latin typeface="Open Sans"/>
                <a:hlinkClick r:id="rId4" tooltip="https://www.giz.de/en/html/index.html"/>
              </a:rPr>
              <a:t>Deutsche Gesellschaft für Internationale Zusammenarbeit (GIZ)</a:t>
            </a:r>
            <a:r>
              <a:rPr lang="en-US" sz="1500">
                <a:solidFill>
                  <a:srgbClr val="001597"/>
                </a:solidFill>
                <a:latin typeface="Open Sans"/>
              </a:rPr>
              <a:t> </a:t>
            </a:r>
            <a:r>
              <a:rPr lang="en-US" sz="1500">
                <a:solidFill>
                  <a:srgbClr val="000000"/>
                </a:solidFill>
                <a:latin typeface="Open Sans"/>
              </a:rPr>
              <a:t>GmbH with </a:t>
            </a:r>
            <a:r>
              <a:rPr lang="en-US" sz="1500" u="sng">
                <a:solidFill>
                  <a:srgbClr val="001597"/>
                </a:solidFill>
                <a:latin typeface="Open Sans"/>
                <a:hlinkClick r:id="rId5" tooltip="https://www.teriin.org/"/>
              </a:rPr>
              <a:t>The Energy and Resources Institute (TERI)</a:t>
            </a:r>
            <a:r>
              <a:rPr lang="en-US" sz="1500">
                <a:solidFill>
                  <a:srgbClr val="001597"/>
                </a:solidFill>
                <a:latin typeface="Open Sans"/>
              </a:rPr>
              <a:t>, </a:t>
            </a:r>
            <a:r>
              <a:rPr lang="en-US" sz="1500" u="sng">
                <a:solidFill>
                  <a:srgbClr val="001597"/>
                </a:solidFill>
                <a:latin typeface="Open Sans"/>
                <a:hlinkClick r:id="rId6" tooltip="https://www.cii.in/"/>
              </a:rPr>
              <a:t>Confederation of the Indian Industry (CII)</a:t>
            </a:r>
            <a:r>
              <a:rPr lang="en-US" sz="1500">
                <a:solidFill>
                  <a:srgbClr val="001597"/>
                </a:solidFill>
                <a:latin typeface="Open Sans"/>
              </a:rPr>
              <a:t> </a:t>
            </a:r>
            <a:r>
              <a:rPr lang="en-US" sz="1500">
                <a:solidFill>
                  <a:srgbClr val="000000"/>
                </a:solidFill>
                <a:latin typeface="Open Sans"/>
              </a:rPr>
              <a:t>and </a:t>
            </a:r>
            <a:r>
              <a:rPr lang="en-US" sz="1500" u="sng">
                <a:solidFill>
                  <a:srgbClr val="001597"/>
                </a:solidFill>
                <a:latin typeface="Open Sans"/>
                <a:hlinkClick r:id="rId7" tooltip="https://www.adelphi.de/de"/>
              </a:rPr>
              <a:t>Adelphi</a:t>
            </a:r>
            <a:r>
              <a:rPr lang="en-US" sz="1500">
                <a:solidFill>
                  <a:srgbClr val="000000"/>
                </a:solidFill>
                <a:latin typeface="Open Sans"/>
              </a:rPr>
              <a:t>. The EU-REI aims to facilitate partnerships between Indian and European businesses and stakeholders on Resource Efficiency (RE) and Circular Economy in sectors of interest.</a:t>
            </a:r>
          </a:p>
        </p:txBody>
      </p:sp>
      <p:sp>
        <p:nvSpPr>
          <p:cNvPr id="3" name="Freeform 3"/>
          <p:cNvSpPr/>
          <p:nvPr/>
        </p:nvSpPr>
        <p:spPr>
          <a:xfrm>
            <a:off x="1098445" y="6617719"/>
            <a:ext cx="7856376" cy="717200"/>
          </a:xfrm>
          <a:custGeom>
            <a:avLst/>
            <a:gdLst/>
            <a:ahLst/>
            <a:cxnLst/>
            <a:rect l="l" t="t" r="r" b="b"/>
            <a:pathLst>
              <a:path w="7856376" h="717200">
                <a:moveTo>
                  <a:pt x="0" y="0"/>
                </a:moveTo>
                <a:lnTo>
                  <a:pt x="7856376" y="0"/>
                </a:lnTo>
                <a:lnTo>
                  <a:pt x="7856376" y="717200"/>
                </a:lnTo>
                <a:lnTo>
                  <a:pt x="0" y="717200"/>
                </a:lnTo>
                <a:lnTo>
                  <a:pt x="0" y="0"/>
                </a:lnTo>
                <a:close/>
              </a:path>
            </a:pathLst>
          </a:custGeom>
          <a:blipFill>
            <a:blip r:embed="rId8"/>
            <a:stretch>
              <a:fillRect b="-7586"/>
            </a:stretch>
          </a:blipFill>
        </p:spPr>
        <p:txBody>
          <a:bodyPr/>
          <a:lstStyle/>
          <a:p>
            <a:endParaRPr lang="en-IN"/>
          </a:p>
        </p:txBody>
      </p:sp>
      <p:sp>
        <p:nvSpPr>
          <p:cNvPr id="4" name="Freeform 4"/>
          <p:cNvSpPr/>
          <p:nvPr/>
        </p:nvSpPr>
        <p:spPr>
          <a:xfrm>
            <a:off x="9133148" y="4970233"/>
            <a:ext cx="1171177" cy="934068"/>
          </a:xfrm>
          <a:custGeom>
            <a:avLst/>
            <a:gdLst/>
            <a:ahLst/>
            <a:cxnLst/>
            <a:rect l="l" t="t" r="r" b="b"/>
            <a:pathLst>
              <a:path w="1171177" h="934068">
                <a:moveTo>
                  <a:pt x="0" y="0"/>
                </a:moveTo>
                <a:lnTo>
                  <a:pt x="1171177" y="0"/>
                </a:lnTo>
                <a:lnTo>
                  <a:pt x="1171177" y="934068"/>
                </a:lnTo>
                <a:lnTo>
                  <a:pt x="0" y="934068"/>
                </a:lnTo>
                <a:lnTo>
                  <a:pt x="0" y="0"/>
                </a:lnTo>
                <a:close/>
              </a:path>
            </a:pathLst>
          </a:custGeom>
          <a:blipFill>
            <a:blip r:embed="rId9"/>
            <a:stretch>
              <a:fillRect/>
            </a:stretch>
          </a:blipFill>
        </p:spPr>
        <p:txBody>
          <a:bodyPr/>
          <a:lstStyle/>
          <a:p>
            <a:endParaRPr lang="en-IN"/>
          </a:p>
        </p:txBody>
      </p:sp>
      <p:sp>
        <p:nvSpPr>
          <p:cNvPr id="5" name="TextBox 5"/>
          <p:cNvSpPr txBox="1"/>
          <p:nvPr/>
        </p:nvSpPr>
        <p:spPr>
          <a:xfrm>
            <a:off x="9160102" y="4304385"/>
            <a:ext cx="1185914" cy="209550"/>
          </a:xfrm>
          <a:prstGeom prst="rect">
            <a:avLst/>
          </a:prstGeom>
        </p:spPr>
        <p:txBody>
          <a:bodyPr lIns="0" tIns="0" rIns="0" bIns="0" rtlCol="0" anchor="t">
            <a:spAutoFit/>
          </a:bodyPr>
          <a:lstStyle/>
          <a:p>
            <a:pPr algn="ctr">
              <a:lnSpc>
                <a:spcPts val="1679"/>
              </a:lnSpc>
            </a:pPr>
            <a:r>
              <a:rPr lang="en-US" sz="1399" spc="13">
                <a:solidFill>
                  <a:srgbClr val="000000"/>
                </a:solidFill>
                <a:latin typeface="Open Sans Italics"/>
              </a:rPr>
              <a:t>Supported by </a:t>
            </a:r>
          </a:p>
        </p:txBody>
      </p:sp>
      <p:sp>
        <p:nvSpPr>
          <p:cNvPr id="6" name="TextBox 6"/>
          <p:cNvSpPr txBox="1"/>
          <p:nvPr/>
        </p:nvSpPr>
        <p:spPr>
          <a:xfrm>
            <a:off x="223334" y="284520"/>
            <a:ext cx="219673" cy="219633"/>
          </a:xfrm>
          <a:prstGeom prst="rect">
            <a:avLst/>
          </a:prstGeom>
        </p:spPr>
        <p:txBody>
          <a:bodyPr lIns="0" tIns="0" rIns="0" bIns="0" rtlCol="0" anchor="t">
            <a:spAutoFit/>
          </a:bodyPr>
          <a:lstStyle/>
          <a:p>
            <a:pPr algn="r">
              <a:lnSpc>
                <a:spcPts val="1586"/>
              </a:lnSpc>
            </a:pPr>
            <a:r>
              <a:rPr lang="en-US" sz="1322" spc="12">
                <a:solidFill>
                  <a:srgbClr val="888888"/>
                </a:solidFill>
                <a:latin typeface="TT Rounds Condensed"/>
              </a:rPr>
              <a:t>2</a:t>
            </a:r>
          </a:p>
        </p:txBody>
      </p:sp>
      <p:sp>
        <p:nvSpPr>
          <p:cNvPr id="7" name="Freeform 7"/>
          <p:cNvSpPr/>
          <p:nvPr/>
        </p:nvSpPr>
        <p:spPr>
          <a:xfrm>
            <a:off x="9529472" y="53143"/>
            <a:ext cx="929957" cy="1155402"/>
          </a:xfrm>
          <a:custGeom>
            <a:avLst/>
            <a:gdLst/>
            <a:ahLst/>
            <a:cxnLst/>
            <a:rect l="l" t="t" r="r" b="b"/>
            <a:pathLst>
              <a:path w="929957" h="1155402">
                <a:moveTo>
                  <a:pt x="0" y="0"/>
                </a:moveTo>
                <a:lnTo>
                  <a:pt x="929958" y="0"/>
                </a:lnTo>
                <a:lnTo>
                  <a:pt x="929958" y="1155402"/>
                </a:lnTo>
                <a:lnTo>
                  <a:pt x="0" y="1155402"/>
                </a:lnTo>
                <a:lnTo>
                  <a:pt x="0" y="0"/>
                </a:lnTo>
                <a:close/>
              </a:path>
            </a:pathLst>
          </a:custGeom>
          <a:blipFill>
            <a:blip r:embed="rId10"/>
            <a:stretch>
              <a:fillRect/>
            </a:stretch>
          </a:blipFill>
        </p:spPr>
        <p:txBody>
          <a:bodyPr/>
          <a:lstStyle/>
          <a:p>
            <a:endParaRPr lang="en-IN"/>
          </a:p>
        </p:txBody>
      </p:sp>
      <p:sp>
        <p:nvSpPr>
          <p:cNvPr id="8" name="Freeform 8"/>
          <p:cNvSpPr/>
          <p:nvPr/>
        </p:nvSpPr>
        <p:spPr>
          <a:xfrm>
            <a:off x="256374" y="305447"/>
            <a:ext cx="975779" cy="650794"/>
          </a:xfrm>
          <a:custGeom>
            <a:avLst/>
            <a:gdLst/>
            <a:ahLst/>
            <a:cxnLst/>
            <a:rect l="l" t="t" r="r" b="b"/>
            <a:pathLst>
              <a:path w="975779" h="650794">
                <a:moveTo>
                  <a:pt x="0" y="0"/>
                </a:moveTo>
                <a:lnTo>
                  <a:pt x="975779" y="0"/>
                </a:lnTo>
                <a:lnTo>
                  <a:pt x="975779" y="650794"/>
                </a:lnTo>
                <a:lnTo>
                  <a:pt x="0" y="650794"/>
                </a:lnTo>
                <a:lnTo>
                  <a:pt x="0" y="0"/>
                </a:lnTo>
                <a:close/>
              </a:path>
            </a:pathLst>
          </a:custGeom>
          <a:blipFill>
            <a:blip r:embed="rId11"/>
            <a:stretch>
              <a:fillRect/>
            </a:stretch>
          </a:blipFill>
        </p:spPr>
        <p:txBody>
          <a:bodyPr/>
          <a:lstStyle/>
          <a:p>
            <a:endParaRPr lang="en-IN"/>
          </a:p>
        </p:txBody>
      </p:sp>
      <p:sp>
        <p:nvSpPr>
          <p:cNvPr id="9" name="Freeform 9"/>
          <p:cNvSpPr/>
          <p:nvPr/>
        </p:nvSpPr>
        <p:spPr>
          <a:xfrm>
            <a:off x="4171525" y="49632"/>
            <a:ext cx="2334476" cy="1162423"/>
          </a:xfrm>
          <a:custGeom>
            <a:avLst/>
            <a:gdLst/>
            <a:ahLst/>
            <a:cxnLst/>
            <a:rect l="l" t="t" r="r" b="b"/>
            <a:pathLst>
              <a:path w="2334476" h="1162423">
                <a:moveTo>
                  <a:pt x="0" y="0"/>
                </a:moveTo>
                <a:lnTo>
                  <a:pt x="2334475" y="0"/>
                </a:lnTo>
                <a:lnTo>
                  <a:pt x="2334475" y="1162424"/>
                </a:lnTo>
                <a:lnTo>
                  <a:pt x="0" y="1162424"/>
                </a:lnTo>
                <a:lnTo>
                  <a:pt x="0" y="0"/>
                </a:lnTo>
                <a:close/>
              </a:path>
            </a:pathLst>
          </a:custGeom>
          <a:blipFill>
            <a:blip r:embed="rId12"/>
            <a:stretch>
              <a:fillRect l="-20431" t="-87766" r="-22929" b="-100143"/>
            </a:stretch>
          </a:blipFill>
        </p:spPr>
        <p:txBody>
          <a:bodyPr/>
          <a:lstStyle/>
          <a:p>
            <a:endParaRPr lang="en-IN"/>
          </a:p>
        </p:txBody>
      </p:sp>
      <p:sp>
        <p:nvSpPr>
          <p:cNvPr id="10" name="Freeform 10"/>
          <p:cNvSpPr/>
          <p:nvPr/>
        </p:nvSpPr>
        <p:spPr>
          <a:xfrm>
            <a:off x="9253758" y="2707763"/>
            <a:ext cx="929957" cy="1155402"/>
          </a:xfrm>
          <a:custGeom>
            <a:avLst/>
            <a:gdLst/>
            <a:ahLst/>
            <a:cxnLst/>
            <a:rect l="l" t="t" r="r" b="b"/>
            <a:pathLst>
              <a:path w="929957" h="1155402">
                <a:moveTo>
                  <a:pt x="0" y="0"/>
                </a:moveTo>
                <a:lnTo>
                  <a:pt x="929958" y="0"/>
                </a:lnTo>
                <a:lnTo>
                  <a:pt x="929958" y="1155401"/>
                </a:lnTo>
                <a:lnTo>
                  <a:pt x="0" y="1155401"/>
                </a:lnTo>
                <a:lnTo>
                  <a:pt x="0" y="0"/>
                </a:lnTo>
                <a:close/>
              </a:path>
            </a:pathLst>
          </a:custGeom>
          <a:blipFill>
            <a:blip r:embed="rId10"/>
            <a:stretch>
              <a:fillRect/>
            </a:stretch>
          </a:blipFill>
        </p:spPr>
        <p:txBody>
          <a:bodyPr/>
          <a:lstStyle/>
          <a:p>
            <a:endParaRPr lang="en-IN"/>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1504" y="1843581"/>
            <a:ext cx="4605210" cy="1294638"/>
          </a:xfrm>
          <a:prstGeom prst="rect">
            <a:avLst/>
          </a:prstGeom>
        </p:spPr>
        <p:txBody>
          <a:bodyPr lIns="0" tIns="0" rIns="0" bIns="0" rtlCol="0" anchor="t">
            <a:spAutoFit/>
          </a:bodyPr>
          <a:lstStyle/>
          <a:p>
            <a:pPr algn="just">
              <a:lnSpc>
                <a:spcPts val="1296"/>
              </a:lnSpc>
            </a:pPr>
            <a:r>
              <a:rPr lang="en-US" sz="1200">
                <a:solidFill>
                  <a:srgbClr val="000000"/>
                </a:solidFill>
                <a:latin typeface="Open Sans"/>
              </a:rPr>
              <a:t>The tool should be used by the enterprise as a starting point for developing a shared, deeper understanding of its purpose and  the value it creates for its customers and all its stakeholders. Ideally, the value proposition should be developed in the enterprise’s initial planning phase. However, it is always useful to clarify and update your Value Proposition, especially when you are preparing to grow a next step and are looking for partners to support this growth.</a:t>
            </a:r>
          </a:p>
        </p:txBody>
      </p:sp>
      <p:sp>
        <p:nvSpPr>
          <p:cNvPr id="3" name="TextBox 3"/>
          <p:cNvSpPr txBox="1"/>
          <p:nvPr/>
        </p:nvSpPr>
        <p:spPr>
          <a:xfrm>
            <a:off x="681505" y="3532745"/>
            <a:ext cx="4605210" cy="2023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What?</a:t>
            </a:r>
          </a:p>
        </p:txBody>
      </p:sp>
      <p:sp>
        <p:nvSpPr>
          <p:cNvPr id="4" name="TextBox 4"/>
          <p:cNvSpPr txBox="1"/>
          <p:nvPr/>
        </p:nvSpPr>
        <p:spPr>
          <a:xfrm>
            <a:off x="681505" y="3850253"/>
            <a:ext cx="4605210" cy="970788"/>
          </a:xfrm>
          <a:prstGeom prst="rect">
            <a:avLst/>
          </a:prstGeom>
        </p:spPr>
        <p:txBody>
          <a:bodyPr lIns="0" tIns="0" rIns="0" bIns="0" rtlCol="0" anchor="t">
            <a:spAutoFit/>
          </a:bodyPr>
          <a:lstStyle/>
          <a:p>
            <a:pPr algn="just">
              <a:lnSpc>
                <a:spcPts val="1296"/>
              </a:lnSpc>
            </a:pPr>
            <a:r>
              <a:rPr lang="en-US" sz="1200">
                <a:solidFill>
                  <a:srgbClr val="000000"/>
                </a:solidFill>
                <a:latin typeface="Open Sans"/>
              </a:rPr>
              <a:t>The Tool offers a structured approach for refining or building a company’s value proposition not only towards its customers, but towards all its key stakeholders. In two steps, it provides an analytical frame to identify values created and received between a company and its customers, partners, community and institutions in its business environment. </a:t>
            </a:r>
          </a:p>
        </p:txBody>
      </p:sp>
      <p:sp>
        <p:nvSpPr>
          <p:cNvPr id="5" name="TextBox 5"/>
          <p:cNvSpPr txBox="1"/>
          <p:nvPr/>
        </p:nvSpPr>
        <p:spPr>
          <a:xfrm>
            <a:off x="681504" y="5075897"/>
            <a:ext cx="4605210" cy="2023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How?</a:t>
            </a:r>
          </a:p>
        </p:txBody>
      </p:sp>
      <p:sp>
        <p:nvSpPr>
          <p:cNvPr id="6" name="TextBox 6"/>
          <p:cNvSpPr txBox="1"/>
          <p:nvPr/>
        </p:nvSpPr>
        <p:spPr>
          <a:xfrm>
            <a:off x="681504" y="5383680"/>
            <a:ext cx="4605210" cy="485013"/>
          </a:xfrm>
          <a:prstGeom prst="rect">
            <a:avLst/>
          </a:prstGeom>
        </p:spPr>
        <p:txBody>
          <a:bodyPr lIns="0" tIns="0" rIns="0" bIns="0" rtlCol="0" anchor="t">
            <a:spAutoFit/>
          </a:bodyPr>
          <a:lstStyle/>
          <a:p>
            <a:pPr algn="just">
              <a:lnSpc>
                <a:spcPts val="1296"/>
              </a:lnSpc>
            </a:pPr>
            <a:r>
              <a:rPr lang="en-US" sz="1200">
                <a:solidFill>
                  <a:srgbClr val="000000"/>
                </a:solidFill>
                <a:latin typeface="Open Sans"/>
              </a:rPr>
              <a:t>As the Tool builds on creative and interactive brainstorming-sessions, it is best done with a group of team members and possibly also partners from different backgrounds.</a:t>
            </a:r>
          </a:p>
        </p:txBody>
      </p:sp>
      <p:sp>
        <p:nvSpPr>
          <p:cNvPr id="7" name="TextBox 7"/>
          <p:cNvSpPr txBox="1"/>
          <p:nvPr/>
        </p:nvSpPr>
        <p:spPr>
          <a:xfrm>
            <a:off x="5747155" y="1508190"/>
            <a:ext cx="4546415" cy="2023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Steps</a:t>
            </a:r>
          </a:p>
        </p:txBody>
      </p:sp>
      <p:sp>
        <p:nvSpPr>
          <p:cNvPr id="8" name="TextBox 8"/>
          <p:cNvSpPr txBox="1"/>
          <p:nvPr/>
        </p:nvSpPr>
        <p:spPr>
          <a:xfrm>
            <a:off x="5747155" y="3326636"/>
            <a:ext cx="4546415" cy="2023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Key outcomes</a:t>
            </a:r>
          </a:p>
        </p:txBody>
      </p:sp>
      <p:grpSp>
        <p:nvGrpSpPr>
          <p:cNvPr id="9" name="Group 9"/>
          <p:cNvGrpSpPr/>
          <p:nvPr/>
        </p:nvGrpSpPr>
        <p:grpSpPr>
          <a:xfrm>
            <a:off x="6227180" y="3717698"/>
            <a:ext cx="3909510" cy="2081427"/>
            <a:chOff x="0" y="0"/>
            <a:chExt cx="5212680" cy="2775236"/>
          </a:xfrm>
        </p:grpSpPr>
        <p:sp>
          <p:nvSpPr>
            <p:cNvPr id="10" name="Freeform 10"/>
            <p:cNvSpPr/>
            <p:nvPr/>
          </p:nvSpPr>
          <p:spPr>
            <a:xfrm>
              <a:off x="0" y="0"/>
              <a:ext cx="5212715" cy="2775204"/>
            </a:xfrm>
            <a:custGeom>
              <a:avLst/>
              <a:gdLst/>
              <a:ahLst/>
              <a:cxnLst/>
              <a:rect l="l" t="t" r="r" b="b"/>
              <a:pathLst>
                <a:path w="5212715" h="2775204">
                  <a:moveTo>
                    <a:pt x="0" y="0"/>
                  </a:moveTo>
                  <a:lnTo>
                    <a:pt x="5212715" y="0"/>
                  </a:lnTo>
                  <a:lnTo>
                    <a:pt x="5212715" y="2775204"/>
                  </a:lnTo>
                  <a:lnTo>
                    <a:pt x="0" y="2775204"/>
                  </a:lnTo>
                  <a:close/>
                </a:path>
              </a:pathLst>
            </a:custGeom>
            <a:solidFill>
              <a:srgbClr val="F2F2F2"/>
            </a:solidFill>
          </p:spPr>
          <p:txBody>
            <a:bodyPr/>
            <a:lstStyle/>
            <a:p>
              <a:endParaRPr lang="en-IN"/>
            </a:p>
          </p:txBody>
        </p:sp>
        <p:sp>
          <p:nvSpPr>
            <p:cNvPr id="11" name="TextBox 11"/>
            <p:cNvSpPr txBox="1"/>
            <p:nvPr/>
          </p:nvSpPr>
          <p:spPr>
            <a:xfrm>
              <a:off x="0" y="19050"/>
              <a:ext cx="5212680" cy="2756186"/>
            </a:xfrm>
            <a:prstGeom prst="rect">
              <a:avLst/>
            </a:prstGeom>
          </p:spPr>
          <p:txBody>
            <a:bodyPr lIns="50800" tIns="50800" rIns="50800" bIns="50800" rtlCol="0" anchor="t"/>
            <a:lstStyle/>
            <a:p>
              <a:pPr algn="l">
                <a:lnSpc>
                  <a:spcPts val="1296"/>
                </a:lnSpc>
              </a:pPr>
              <a:endParaRPr/>
            </a:p>
            <a:p>
              <a:pPr marL="144780" lvl="1" indent="-72390" algn="l">
                <a:lnSpc>
                  <a:spcPts val="1296"/>
                </a:lnSpc>
                <a:buFont typeface="Arial"/>
                <a:buChar char="•"/>
              </a:pPr>
              <a:r>
                <a:rPr lang="en-US" sz="1200">
                  <a:solidFill>
                    <a:srgbClr val="000000"/>
                  </a:solidFill>
                  <a:latin typeface="Open Sans"/>
                </a:rPr>
                <a:t>Understand that building or redefining an enterprise’s value proposition has implications for the overall design of the business model</a:t>
              </a:r>
            </a:p>
            <a:p>
              <a:pPr marL="144780" lvl="1" indent="-72390" algn="l">
                <a:lnSpc>
                  <a:spcPts val="1296"/>
                </a:lnSpc>
                <a:buFont typeface="Arial"/>
                <a:buChar char="•"/>
              </a:pPr>
              <a:r>
                <a:rPr lang="en-US" sz="1200">
                  <a:solidFill>
                    <a:srgbClr val="000000"/>
                  </a:solidFill>
                  <a:latin typeface="Open Sans"/>
                </a:rPr>
                <a:t>Identify the different types of values that the enterprise creates and exchanges with other actors</a:t>
              </a:r>
            </a:p>
            <a:p>
              <a:pPr marL="144780" lvl="1" indent="-72390" algn="l">
                <a:lnSpc>
                  <a:spcPts val="1296"/>
                </a:lnSpc>
                <a:buFont typeface="Arial"/>
                <a:buChar char="•"/>
              </a:pPr>
              <a:r>
                <a:rPr lang="en-US" sz="1200">
                  <a:solidFill>
                    <a:srgbClr val="000000"/>
                  </a:solidFill>
                  <a:latin typeface="Open Sans"/>
                </a:rPr>
                <a:t>Build strong and compelling arguments for all stakeholders on the value of your enterprise for them</a:t>
              </a:r>
            </a:p>
          </p:txBody>
        </p:sp>
      </p:grpSp>
      <p:sp>
        <p:nvSpPr>
          <p:cNvPr id="12" name="TextBox 12"/>
          <p:cNvSpPr txBox="1"/>
          <p:nvPr/>
        </p:nvSpPr>
        <p:spPr>
          <a:xfrm>
            <a:off x="681504" y="1508190"/>
            <a:ext cx="4605210" cy="2023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When?</a:t>
            </a:r>
          </a:p>
        </p:txBody>
      </p:sp>
      <p:sp>
        <p:nvSpPr>
          <p:cNvPr id="13" name="TextBox 13"/>
          <p:cNvSpPr txBox="1"/>
          <p:nvPr/>
        </p:nvSpPr>
        <p:spPr>
          <a:xfrm>
            <a:off x="6318605" y="1992634"/>
            <a:ext cx="3726660" cy="202311"/>
          </a:xfrm>
          <a:prstGeom prst="rect">
            <a:avLst/>
          </a:prstGeom>
        </p:spPr>
        <p:txBody>
          <a:bodyPr lIns="0" tIns="0" rIns="0" bIns="0" rtlCol="0" anchor="t">
            <a:spAutoFit/>
          </a:bodyPr>
          <a:lstStyle/>
          <a:p>
            <a:pPr marL="168910" lvl="1" indent="-84455" algn="l">
              <a:lnSpc>
                <a:spcPts val="1512"/>
              </a:lnSpc>
              <a:buFont typeface="Arial"/>
              <a:buChar char="•"/>
            </a:pPr>
            <a:r>
              <a:rPr lang="en-US" sz="1399">
                <a:solidFill>
                  <a:srgbClr val="001597"/>
                </a:solidFill>
                <a:latin typeface="Open Sans"/>
              </a:rPr>
              <a:t>Identify values created and received</a:t>
            </a:r>
          </a:p>
        </p:txBody>
      </p:sp>
      <p:sp>
        <p:nvSpPr>
          <p:cNvPr id="14" name="TextBox 14"/>
          <p:cNvSpPr txBox="1"/>
          <p:nvPr/>
        </p:nvSpPr>
        <p:spPr>
          <a:xfrm>
            <a:off x="6314611" y="2572837"/>
            <a:ext cx="3726660" cy="202311"/>
          </a:xfrm>
          <a:prstGeom prst="rect">
            <a:avLst/>
          </a:prstGeom>
        </p:spPr>
        <p:txBody>
          <a:bodyPr lIns="0" tIns="0" rIns="0" bIns="0" rtlCol="0" anchor="t">
            <a:spAutoFit/>
          </a:bodyPr>
          <a:lstStyle/>
          <a:p>
            <a:pPr marL="168910" lvl="1" indent="-84455" algn="l">
              <a:lnSpc>
                <a:spcPts val="1512"/>
              </a:lnSpc>
              <a:buFont typeface="Arial"/>
              <a:buChar char="•"/>
            </a:pPr>
            <a:r>
              <a:rPr lang="en-US" sz="1399">
                <a:solidFill>
                  <a:srgbClr val="001597"/>
                </a:solidFill>
                <a:latin typeface="Open Sans"/>
              </a:rPr>
              <a:t>Define your Value Proposition</a:t>
            </a:r>
          </a:p>
        </p:txBody>
      </p:sp>
      <p:sp>
        <p:nvSpPr>
          <p:cNvPr id="15" name="TextBox 15"/>
          <p:cNvSpPr txBox="1"/>
          <p:nvPr/>
        </p:nvSpPr>
        <p:spPr>
          <a:xfrm>
            <a:off x="455887" y="783603"/>
            <a:ext cx="9780040" cy="322326"/>
          </a:xfrm>
          <a:prstGeom prst="rect">
            <a:avLst/>
          </a:prstGeom>
        </p:spPr>
        <p:txBody>
          <a:bodyPr lIns="0" tIns="0" rIns="0" bIns="0" rtlCol="0" anchor="t">
            <a:spAutoFit/>
          </a:bodyPr>
          <a:lstStyle/>
          <a:p>
            <a:pPr algn="l">
              <a:lnSpc>
                <a:spcPts val="2592"/>
              </a:lnSpc>
            </a:pPr>
            <a:r>
              <a:rPr lang="en-US" sz="2400">
                <a:solidFill>
                  <a:srgbClr val="001597"/>
                </a:solidFill>
                <a:latin typeface="Open Sans Bold"/>
              </a:rPr>
              <a:t>Value Proposition Building</a:t>
            </a:r>
          </a:p>
        </p:txBody>
      </p:sp>
      <p:sp>
        <p:nvSpPr>
          <p:cNvPr id="16" name="Freeform 16"/>
          <p:cNvSpPr/>
          <p:nvPr/>
        </p:nvSpPr>
        <p:spPr>
          <a:xfrm>
            <a:off x="9743083" y="3366575"/>
            <a:ext cx="695776" cy="646915"/>
          </a:xfrm>
          <a:custGeom>
            <a:avLst/>
            <a:gdLst/>
            <a:ahLst/>
            <a:cxnLst/>
            <a:rect l="l" t="t" r="r" b="b"/>
            <a:pathLst>
              <a:path w="695776" h="646915">
                <a:moveTo>
                  <a:pt x="0" y="0"/>
                </a:moveTo>
                <a:lnTo>
                  <a:pt x="695776" y="0"/>
                </a:lnTo>
                <a:lnTo>
                  <a:pt x="695776" y="646915"/>
                </a:lnTo>
                <a:lnTo>
                  <a:pt x="0" y="646915"/>
                </a:lnTo>
                <a:lnTo>
                  <a:pt x="0" y="0"/>
                </a:lnTo>
                <a:close/>
              </a:path>
            </a:pathLst>
          </a:custGeom>
          <a:blipFill>
            <a:blip r:embed="rId3"/>
            <a:stretch>
              <a:fillRect r="-18"/>
            </a:stretch>
          </a:blipFill>
        </p:spPr>
        <p:txBody>
          <a:bodyPr/>
          <a:lstStyle/>
          <a:p>
            <a:endParaRPr lang="en-IN"/>
          </a:p>
        </p:txBody>
      </p:sp>
      <p:grpSp>
        <p:nvGrpSpPr>
          <p:cNvPr id="17" name="Group 17"/>
          <p:cNvGrpSpPr/>
          <p:nvPr/>
        </p:nvGrpSpPr>
        <p:grpSpPr>
          <a:xfrm>
            <a:off x="5988043" y="1822784"/>
            <a:ext cx="478273" cy="478273"/>
            <a:chOff x="0" y="0"/>
            <a:chExt cx="637697" cy="637697"/>
          </a:xfrm>
        </p:grpSpPr>
        <p:sp>
          <p:nvSpPr>
            <p:cNvPr id="18" name="Freeform 18"/>
            <p:cNvSpPr/>
            <p:nvPr/>
          </p:nvSpPr>
          <p:spPr>
            <a:xfrm>
              <a:off x="12700" y="12700"/>
              <a:ext cx="612267" cy="612267"/>
            </a:xfrm>
            <a:custGeom>
              <a:avLst/>
              <a:gdLst/>
              <a:ahLst/>
              <a:cxnLst/>
              <a:rect l="l" t="t" r="r" b="b"/>
              <a:pathLst>
                <a:path w="612267" h="612267">
                  <a:moveTo>
                    <a:pt x="0" y="306197"/>
                  </a:moveTo>
                  <a:cubicBezTo>
                    <a:pt x="0" y="137033"/>
                    <a:pt x="137033" y="0"/>
                    <a:pt x="306197" y="0"/>
                  </a:cubicBezTo>
                  <a:cubicBezTo>
                    <a:pt x="475361" y="0"/>
                    <a:pt x="612267" y="137033"/>
                    <a:pt x="612267" y="306197"/>
                  </a:cubicBezTo>
                  <a:cubicBezTo>
                    <a:pt x="612267" y="475361"/>
                    <a:pt x="475234" y="612267"/>
                    <a:pt x="306197" y="612267"/>
                  </a:cubicBezTo>
                  <a:cubicBezTo>
                    <a:pt x="137160" y="612267"/>
                    <a:pt x="0" y="475234"/>
                    <a:pt x="0" y="306197"/>
                  </a:cubicBezTo>
                  <a:close/>
                </a:path>
              </a:pathLst>
            </a:custGeom>
            <a:solidFill>
              <a:srgbClr val="001597"/>
            </a:solidFill>
          </p:spPr>
          <p:txBody>
            <a:bodyPr/>
            <a:lstStyle/>
            <a:p>
              <a:endParaRPr lang="en-IN"/>
            </a:p>
          </p:txBody>
        </p:sp>
        <p:sp>
          <p:nvSpPr>
            <p:cNvPr id="19" name="Freeform 19"/>
            <p:cNvSpPr/>
            <p:nvPr/>
          </p:nvSpPr>
          <p:spPr>
            <a:xfrm>
              <a:off x="0" y="0"/>
              <a:ext cx="637667" cy="637794"/>
            </a:xfrm>
            <a:custGeom>
              <a:avLst/>
              <a:gdLst/>
              <a:ahLst/>
              <a:cxnLst/>
              <a:rect l="l" t="t" r="r" b="b"/>
              <a:pathLst>
                <a:path w="637667" h="637794">
                  <a:moveTo>
                    <a:pt x="0" y="318897"/>
                  </a:moveTo>
                  <a:cubicBezTo>
                    <a:pt x="0" y="142748"/>
                    <a:pt x="142748" y="0"/>
                    <a:pt x="318897" y="0"/>
                  </a:cubicBezTo>
                  <a:lnTo>
                    <a:pt x="318897" y="12700"/>
                  </a:lnTo>
                  <a:lnTo>
                    <a:pt x="318897" y="0"/>
                  </a:lnTo>
                  <a:cubicBezTo>
                    <a:pt x="494919" y="0"/>
                    <a:pt x="637667" y="142748"/>
                    <a:pt x="637667" y="318897"/>
                  </a:cubicBezTo>
                  <a:lnTo>
                    <a:pt x="624967" y="318897"/>
                  </a:lnTo>
                  <a:lnTo>
                    <a:pt x="637667" y="318897"/>
                  </a:lnTo>
                  <a:cubicBezTo>
                    <a:pt x="637667" y="495046"/>
                    <a:pt x="494919" y="637794"/>
                    <a:pt x="318770" y="637794"/>
                  </a:cubicBezTo>
                  <a:lnTo>
                    <a:pt x="318770" y="625094"/>
                  </a:lnTo>
                  <a:lnTo>
                    <a:pt x="318770" y="637794"/>
                  </a:lnTo>
                  <a:cubicBezTo>
                    <a:pt x="142748" y="637667"/>
                    <a:pt x="0" y="494919"/>
                    <a:pt x="0" y="318897"/>
                  </a:cubicBezTo>
                  <a:lnTo>
                    <a:pt x="12700" y="318897"/>
                  </a:lnTo>
                  <a:lnTo>
                    <a:pt x="25400" y="318897"/>
                  </a:lnTo>
                  <a:lnTo>
                    <a:pt x="12700" y="318897"/>
                  </a:lnTo>
                  <a:lnTo>
                    <a:pt x="0" y="318897"/>
                  </a:lnTo>
                  <a:moveTo>
                    <a:pt x="25400" y="318897"/>
                  </a:moveTo>
                  <a:cubicBezTo>
                    <a:pt x="25400" y="325882"/>
                    <a:pt x="19685" y="331597"/>
                    <a:pt x="12700" y="331597"/>
                  </a:cubicBezTo>
                  <a:cubicBezTo>
                    <a:pt x="5715" y="331597"/>
                    <a:pt x="0" y="325882"/>
                    <a:pt x="0" y="318897"/>
                  </a:cubicBezTo>
                  <a:cubicBezTo>
                    <a:pt x="0" y="311912"/>
                    <a:pt x="5715" y="306197"/>
                    <a:pt x="12700" y="306197"/>
                  </a:cubicBezTo>
                  <a:cubicBezTo>
                    <a:pt x="19685" y="306197"/>
                    <a:pt x="25400" y="311912"/>
                    <a:pt x="25400" y="318897"/>
                  </a:cubicBezTo>
                  <a:cubicBezTo>
                    <a:pt x="25400" y="480949"/>
                    <a:pt x="156718" y="612267"/>
                    <a:pt x="318897" y="612267"/>
                  </a:cubicBezTo>
                  <a:cubicBezTo>
                    <a:pt x="481076" y="612267"/>
                    <a:pt x="612267" y="480949"/>
                    <a:pt x="612267" y="318897"/>
                  </a:cubicBezTo>
                  <a:cubicBezTo>
                    <a:pt x="612267" y="156845"/>
                    <a:pt x="480949" y="25400"/>
                    <a:pt x="318897" y="25400"/>
                  </a:cubicBezTo>
                  <a:lnTo>
                    <a:pt x="318897" y="12700"/>
                  </a:lnTo>
                  <a:lnTo>
                    <a:pt x="318897" y="25400"/>
                  </a:lnTo>
                  <a:cubicBezTo>
                    <a:pt x="156718" y="25400"/>
                    <a:pt x="25400" y="156718"/>
                    <a:pt x="25400" y="318897"/>
                  </a:cubicBezTo>
                  <a:close/>
                </a:path>
              </a:pathLst>
            </a:custGeom>
            <a:solidFill>
              <a:srgbClr val="FFFFFF"/>
            </a:solidFill>
          </p:spPr>
          <p:txBody>
            <a:bodyPr/>
            <a:lstStyle/>
            <a:p>
              <a:endParaRPr lang="en-IN"/>
            </a:p>
          </p:txBody>
        </p:sp>
        <p:sp>
          <p:nvSpPr>
            <p:cNvPr id="20" name="TextBox 20"/>
            <p:cNvSpPr txBox="1"/>
            <p:nvPr/>
          </p:nvSpPr>
          <p:spPr>
            <a:xfrm>
              <a:off x="0" y="0"/>
              <a:ext cx="637697" cy="637697"/>
            </a:xfrm>
            <a:prstGeom prst="rect">
              <a:avLst/>
            </a:prstGeom>
          </p:spPr>
          <p:txBody>
            <a:bodyPr lIns="50800" tIns="50800" rIns="50800" bIns="50800" rtlCol="0" anchor="ctr"/>
            <a:lstStyle/>
            <a:p>
              <a:pPr algn="ctr">
                <a:lnSpc>
                  <a:spcPts val="1679"/>
                </a:lnSpc>
              </a:pPr>
              <a:r>
                <a:rPr lang="en-US" sz="1399">
                  <a:solidFill>
                    <a:srgbClr val="FFFFFF"/>
                  </a:solidFill>
                  <a:latin typeface="Open Sans Bold"/>
                </a:rPr>
                <a:t>1</a:t>
              </a:r>
            </a:p>
          </p:txBody>
        </p:sp>
      </p:grpSp>
      <p:grpSp>
        <p:nvGrpSpPr>
          <p:cNvPr id="21" name="Group 21"/>
          <p:cNvGrpSpPr/>
          <p:nvPr/>
        </p:nvGrpSpPr>
        <p:grpSpPr>
          <a:xfrm>
            <a:off x="5984050" y="2396518"/>
            <a:ext cx="478273" cy="478273"/>
            <a:chOff x="0" y="0"/>
            <a:chExt cx="637697" cy="637697"/>
          </a:xfrm>
        </p:grpSpPr>
        <p:sp>
          <p:nvSpPr>
            <p:cNvPr id="22" name="Freeform 22"/>
            <p:cNvSpPr/>
            <p:nvPr/>
          </p:nvSpPr>
          <p:spPr>
            <a:xfrm>
              <a:off x="12700" y="12700"/>
              <a:ext cx="612267" cy="612267"/>
            </a:xfrm>
            <a:custGeom>
              <a:avLst/>
              <a:gdLst/>
              <a:ahLst/>
              <a:cxnLst/>
              <a:rect l="l" t="t" r="r" b="b"/>
              <a:pathLst>
                <a:path w="612267" h="612267">
                  <a:moveTo>
                    <a:pt x="0" y="306197"/>
                  </a:moveTo>
                  <a:cubicBezTo>
                    <a:pt x="0" y="137033"/>
                    <a:pt x="137033" y="0"/>
                    <a:pt x="306197" y="0"/>
                  </a:cubicBezTo>
                  <a:cubicBezTo>
                    <a:pt x="475361" y="0"/>
                    <a:pt x="612267" y="137033"/>
                    <a:pt x="612267" y="306197"/>
                  </a:cubicBezTo>
                  <a:cubicBezTo>
                    <a:pt x="612267" y="475361"/>
                    <a:pt x="475234" y="612267"/>
                    <a:pt x="306197" y="612267"/>
                  </a:cubicBezTo>
                  <a:cubicBezTo>
                    <a:pt x="137160" y="612267"/>
                    <a:pt x="0" y="475234"/>
                    <a:pt x="0" y="306197"/>
                  </a:cubicBezTo>
                  <a:close/>
                </a:path>
              </a:pathLst>
            </a:custGeom>
            <a:solidFill>
              <a:srgbClr val="001597"/>
            </a:solidFill>
          </p:spPr>
          <p:txBody>
            <a:bodyPr/>
            <a:lstStyle/>
            <a:p>
              <a:endParaRPr lang="en-IN"/>
            </a:p>
          </p:txBody>
        </p:sp>
        <p:sp>
          <p:nvSpPr>
            <p:cNvPr id="23" name="Freeform 23"/>
            <p:cNvSpPr/>
            <p:nvPr/>
          </p:nvSpPr>
          <p:spPr>
            <a:xfrm>
              <a:off x="0" y="0"/>
              <a:ext cx="637667" cy="637794"/>
            </a:xfrm>
            <a:custGeom>
              <a:avLst/>
              <a:gdLst/>
              <a:ahLst/>
              <a:cxnLst/>
              <a:rect l="l" t="t" r="r" b="b"/>
              <a:pathLst>
                <a:path w="637667" h="637794">
                  <a:moveTo>
                    <a:pt x="0" y="318897"/>
                  </a:moveTo>
                  <a:cubicBezTo>
                    <a:pt x="0" y="142748"/>
                    <a:pt x="142748" y="0"/>
                    <a:pt x="318897" y="0"/>
                  </a:cubicBezTo>
                  <a:lnTo>
                    <a:pt x="318897" y="12700"/>
                  </a:lnTo>
                  <a:lnTo>
                    <a:pt x="318897" y="0"/>
                  </a:lnTo>
                  <a:cubicBezTo>
                    <a:pt x="494919" y="0"/>
                    <a:pt x="637667" y="142748"/>
                    <a:pt x="637667" y="318897"/>
                  </a:cubicBezTo>
                  <a:lnTo>
                    <a:pt x="624967" y="318897"/>
                  </a:lnTo>
                  <a:lnTo>
                    <a:pt x="637667" y="318897"/>
                  </a:lnTo>
                  <a:cubicBezTo>
                    <a:pt x="637667" y="495046"/>
                    <a:pt x="494919" y="637794"/>
                    <a:pt x="318770" y="637794"/>
                  </a:cubicBezTo>
                  <a:lnTo>
                    <a:pt x="318770" y="625094"/>
                  </a:lnTo>
                  <a:lnTo>
                    <a:pt x="318770" y="637794"/>
                  </a:lnTo>
                  <a:cubicBezTo>
                    <a:pt x="142748" y="637667"/>
                    <a:pt x="0" y="494919"/>
                    <a:pt x="0" y="318897"/>
                  </a:cubicBezTo>
                  <a:lnTo>
                    <a:pt x="12700" y="318897"/>
                  </a:lnTo>
                  <a:lnTo>
                    <a:pt x="25400" y="318897"/>
                  </a:lnTo>
                  <a:lnTo>
                    <a:pt x="12700" y="318897"/>
                  </a:lnTo>
                  <a:lnTo>
                    <a:pt x="0" y="318897"/>
                  </a:lnTo>
                  <a:moveTo>
                    <a:pt x="25400" y="318897"/>
                  </a:moveTo>
                  <a:cubicBezTo>
                    <a:pt x="25400" y="325882"/>
                    <a:pt x="19685" y="331597"/>
                    <a:pt x="12700" y="331597"/>
                  </a:cubicBezTo>
                  <a:cubicBezTo>
                    <a:pt x="5715" y="331597"/>
                    <a:pt x="0" y="325882"/>
                    <a:pt x="0" y="318897"/>
                  </a:cubicBezTo>
                  <a:cubicBezTo>
                    <a:pt x="0" y="311912"/>
                    <a:pt x="5715" y="306197"/>
                    <a:pt x="12700" y="306197"/>
                  </a:cubicBezTo>
                  <a:cubicBezTo>
                    <a:pt x="19685" y="306197"/>
                    <a:pt x="25400" y="311912"/>
                    <a:pt x="25400" y="318897"/>
                  </a:cubicBezTo>
                  <a:cubicBezTo>
                    <a:pt x="25400" y="480949"/>
                    <a:pt x="156718" y="612267"/>
                    <a:pt x="318897" y="612267"/>
                  </a:cubicBezTo>
                  <a:cubicBezTo>
                    <a:pt x="481076" y="612267"/>
                    <a:pt x="612267" y="480949"/>
                    <a:pt x="612267" y="318897"/>
                  </a:cubicBezTo>
                  <a:cubicBezTo>
                    <a:pt x="612267" y="156845"/>
                    <a:pt x="480949" y="25400"/>
                    <a:pt x="318897" y="25400"/>
                  </a:cubicBezTo>
                  <a:lnTo>
                    <a:pt x="318897" y="12700"/>
                  </a:lnTo>
                  <a:lnTo>
                    <a:pt x="318897" y="25400"/>
                  </a:lnTo>
                  <a:cubicBezTo>
                    <a:pt x="156718" y="25400"/>
                    <a:pt x="25400" y="156718"/>
                    <a:pt x="25400" y="318897"/>
                  </a:cubicBezTo>
                  <a:close/>
                </a:path>
              </a:pathLst>
            </a:custGeom>
            <a:solidFill>
              <a:srgbClr val="FFFFFF"/>
            </a:solidFill>
          </p:spPr>
          <p:txBody>
            <a:bodyPr/>
            <a:lstStyle/>
            <a:p>
              <a:endParaRPr lang="en-IN"/>
            </a:p>
          </p:txBody>
        </p:sp>
        <p:sp>
          <p:nvSpPr>
            <p:cNvPr id="24" name="TextBox 24"/>
            <p:cNvSpPr txBox="1"/>
            <p:nvPr/>
          </p:nvSpPr>
          <p:spPr>
            <a:xfrm>
              <a:off x="0" y="0"/>
              <a:ext cx="637697" cy="637697"/>
            </a:xfrm>
            <a:prstGeom prst="rect">
              <a:avLst/>
            </a:prstGeom>
          </p:spPr>
          <p:txBody>
            <a:bodyPr lIns="50800" tIns="50800" rIns="50800" bIns="50800" rtlCol="0" anchor="ctr"/>
            <a:lstStyle/>
            <a:p>
              <a:pPr algn="ctr">
                <a:lnSpc>
                  <a:spcPts val="1679"/>
                </a:lnSpc>
              </a:pPr>
              <a:r>
                <a:rPr lang="en-US" sz="1399">
                  <a:solidFill>
                    <a:srgbClr val="FFFFFF"/>
                  </a:solidFill>
                  <a:latin typeface="Open Sans Bold"/>
                </a:rPr>
                <a:t>2</a:t>
              </a:r>
            </a:p>
          </p:txBody>
        </p:sp>
      </p:grpSp>
      <p:grpSp>
        <p:nvGrpSpPr>
          <p:cNvPr id="25" name="Group 25"/>
          <p:cNvGrpSpPr/>
          <p:nvPr/>
        </p:nvGrpSpPr>
        <p:grpSpPr>
          <a:xfrm>
            <a:off x="6171117" y="3711347"/>
            <a:ext cx="58419" cy="2094127"/>
            <a:chOff x="0" y="0"/>
            <a:chExt cx="77892" cy="2792169"/>
          </a:xfrm>
        </p:grpSpPr>
        <p:sp>
          <p:nvSpPr>
            <p:cNvPr id="26" name="Freeform 26"/>
            <p:cNvSpPr/>
            <p:nvPr/>
          </p:nvSpPr>
          <p:spPr>
            <a:xfrm>
              <a:off x="8509" y="8509"/>
              <a:ext cx="60960" cy="2775204"/>
            </a:xfrm>
            <a:custGeom>
              <a:avLst/>
              <a:gdLst/>
              <a:ahLst/>
              <a:cxnLst/>
              <a:rect l="l" t="t" r="r" b="b"/>
              <a:pathLst>
                <a:path w="60960" h="2775204">
                  <a:moveTo>
                    <a:pt x="0" y="0"/>
                  </a:moveTo>
                  <a:lnTo>
                    <a:pt x="60960" y="0"/>
                  </a:lnTo>
                  <a:lnTo>
                    <a:pt x="60960" y="2775204"/>
                  </a:lnTo>
                  <a:lnTo>
                    <a:pt x="0" y="2775204"/>
                  </a:lnTo>
                  <a:close/>
                </a:path>
              </a:pathLst>
            </a:custGeom>
            <a:solidFill>
              <a:srgbClr val="001597"/>
            </a:solidFill>
          </p:spPr>
          <p:txBody>
            <a:bodyPr/>
            <a:lstStyle/>
            <a:p>
              <a:endParaRPr lang="en-IN"/>
            </a:p>
          </p:txBody>
        </p:sp>
        <p:sp>
          <p:nvSpPr>
            <p:cNvPr id="27" name="Freeform 27"/>
            <p:cNvSpPr/>
            <p:nvPr/>
          </p:nvSpPr>
          <p:spPr>
            <a:xfrm>
              <a:off x="0" y="0"/>
              <a:ext cx="77978" cy="2792222"/>
            </a:xfrm>
            <a:custGeom>
              <a:avLst/>
              <a:gdLst/>
              <a:ahLst/>
              <a:cxnLst/>
              <a:rect l="l" t="t" r="r" b="b"/>
              <a:pathLst>
                <a:path w="77978" h="2792222">
                  <a:moveTo>
                    <a:pt x="8509" y="0"/>
                  </a:moveTo>
                  <a:lnTo>
                    <a:pt x="69469" y="0"/>
                  </a:lnTo>
                  <a:cubicBezTo>
                    <a:pt x="74168" y="0"/>
                    <a:pt x="77978" y="3810"/>
                    <a:pt x="77978" y="8509"/>
                  </a:cubicBezTo>
                  <a:lnTo>
                    <a:pt x="77978" y="2783713"/>
                  </a:lnTo>
                  <a:cubicBezTo>
                    <a:pt x="77978" y="2788412"/>
                    <a:pt x="74168" y="2792222"/>
                    <a:pt x="69469" y="2792222"/>
                  </a:cubicBezTo>
                  <a:lnTo>
                    <a:pt x="8509" y="2792222"/>
                  </a:lnTo>
                  <a:cubicBezTo>
                    <a:pt x="3810" y="2792222"/>
                    <a:pt x="0" y="2788412"/>
                    <a:pt x="0" y="2783713"/>
                  </a:cubicBezTo>
                  <a:lnTo>
                    <a:pt x="0" y="8509"/>
                  </a:lnTo>
                  <a:cubicBezTo>
                    <a:pt x="0" y="3810"/>
                    <a:pt x="3810" y="0"/>
                    <a:pt x="8509" y="0"/>
                  </a:cubicBezTo>
                  <a:moveTo>
                    <a:pt x="8509" y="16891"/>
                  </a:moveTo>
                  <a:lnTo>
                    <a:pt x="8509" y="8509"/>
                  </a:lnTo>
                  <a:lnTo>
                    <a:pt x="17018" y="8509"/>
                  </a:lnTo>
                  <a:lnTo>
                    <a:pt x="17018" y="2783713"/>
                  </a:lnTo>
                  <a:lnTo>
                    <a:pt x="8509" y="2783713"/>
                  </a:lnTo>
                  <a:lnTo>
                    <a:pt x="8509" y="2775204"/>
                  </a:lnTo>
                  <a:lnTo>
                    <a:pt x="69469" y="2775204"/>
                  </a:lnTo>
                  <a:lnTo>
                    <a:pt x="69469" y="2783713"/>
                  </a:lnTo>
                  <a:lnTo>
                    <a:pt x="60960" y="2783713"/>
                  </a:lnTo>
                  <a:lnTo>
                    <a:pt x="60960" y="8509"/>
                  </a:lnTo>
                  <a:lnTo>
                    <a:pt x="69469" y="8509"/>
                  </a:lnTo>
                  <a:lnTo>
                    <a:pt x="69469" y="17018"/>
                  </a:lnTo>
                  <a:lnTo>
                    <a:pt x="8509" y="17018"/>
                  </a:lnTo>
                  <a:close/>
                </a:path>
              </a:pathLst>
            </a:custGeom>
            <a:solidFill>
              <a:srgbClr val="001597"/>
            </a:solidFill>
          </p:spPr>
          <p:txBody>
            <a:bodyPr/>
            <a:lstStyle/>
            <a:p>
              <a:endParaRPr lang="en-IN"/>
            </a:p>
          </p:txBody>
        </p:sp>
      </p:grpSp>
      <p:sp>
        <p:nvSpPr>
          <p:cNvPr id="28" name="TextBox 28"/>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17</a:t>
            </a:r>
          </a:p>
        </p:txBody>
      </p:sp>
      <p:grpSp>
        <p:nvGrpSpPr>
          <p:cNvPr id="29" name="Group 29"/>
          <p:cNvGrpSpPr/>
          <p:nvPr/>
        </p:nvGrpSpPr>
        <p:grpSpPr>
          <a:xfrm>
            <a:off x="267443" y="49632"/>
            <a:ext cx="10315411" cy="825810"/>
            <a:chOff x="0" y="0"/>
            <a:chExt cx="13753881" cy="1101080"/>
          </a:xfrm>
        </p:grpSpPr>
        <p:sp>
          <p:nvSpPr>
            <p:cNvPr id="30" name="Freeform 30"/>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4"/>
              <a:stretch>
                <a:fillRect/>
              </a:stretch>
            </a:blipFill>
          </p:spPr>
          <p:txBody>
            <a:bodyPr/>
            <a:lstStyle/>
            <a:p>
              <a:endParaRPr lang="en-IN"/>
            </a:p>
          </p:txBody>
        </p:sp>
        <p:sp>
          <p:nvSpPr>
            <p:cNvPr id="31" name="Freeform 31"/>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5"/>
              <a:stretch>
                <a:fillRect/>
              </a:stretch>
            </a:blipFill>
          </p:spPr>
          <p:txBody>
            <a:bodyPr/>
            <a:lstStyle/>
            <a:p>
              <a:endParaRPr lang="en-IN"/>
            </a:p>
          </p:txBody>
        </p:sp>
        <p:sp>
          <p:nvSpPr>
            <p:cNvPr id="32" name="Freeform 32"/>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6"/>
              <a:stretch>
                <a:fillRect l="-20431" t="-87766" r="-22929" b="-100143"/>
              </a:stretch>
            </a:blipFill>
          </p:spPr>
          <p:txBody>
            <a:bodyPr/>
            <a:lstStyle/>
            <a:p>
              <a:endParaRPr lang="en-IN"/>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696962" y="1482632"/>
            <a:ext cx="4876538" cy="5262877"/>
          </a:xfrm>
          <a:prstGeom prst="rect">
            <a:avLst/>
          </a:prstGeom>
        </p:spPr>
        <p:txBody>
          <a:bodyPr lIns="0" tIns="0" rIns="0" bIns="0" rtlCol="0" anchor="t">
            <a:spAutoFit/>
          </a:bodyPr>
          <a:lstStyle/>
          <a:p>
            <a:pPr marL="148150" lvl="1" indent="-74075" algn="l">
              <a:lnSpc>
                <a:spcPts val="1326"/>
              </a:lnSpc>
              <a:buFont typeface="Arial"/>
              <a:buChar char="•"/>
            </a:pPr>
            <a:r>
              <a:rPr lang="en-US" sz="1227">
                <a:solidFill>
                  <a:srgbClr val="001597"/>
                </a:solidFill>
                <a:latin typeface="Open Sans Bold"/>
              </a:rPr>
              <a:t>Values received </a:t>
            </a:r>
            <a:r>
              <a:rPr lang="en-US" sz="1227">
                <a:solidFill>
                  <a:srgbClr val="001597"/>
                </a:solidFill>
                <a:latin typeface="Open Sans"/>
              </a:rPr>
              <a:t>mean the benefits your enterprise receives in return for its products or services from each of the four actor groups:</a:t>
            </a:r>
          </a:p>
          <a:p>
            <a:pPr marL="148150" lvl="1" indent="-74075" algn="l">
              <a:lnSpc>
                <a:spcPts val="1326"/>
              </a:lnSpc>
              <a:buFont typeface="Arial"/>
              <a:buChar char="•"/>
            </a:pPr>
            <a:r>
              <a:rPr lang="en-US" sz="1227">
                <a:solidFill>
                  <a:srgbClr val="001597"/>
                </a:solidFill>
                <a:latin typeface="Open Sans"/>
              </a:rPr>
              <a:t>What do the actors offer your enterprise in return for your products or services?</a:t>
            </a:r>
          </a:p>
          <a:p>
            <a:pPr marL="148150" lvl="1" indent="-74075" algn="l">
              <a:lnSpc>
                <a:spcPts val="1326"/>
              </a:lnSpc>
              <a:buFont typeface="Arial"/>
              <a:buChar char="•"/>
            </a:pPr>
            <a:r>
              <a:rPr lang="en-US" sz="1227">
                <a:solidFill>
                  <a:srgbClr val="001597"/>
                </a:solidFill>
                <a:latin typeface="Open Sans"/>
              </a:rPr>
              <a:t>How do the actors contribute to your enterprise independent of the products or services you offer?</a:t>
            </a:r>
          </a:p>
          <a:p>
            <a:pPr marL="148150" lvl="1" indent="-74075" algn="l">
              <a:lnSpc>
                <a:spcPts val="1326"/>
              </a:lnSpc>
              <a:buFont typeface="Arial"/>
              <a:buChar char="•"/>
            </a:pPr>
            <a:r>
              <a:rPr lang="en-US" sz="1227">
                <a:solidFill>
                  <a:srgbClr val="001597"/>
                </a:solidFill>
                <a:latin typeface="Open Sans"/>
              </a:rPr>
              <a:t>The mutual value generation can take different forms; here are some examples of values created and received: </a:t>
            </a:r>
          </a:p>
          <a:p>
            <a:pPr marL="148150" lvl="1" indent="-74075" algn="l">
              <a:lnSpc>
                <a:spcPts val="1326"/>
              </a:lnSpc>
            </a:pPr>
            <a:endParaRPr lang="en-US" sz="1227">
              <a:solidFill>
                <a:srgbClr val="001597"/>
              </a:solidFill>
              <a:latin typeface="Open Sans"/>
            </a:endParaRPr>
          </a:p>
          <a:p>
            <a:pPr marL="148150" lvl="1" indent="-74075" algn="l">
              <a:lnSpc>
                <a:spcPts val="1326"/>
              </a:lnSpc>
            </a:pPr>
            <a:endParaRPr lang="en-US" sz="1227">
              <a:solidFill>
                <a:srgbClr val="001597"/>
              </a:solidFill>
              <a:latin typeface="Open Sans"/>
            </a:endParaRPr>
          </a:p>
          <a:p>
            <a:pPr marL="148150" lvl="1" indent="-74075" algn="l">
              <a:lnSpc>
                <a:spcPts val="1326"/>
              </a:lnSpc>
            </a:pPr>
            <a:endParaRPr lang="en-US" sz="1227">
              <a:solidFill>
                <a:srgbClr val="001597"/>
              </a:solidFill>
              <a:latin typeface="Open Sans"/>
            </a:endParaRPr>
          </a:p>
          <a:p>
            <a:pPr marL="148150" lvl="1" indent="-74075" algn="l">
              <a:lnSpc>
                <a:spcPts val="1326"/>
              </a:lnSpc>
            </a:pPr>
            <a:endParaRPr lang="en-US" sz="1227">
              <a:solidFill>
                <a:srgbClr val="001597"/>
              </a:solidFill>
              <a:latin typeface="Open Sans"/>
            </a:endParaRPr>
          </a:p>
          <a:p>
            <a:pPr marL="148150" lvl="1" indent="-74075" algn="l">
              <a:lnSpc>
                <a:spcPts val="1326"/>
              </a:lnSpc>
            </a:pPr>
            <a:endParaRPr lang="en-US" sz="1227">
              <a:solidFill>
                <a:srgbClr val="001597"/>
              </a:solidFill>
              <a:latin typeface="Open Sans"/>
            </a:endParaRPr>
          </a:p>
          <a:p>
            <a:pPr marL="148150" lvl="1" indent="-74075" algn="l">
              <a:lnSpc>
                <a:spcPts val="1326"/>
              </a:lnSpc>
            </a:pPr>
            <a:endParaRPr lang="en-US" sz="1227">
              <a:solidFill>
                <a:srgbClr val="001597"/>
              </a:solidFill>
              <a:latin typeface="Open Sans"/>
            </a:endParaRPr>
          </a:p>
          <a:p>
            <a:pPr algn="l">
              <a:lnSpc>
                <a:spcPts val="1326"/>
              </a:lnSpc>
            </a:pPr>
            <a:endParaRPr lang="en-US" sz="1227">
              <a:solidFill>
                <a:srgbClr val="001597"/>
              </a:solidFill>
              <a:latin typeface="Open Sans"/>
            </a:endParaRPr>
          </a:p>
          <a:p>
            <a:pPr algn="l">
              <a:lnSpc>
                <a:spcPts val="1326"/>
              </a:lnSpc>
            </a:pPr>
            <a:endParaRPr lang="en-US" sz="1227">
              <a:solidFill>
                <a:srgbClr val="001597"/>
              </a:solidFill>
              <a:latin typeface="Open Sans"/>
            </a:endParaRPr>
          </a:p>
          <a:p>
            <a:pPr algn="l">
              <a:lnSpc>
                <a:spcPts val="1326"/>
              </a:lnSpc>
            </a:pPr>
            <a:endParaRPr lang="en-US" sz="1227">
              <a:solidFill>
                <a:srgbClr val="001597"/>
              </a:solidFill>
              <a:latin typeface="Open Sans"/>
            </a:endParaRPr>
          </a:p>
          <a:p>
            <a:pPr algn="l">
              <a:lnSpc>
                <a:spcPts val="1326"/>
              </a:lnSpc>
            </a:pPr>
            <a:endParaRPr lang="en-US" sz="1227">
              <a:solidFill>
                <a:srgbClr val="001597"/>
              </a:solidFill>
              <a:latin typeface="Open Sans"/>
            </a:endParaRPr>
          </a:p>
          <a:p>
            <a:pPr algn="l">
              <a:lnSpc>
                <a:spcPts val="1326"/>
              </a:lnSpc>
            </a:pPr>
            <a:endParaRPr lang="en-US" sz="1227">
              <a:solidFill>
                <a:srgbClr val="001597"/>
              </a:solidFill>
              <a:latin typeface="Open Sans"/>
            </a:endParaRPr>
          </a:p>
          <a:p>
            <a:pPr algn="l">
              <a:lnSpc>
                <a:spcPts val="1326"/>
              </a:lnSpc>
            </a:pPr>
            <a:endParaRPr lang="en-US" sz="1227">
              <a:solidFill>
                <a:srgbClr val="001597"/>
              </a:solidFill>
              <a:latin typeface="Open Sans"/>
            </a:endParaRPr>
          </a:p>
          <a:p>
            <a:pPr algn="l">
              <a:lnSpc>
                <a:spcPts val="1326"/>
              </a:lnSpc>
            </a:pPr>
            <a:endParaRPr lang="en-US" sz="1227">
              <a:solidFill>
                <a:srgbClr val="001597"/>
              </a:solidFill>
              <a:latin typeface="Open Sans"/>
            </a:endParaRPr>
          </a:p>
          <a:p>
            <a:pPr marL="148150" lvl="1" indent="-74075" algn="l">
              <a:lnSpc>
                <a:spcPts val="1326"/>
              </a:lnSpc>
            </a:pPr>
            <a:endParaRPr lang="en-US" sz="1227">
              <a:solidFill>
                <a:srgbClr val="001597"/>
              </a:solidFill>
              <a:latin typeface="Open Sans"/>
            </a:endParaRPr>
          </a:p>
          <a:p>
            <a:pPr algn="l">
              <a:lnSpc>
                <a:spcPts val="1326"/>
              </a:lnSpc>
            </a:pPr>
            <a:endParaRPr lang="en-US" sz="1227">
              <a:solidFill>
                <a:srgbClr val="001597"/>
              </a:solidFill>
              <a:latin typeface="Open Sans"/>
            </a:endParaRPr>
          </a:p>
          <a:p>
            <a:pPr algn="l">
              <a:lnSpc>
                <a:spcPts val="1326"/>
              </a:lnSpc>
            </a:pPr>
            <a:endParaRPr lang="en-US" sz="1227">
              <a:solidFill>
                <a:srgbClr val="001597"/>
              </a:solidFill>
              <a:latin typeface="Open Sans"/>
            </a:endParaRPr>
          </a:p>
          <a:p>
            <a:pPr algn="l">
              <a:lnSpc>
                <a:spcPts val="1326"/>
              </a:lnSpc>
            </a:pPr>
            <a:endParaRPr lang="en-US" sz="1227">
              <a:solidFill>
                <a:srgbClr val="001597"/>
              </a:solidFill>
              <a:latin typeface="Open Sans"/>
            </a:endParaRPr>
          </a:p>
          <a:p>
            <a:pPr marL="148150" lvl="1" indent="-74075" algn="l">
              <a:lnSpc>
                <a:spcPts val="1326"/>
              </a:lnSpc>
            </a:pPr>
            <a:endParaRPr lang="en-US" sz="1227">
              <a:solidFill>
                <a:srgbClr val="001597"/>
              </a:solidFill>
              <a:latin typeface="Open Sans"/>
            </a:endParaRPr>
          </a:p>
          <a:p>
            <a:pPr marL="148150" lvl="1" indent="-74075" algn="l">
              <a:lnSpc>
                <a:spcPts val="1326"/>
              </a:lnSpc>
              <a:buFont typeface="Arial"/>
              <a:buChar char="•"/>
            </a:pPr>
            <a:r>
              <a:rPr lang="en-US" sz="1227">
                <a:solidFill>
                  <a:srgbClr val="001597"/>
                </a:solidFill>
                <a:latin typeface="Open Sans"/>
              </a:rPr>
              <a:t>Discuss the values your enterprise is creating for the actor group “customer” and receiving in return from them. Add your results to the worksheet on the next page, using symbols to indicate the values created and received.</a:t>
            </a:r>
          </a:p>
          <a:p>
            <a:pPr marL="148150" lvl="1" indent="-74075" algn="l">
              <a:lnSpc>
                <a:spcPts val="1326"/>
              </a:lnSpc>
              <a:buFont typeface="Arial"/>
              <a:buChar char="•"/>
            </a:pPr>
            <a:r>
              <a:rPr lang="en-US" sz="1227">
                <a:solidFill>
                  <a:srgbClr val="001597"/>
                </a:solidFill>
                <a:latin typeface="Open Sans Italics"/>
              </a:rPr>
              <a:t>Different types of values created identified</a:t>
            </a:r>
          </a:p>
          <a:p>
            <a:pPr marL="148150" lvl="1" indent="-74075" algn="l">
              <a:lnSpc>
                <a:spcPts val="1326"/>
              </a:lnSpc>
              <a:buFont typeface="Arial"/>
              <a:buChar char="•"/>
            </a:pPr>
            <a:r>
              <a:rPr lang="en-US" sz="1227">
                <a:solidFill>
                  <a:srgbClr val="001597"/>
                </a:solidFill>
                <a:latin typeface="Open Sans Italics"/>
              </a:rPr>
              <a:t>Expectations from different actor groups identified </a:t>
            </a:r>
          </a:p>
        </p:txBody>
      </p:sp>
      <p:grpSp>
        <p:nvGrpSpPr>
          <p:cNvPr id="3" name="Group 3"/>
          <p:cNvGrpSpPr/>
          <p:nvPr/>
        </p:nvGrpSpPr>
        <p:grpSpPr>
          <a:xfrm>
            <a:off x="581989" y="1446247"/>
            <a:ext cx="4838340" cy="5139770"/>
            <a:chOff x="0" y="0"/>
            <a:chExt cx="6451120" cy="6853027"/>
          </a:xfrm>
        </p:grpSpPr>
        <p:sp>
          <p:nvSpPr>
            <p:cNvPr id="4" name="Freeform 4"/>
            <p:cNvSpPr/>
            <p:nvPr/>
          </p:nvSpPr>
          <p:spPr>
            <a:xfrm>
              <a:off x="0" y="0"/>
              <a:ext cx="6451092" cy="6853019"/>
            </a:xfrm>
            <a:custGeom>
              <a:avLst/>
              <a:gdLst/>
              <a:ahLst/>
              <a:cxnLst/>
              <a:rect l="l" t="t" r="r" b="b"/>
              <a:pathLst>
                <a:path w="6451092" h="6853019">
                  <a:moveTo>
                    <a:pt x="0" y="0"/>
                  </a:moveTo>
                  <a:lnTo>
                    <a:pt x="6451092" y="0"/>
                  </a:lnTo>
                  <a:lnTo>
                    <a:pt x="6451092" y="6853019"/>
                  </a:lnTo>
                  <a:lnTo>
                    <a:pt x="0" y="6853019"/>
                  </a:lnTo>
                  <a:close/>
                </a:path>
              </a:pathLst>
            </a:custGeom>
            <a:solidFill>
              <a:srgbClr val="F2F2F2"/>
            </a:solidFill>
          </p:spPr>
          <p:txBody>
            <a:bodyPr/>
            <a:lstStyle/>
            <a:p>
              <a:endParaRPr lang="en-IN"/>
            </a:p>
          </p:txBody>
        </p:sp>
        <p:sp>
          <p:nvSpPr>
            <p:cNvPr id="5" name="TextBox 5"/>
            <p:cNvSpPr txBox="1"/>
            <p:nvPr/>
          </p:nvSpPr>
          <p:spPr>
            <a:xfrm>
              <a:off x="0" y="9525"/>
              <a:ext cx="6451120" cy="6843502"/>
            </a:xfrm>
            <a:prstGeom prst="rect">
              <a:avLst/>
            </a:prstGeom>
          </p:spPr>
          <p:txBody>
            <a:bodyPr lIns="50800" tIns="50800" rIns="50800" bIns="50800" rtlCol="0" anchor="t"/>
            <a:lstStyle/>
            <a:p>
              <a:pPr algn="l">
                <a:lnSpc>
                  <a:spcPts val="1080"/>
                </a:lnSpc>
              </a:pPr>
              <a:endParaRPr/>
            </a:p>
            <a:p>
              <a:pPr algn="l">
                <a:lnSpc>
                  <a:spcPts val="1080"/>
                </a:lnSpc>
              </a:pPr>
              <a:r>
                <a:rPr lang="en-US" sz="1000">
                  <a:solidFill>
                    <a:srgbClr val="001597"/>
                  </a:solidFill>
                  <a:latin typeface="Open Sans"/>
                </a:rPr>
                <a:t>The first step is to identify the </a:t>
              </a:r>
              <a:r>
                <a:rPr lang="en-US" sz="1000">
                  <a:solidFill>
                    <a:srgbClr val="001597"/>
                  </a:solidFill>
                  <a:latin typeface="Open Sans Bold"/>
                </a:rPr>
                <a:t>values created </a:t>
              </a:r>
              <a:r>
                <a:rPr lang="en-US" sz="1000">
                  <a:solidFill>
                    <a:srgbClr val="001597"/>
                  </a:solidFill>
                  <a:latin typeface="Open Sans"/>
                </a:rPr>
                <a:t>for, and </a:t>
              </a:r>
              <a:r>
                <a:rPr lang="en-US" sz="1000">
                  <a:solidFill>
                    <a:srgbClr val="001597"/>
                  </a:solidFill>
                  <a:latin typeface="Open Sans Bold"/>
                </a:rPr>
                <a:t>received</a:t>
              </a:r>
              <a:r>
                <a:rPr lang="en-US" sz="1000">
                  <a:solidFill>
                    <a:srgbClr val="001597"/>
                  </a:solidFill>
                  <a:latin typeface="Open Sans"/>
                </a:rPr>
                <a:t> in return by each actor group. The four actor groups are:</a:t>
              </a:r>
            </a:p>
            <a:p>
              <a:pPr algn="l">
                <a:lnSpc>
                  <a:spcPts val="1080"/>
                </a:lnSpc>
              </a:pPr>
              <a:endParaRPr lang="en-US" sz="1000">
                <a:solidFill>
                  <a:srgbClr val="001597"/>
                </a:solidFill>
                <a:latin typeface="Open Sans"/>
              </a:endParaRPr>
            </a:p>
            <a:p>
              <a:pPr algn="l">
                <a:lnSpc>
                  <a:spcPts val="1080"/>
                </a:lnSpc>
              </a:pPr>
              <a:endParaRPr lang="en-US" sz="1000">
                <a:solidFill>
                  <a:srgbClr val="001597"/>
                </a:solidFill>
                <a:latin typeface="Open Sans"/>
              </a:endParaRPr>
            </a:p>
            <a:p>
              <a:pPr algn="l">
                <a:lnSpc>
                  <a:spcPts val="1080"/>
                </a:lnSpc>
              </a:pPr>
              <a:endParaRPr lang="en-US" sz="1000">
                <a:solidFill>
                  <a:srgbClr val="001597"/>
                </a:solidFill>
                <a:latin typeface="Open Sans"/>
              </a:endParaRPr>
            </a:p>
            <a:p>
              <a:pPr algn="l">
                <a:lnSpc>
                  <a:spcPts val="1080"/>
                </a:lnSpc>
              </a:pPr>
              <a:endParaRPr lang="en-US" sz="1000">
                <a:solidFill>
                  <a:srgbClr val="001597"/>
                </a:solidFill>
                <a:latin typeface="Open Sans"/>
              </a:endParaRPr>
            </a:p>
            <a:p>
              <a:pPr algn="l">
                <a:lnSpc>
                  <a:spcPts val="1080"/>
                </a:lnSpc>
              </a:pPr>
              <a:endParaRPr lang="en-US" sz="1000">
                <a:solidFill>
                  <a:srgbClr val="001597"/>
                </a:solidFill>
                <a:latin typeface="Open Sans"/>
              </a:endParaRPr>
            </a:p>
            <a:p>
              <a:pPr algn="l">
                <a:lnSpc>
                  <a:spcPts val="1080"/>
                </a:lnSpc>
              </a:pPr>
              <a:endParaRPr lang="en-US" sz="1000">
                <a:solidFill>
                  <a:srgbClr val="001597"/>
                </a:solidFill>
                <a:latin typeface="Open Sans"/>
              </a:endParaRPr>
            </a:p>
            <a:p>
              <a:pPr algn="l">
                <a:lnSpc>
                  <a:spcPts val="1080"/>
                </a:lnSpc>
              </a:pPr>
              <a:endParaRPr lang="en-US" sz="1000">
                <a:solidFill>
                  <a:srgbClr val="001597"/>
                </a:solidFill>
                <a:latin typeface="Open Sans"/>
              </a:endParaRPr>
            </a:p>
            <a:p>
              <a:pPr algn="l">
                <a:lnSpc>
                  <a:spcPts val="1080"/>
                </a:lnSpc>
              </a:pPr>
              <a:endParaRPr lang="en-US" sz="1000">
                <a:solidFill>
                  <a:srgbClr val="001597"/>
                </a:solidFill>
                <a:latin typeface="Open Sans"/>
              </a:endParaRPr>
            </a:p>
            <a:p>
              <a:pPr algn="l">
                <a:lnSpc>
                  <a:spcPts val="1079"/>
                </a:lnSpc>
              </a:pPr>
              <a:endParaRPr lang="en-US" sz="1000">
                <a:solidFill>
                  <a:srgbClr val="001597"/>
                </a:solidFill>
                <a:latin typeface="Open Sans"/>
              </a:endParaRPr>
            </a:p>
            <a:p>
              <a:pPr algn="l">
                <a:lnSpc>
                  <a:spcPts val="1079"/>
                </a:lnSpc>
              </a:pPr>
              <a:endParaRPr lang="en-US" sz="1000">
                <a:solidFill>
                  <a:srgbClr val="001597"/>
                </a:solidFill>
                <a:latin typeface="Open Sans"/>
              </a:endParaRPr>
            </a:p>
            <a:p>
              <a:pPr algn="l">
                <a:lnSpc>
                  <a:spcPts val="1079"/>
                </a:lnSpc>
              </a:pPr>
              <a:endParaRPr lang="en-US" sz="1000">
                <a:solidFill>
                  <a:srgbClr val="001597"/>
                </a:solidFill>
                <a:latin typeface="Open Sans"/>
              </a:endParaRPr>
            </a:p>
            <a:p>
              <a:pPr algn="l">
                <a:lnSpc>
                  <a:spcPts val="1079"/>
                </a:lnSpc>
              </a:pPr>
              <a:endParaRPr lang="en-US" sz="1000">
                <a:solidFill>
                  <a:srgbClr val="001597"/>
                </a:solidFill>
                <a:latin typeface="Open Sans"/>
              </a:endParaRPr>
            </a:p>
            <a:p>
              <a:pPr algn="l">
                <a:lnSpc>
                  <a:spcPts val="1079"/>
                </a:lnSpc>
              </a:pPr>
              <a:endParaRPr lang="en-US" sz="1000">
                <a:solidFill>
                  <a:srgbClr val="001597"/>
                </a:solidFill>
                <a:latin typeface="Open Sans"/>
              </a:endParaRPr>
            </a:p>
            <a:p>
              <a:pPr algn="l">
                <a:lnSpc>
                  <a:spcPts val="1079"/>
                </a:lnSpc>
              </a:pPr>
              <a:endParaRPr lang="en-US" sz="1000">
                <a:solidFill>
                  <a:srgbClr val="001597"/>
                </a:solidFill>
                <a:latin typeface="Open Sans"/>
              </a:endParaRPr>
            </a:p>
            <a:p>
              <a:pPr algn="l">
                <a:lnSpc>
                  <a:spcPts val="1079"/>
                </a:lnSpc>
              </a:pPr>
              <a:endParaRPr lang="en-US" sz="1000">
                <a:solidFill>
                  <a:srgbClr val="001597"/>
                </a:solidFill>
                <a:latin typeface="Open Sans"/>
              </a:endParaRPr>
            </a:p>
            <a:p>
              <a:pPr algn="l">
                <a:lnSpc>
                  <a:spcPts val="1079"/>
                </a:lnSpc>
              </a:pPr>
              <a:endParaRPr lang="en-US" sz="1000">
                <a:solidFill>
                  <a:srgbClr val="001597"/>
                </a:solidFill>
                <a:latin typeface="Open Sans"/>
              </a:endParaRPr>
            </a:p>
            <a:p>
              <a:pPr algn="l">
                <a:lnSpc>
                  <a:spcPts val="1079"/>
                </a:lnSpc>
              </a:pPr>
              <a:endParaRPr lang="en-US" sz="1000">
                <a:solidFill>
                  <a:srgbClr val="001597"/>
                </a:solidFill>
                <a:latin typeface="Open Sans"/>
              </a:endParaRPr>
            </a:p>
            <a:p>
              <a:pPr algn="l">
                <a:lnSpc>
                  <a:spcPts val="1079"/>
                </a:lnSpc>
              </a:pPr>
              <a:endParaRPr lang="en-US" sz="1000">
                <a:solidFill>
                  <a:srgbClr val="001597"/>
                </a:solidFill>
                <a:latin typeface="Open Sans"/>
              </a:endParaRPr>
            </a:p>
            <a:p>
              <a:pPr algn="l">
                <a:lnSpc>
                  <a:spcPts val="1079"/>
                </a:lnSpc>
              </a:pPr>
              <a:endParaRPr lang="en-US" sz="1000">
                <a:solidFill>
                  <a:srgbClr val="001597"/>
                </a:solidFill>
                <a:latin typeface="Open Sans"/>
              </a:endParaRPr>
            </a:p>
            <a:p>
              <a:pPr algn="l">
                <a:lnSpc>
                  <a:spcPts val="1079"/>
                </a:lnSpc>
              </a:pPr>
              <a:endParaRPr lang="en-US" sz="1000">
                <a:solidFill>
                  <a:srgbClr val="001597"/>
                </a:solidFill>
                <a:latin typeface="Open Sans"/>
              </a:endParaRPr>
            </a:p>
            <a:p>
              <a:pPr algn="l">
                <a:lnSpc>
                  <a:spcPts val="1079"/>
                </a:lnSpc>
              </a:pPr>
              <a:endParaRPr lang="en-US" sz="1000">
                <a:solidFill>
                  <a:srgbClr val="001597"/>
                </a:solidFill>
                <a:latin typeface="Open Sans"/>
              </a:endParaRPr>
            </a:p>
            <a:p>
              <a:pPr algn="l">
                <a:lnSpc>
                  <a:spcPts val="1079"/>
                </a:lnSpc>
              </a:pPr>
              <a:endParaRPr lang="en-US" sz="1000">
                <a:solidFill>
                  <a:srgbClr val="001597"/>
                </a:solidFill>
                <a:latin typeface="Open Sans"/>
              </a:endParaRPr>
            </a:p>
            <a:p>
              <a:pPr algn="l">
                <a:lnSpc>
                  <a:spcPts val="1080"/>
                </a:lnSpc>
              </a:pPr>
              <a:endParaRPr lang="en-US" sz="1000">
                <a:solidFill>
                  <a:srgbClr val="001597"/>
                </a:solidFill>
                <a:latin typeface="Open Sans"/>
              </a:endParaRPr>
            </a:p>
            <a:p>
              <a:pPr algn="l">
                <a:lnSpc>
                  <a:spcPts val="1080"/>
                </a:lnSpc>
              </a:pPr>
              <a:endParaRPr lang="en-US" sz="1000">
                <a:solidFill>
                  <a:srgbClr val="001597"/>
                </a:solidFill>
                <a:latin typeface="Open Sans"/>
              </a:endParaRPr>
            </a:p>
            <a:p>
              <a:pPr marL="120650" lvl="1" indent="-60325" algn="l">
                <a:lnSpc>
                  <a:spcPts val="1080"/>
                </a:lnSpc>
                <a:buFont typeface="Arial"/>
                <a:buChar char="•"/>
              </a:pPr>
              <a:r>
                <a:rPr lang="en-US" sz="1000">
                  <a:solidFill>
                    <a:srgbClr val="001597"/>
                  </a:solidFill>
                  <a:latin typeface="Open Sans"/>
                </a:rPr>
                <a:t>Step 1 &amp; 2 are done for each actor group separately, starting with one actor group.</a:t>
              </a:r>
            </a:p>
            <a:p>
              <a:pPr marL="120650" lvl="1" indent="-60325" algn="l">
                <a:lnSpc>
                  <a:spcPts val="1080"/>
                </a:lnSpc>
                <a:buFont typeface="Arial"/>
                <a:buChar char="•"/>
              </a:pPr>
              <a:r>
                <a:rPr lang="en-US" sz="1000">
                  <a:solidFill>
                    <a:srgbClr val="001597"/>
                  </a:solidFill>
                  <a:latin typeface="Open Sans"/>
                </a:rPr>
                <a:t>To identify the </a:t>
              </a:r>
              <a:r>
                <a:rPr lang="en-US" sz="1000">
                  <a:solidFill>
                    <a:srgbClr val="001597"/>
                  </a:solidFill>
                  <a:latin typeface="Open Sans Bold"/>
                </a:rPr>
                <a:t>values created </a:t>
              </a:r>
              <a:r>
                <a:rPr lang="en-US" sz="1000">
                  <a:solidFill>
                    <a:srgbClr val="001597"/>
                  </a:solidFill>
                  <a:latin typeface="Open Sans"/>
                </a:rPr>
                <a:t>think about the benefits your enterprise in generating for each of the four actor groups:</a:t>
              </a:r>
            </a:p>
            <a:p>
              <a:pPr marL="120650" lvl="1" indent="-60325" algn="l">
                <a:lnSpc>
                  <a:spcPts val="1080"/>
                </a:lnSpc>
                <a:buFont typeface="Arial"/>
                <a:buChar char="•"/>
              </a:pPr>
              <a:r>
                <a:rPr lang="en-US" sz="1000">
                  <a:solidFill>
                    <a:srgbClr val="001597"/>
                  </a:solidFill>
                  <a:latin typeface="Open Sans"/>
                </a:rPr>
                <a:t>Is your product or service solving a problem?</a:t>
              </a:r>
            </a:p>
            <a:p>
              <a:pPr marL="120650" lvl="1" indent="-60325" algn="l">
                <a:lnSpc>
                  <a:spcPts val="1080"/>
                </a:lnSpc>
                <a:buFont typeface="Arial"/>
                <a:buChar char="•"/>
              </a:pPr>
              <a:r>
                <a:rPr lang="en-US" sz="1000">
                  <a:solidFill>
                    <a:srgbClr val="001597"/>
                  </a:solidFill>
                  <a:latin typeface="Open Sans"/>
                </a:rPr>
                <a:t>How does the solution (the product/service that you are offering) overcome the problems it aims to solve?</a:t>
              </a:r>
            </a:p>
            <a:p>
              <a:pPr marL="120650" lvl="1" indent="-60325" algn="l">
                <a:lnSpc>
                  <a:spcPts val="1080"/>
                </a:lnSpc>
                <a:buFont typeface="Arial"/>
                <a:buChar char="•"/>
              </a:pPr>
              <a:r>
                <a:rPr lang="en-US" sz="1000">
                  <a:solidFill>
                    <a:srgbClr val="001597"/>
                  </a:solidFill>
                  <a:latin typeface="Open Sans"/>
                </a:rPr>
                <a:t>Does the solution bring an innovative approach into existing processes?</a:t>
              </a:r>
            </a:p>
            <a:p>
              <a:pPr marL="120650" lvl="1" indent="-60325" algn="l">
                <a:lnSpc>
                  <a:spcPts val="1080"/>
                </a:lnSpc>
                <a:buFont typeface="Arial"/>
                <a:buChar char="•"/>
              </a:pPr>
              <a:r>
                <a:rPr lang="en-US" sz="1000">
                  <a:solidFill>
                    <a:srgbClr val="001597"/>
                  </a:solidFill>
                  <a:latin typeface="Open Sans"/>
                </a:rPr>
                <a:t>Is your product or service helping costumers or the community become more climate resilient?</a:t>
              </a:r>
            </a:p>
          </p:txBody>
        </p:sp>
      </p:grpSp>
      <p:sp>
        <p:nvSpPr>
          <p:cNvPr id="6" name="TextBox 6"/>
          <p:cNvSpPr txBox="1"/>
          <p:nvPr/>
        </p:nvSpPr>
        <p:spPr>
          <a:xfrm>
            <a:off x="1522314" y="1122923"/>
            <a:ext cx="4464990" cy="2023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Identify values created and received</a:t>
            </a:r>
          </a:p>
        </p:txBody>
      </p:sp>
      <p:graphicFrame>
        <p:nvGraphicFramePr>
          <p:cNvPr id="7" name="Table 7"/>
          <p:cNvGraphicFramePr>
            <a:graphicFrameLocks noGrp="1"/>
          </p:cNvGraphicFramePr>
          <p:nvPr/>
        </p:nvGraphicFramePr>
        <p:xfrm>
          <a:off x="864163" y="2269233"/>
          <a:ext cx="4114800" cy="469900"/>
        </p:xfrm>
        <a:graphic>
          <a:graphicData uri="http://schemas.openxmlformats.org/drawingml/2006/table">
            <a:tbl>
              <a:tblPr/>
              <a:tblGrid>
                <a:gridCol w="771161">
                  <a:extLst>
                    <a:ext uri="{9D8B030D-6E8A-4147-A177-3AD203B41FA5}">
                      <a16:colId xmlns:a16="http://schemas.microsoft.com/office/drawing/2014/main" val="20000"/>
                    </a:ext>
                  </a:extLst>
                </a:gridCol>
                <a:gridCol w="3343639">
                  <a:extLst>
                    <a:ext uri="{9D8B030D-6E8A-4147-A177-3AD203B41FA5}">
                      <a16:colId xmlns:a16="http://schemas.microsoft.com/office/drawing/2014/main" val="20001"/>
                    </a:ext>
                  </a:extLst>
                </a:gridCol>
              </a:tblGrid>
              <a:tr h="469900">
                <a:tc>
                  <a:txBody>
                    <a:bodyPr/>
                    <a:lstStyle/>
                    <a:p>
                      <a:pPr algn="l">
                        <a:lnSpc>
                          <a:spcPts val="1679"/>
                        </a:lnSpc>
                        <a:defRPr/>
                      </a:pPr>
                      <a:endParaRPr lang="en-US" sz="1100"/>
                    </a:p>
                  </a:txBody>
                  <a:tcPr marL="89725" marR="89725" marT="89725" marB="89725"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AF1F0"/>
                    </a:solidFill>
                  </a:tcPr>
                </a:tc>
                <a:tc>
                  <a:txBody>
                    <a:bodyPr/>
                    <a:lstStyle/>
                    <a:p>
                      <a:pPr algn="l">
                        <a:lnSpc>
                          <a:spcPts val="1080"/>
                        </a:lnSpc>
                        <a:defRPr/>
                      </a:pPr>
                      <a:r>
                        <a:rPr lang="en-US" sz="900">
                          <a:solidFill>
                            <a:srgbClr val="44546A"/>
                          </a:solidFill>
                          <a:latin typeface="Open Sans"/>
                        </a:rPr>
                        <a:t>Individuals and entities buying your product or services</a:t>
                      </a:r>
                      <a:endParaRPr lang="en-US" sz="1100"/>
                    </a:p>
                  </a:txBody>
                  <a:tcPr marL="89725" marR="89725" marT="89725" marB="89725"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sp>
        <p:nvSpPr>
          <p:cNvPr id="8" name="Freeform 8"/>
          <p:cNvSpPr/>
          <p:nvPr/>
        </p:nvSpPr>
        <p:spPr>
          <a:xfrm>
            <a:off x="1015260" y="2438424"/>
            <a:ext cx="417837" cy="284917"/>
          </a:xfrm>
          <a:custGeom>
            <a:avLst/>
            <a:gdLst/>
            <a:ahLst/>
            <a:cxnLst/>
            <a:rect l="l" t="t" r="r" b="b"/>
            <a:pathLst>
              <a:path w="417837" h="284917">
                <a:moveTo>
                  <a:pt x="0" y="0"/>
                </a:moveTo>
                <a:lnTo>
                  <a:pt x="417837" y="0"/>
                </a:lnTo>
                <a:lnTo>
                  <a:pt x="417837" y="284917"/>
                </a:lnTo>
                <a:lnTo>
                  <a:pt x="0" y="284917"/>
                </a:lnTo>
                <a:lnTo>
                  <a:pt x="0" y="0"/>
                </a:lnTo>
                <a:close/>
              </a:path>
            </a:pathLst>
          </a:custGeom>
          <a:blipFill>
            <a:blip r:embed="rId3"/>
            <a:stretch>
              <a:fillRect b="-643"/>
            </a:stretch>
          </a:blipFill>
        </p:spPr>
        <p:txBody>
          <a:bodyPr/>
          <a:lstStyle/>
          <a:p>
            <a:endParaRPr lang="en-IN"/>
          </a:p>
        </p:txBody>
      </p:sp>
      <p:sp>
        <p:nvSpPr>
          <p:cNvPr id="9" name="TextBox 9"/>
          <p:cNvSpPr txBox="1"/>
          <p:nvPr/>
        </p:nvSpPr>
        <p:spPr>
          <a:xfrm>
            <a:off x="997617" y="2306383"/>
            <a:ext cx="566073" cy="133350"/>
          </a:xfrm>
          <a:prstGeom prst="rect">
            <a:avLst/>
          </a:prstGeom>
        </p:spPr>
        <p:txBody>
          <a:bodyPr lIns="0" tIns="0" rIns="0" bIns="0" rtlCol="0" anchor="t">
            <a:spAutoFit/>
          </a:bodyPr>
          <a:lstStyle/>
          <a:p>
            <a:pPr algn="l">
              <a:lnSpc>
                <a:spcPts val="1080"/>
              </a:lnSpc>
            </a:pPr>
            <a:r>
              <a:rPr lang="en-US" sz="900">
                <a:solidFill>
                  <a:srgbClr val="001597"/>
                </a:solidFill>
                <a:latin typeface="Open Sans Bold"/>
              </a:rPr>
              <a:t>Customer</a:t>
            </a:r>
          </a:p>
        </p:txBody>
      </p:sp>
      <p:graphicFrame>
        <p:nvGraphicFramePr>
          <p:cNvPr id="10" name="Table 10"/>
          <p:cNvGraphicFramePr>
            <a:graphicFrameLocks noGrp="1"/>
          </p:cNvGraphicFramePr>
          <p:nvPr/>
        </p:nvGraphicFramePr>
        <p:xfrm>
          <a:off x="864163" y="2887983"/>
          <a:ext cx="4114800" cy="469900"/>
        </p:xfrm>
        <a:graphic>
          <a:graphicData uri="http://schemas.openxmlformats.org/drawingml/2006/table">
            <a:tbl>
              <a:tblPr/>
              <a:tblGrid>
                <a:gridCol w="771161">
                  <a:extLst>
                    <a:ext uri="{9D8B030D-6E8A-4147-A177-3AD203B41FA5}">
                      <a16:colId xmlns:a16="http://schemas.microsoft.com/office/drawing/2014/main" val="20000"/>
                    </a:ext>
                  </a:extLst>
                </a:gridCol>
                <a:gridCol w="3343639">
                  <a:extLst>
                    <a:ext uri="{9D8B030D-6E8A-4147-A177-3AD203B41FA5}">
                      <a16:colId xmlns:a16="http://schemas.microsoft.com/office/drawing/2014/main" val="20001"/>
                    </a:ext>
                  </a:extLst>
                </a:gridCol>
              </a:tblGrid>
              <a:tr h="469900">
                <a:tc>
                  <a:txBody>
                    <a:bodyPr/>
                    <a:lstStyle/>
                    <a:p>
                      <a:pPr algn="l">
                        <a:lnSpc>
                          <a:spcPts val="1679"/>
                        </a:lnSpc>
                        <a:defRPr/>
                      </a:pPr>
                      <a:endParaRPr lang="en-US" sz="1100"/>
                    </a:p>
                  </a:txBody>
                  <a:tcPr marL="89725" marR="89725" marT="89725" marB="89725"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AF1F0"/>
                    </a:solidFill>
                  </a:tcPr>
                </a:tc>
                <a:tc>
                  <a:txBody>
                    <a:bodyPr/>
                    <a:lstStyle/>
                    <a:p>
                      <a:pPr algn="l">
                        <a:lnSpc>
                          <a:spcPts val="1080"/>
                        </a:lnSpc>
                        <a:defRPr/>
                      </a:pPr>
                      <a:r>
                        <a:rPr lang="en-US" sz="900">
                          <a:solidFill>
                            <a:srgbClr val="44546A"/>
                          </a:solidFill>
                          <a:latin typeface="Open Sans"/>
                        </a:rPr>
                        <a:t>Suppliers, distributors, competitors…</a:t>
                      </a:r>
                      <a:endParaRPr lang="en-US" sz="1100"/>
                    </a:p>
                  </a:txBody>
                  <a:tcPr marL="89725" marR="89725" marT="89725" marB="89725"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sp>
        <p:nvSpPr>
          <p:cNvPr id="11" name="TextBox 11"/>
          <p:cNvSpPr txBox="1"/>
          <p:nvPr/>
        </p:nvSpPr>
        <p:spPr>
          <a:xfrm>
            <a:off x="1049254" y="2938695"/>
            <a:ext cx="405773" cy="266700"/>
          </a:xfrm>
          <a:prstGeom prst="rect">
            <a:avLst/>
          </a:prstGeom>
        </p:spPr>
        <p:txBody>
          <a:bodyPr lIns="0" tIns="0" rIns="0" bIns="0" rtlCol="0" anchor="t">
            <a:spAutoFit/>
          </a:bodyPr>
          <a:lstStyle/>
          <a:p>
            <a:pPr algn="l">
              <a:lnSpc>
                <a:spcPts val="1080"/>
              </a:lnSpc>
            </a:pPr>
            <a:r>
              <a:rPr lang="en-US" sz="900">
                <a:solidFill>
                  <a:srgbClr val="001597"/>
                </a:solidFill>
                <a:latin typeface="Open Sans Bold"/>
              </a:rPr>
              <a:t>Partner</a:t>
            </a:r>
          </a:p>
        </p:txBody>
      </p:sp>
      <p:graphicFrame>
        <p:nvGraphicFramePr>
          <p:cNvPr id="12" name="Table 12"/>
          <p:cNvGraphicFramePr>
            <a:graphicFrameLocks noGrp="1"/>
          </p:cNvGraphicFramePr>
          <p:nvPr/>
        </p:nvGraphicFramePr>
        <p:xfrm>
          <a:off x="864163" y="3511322"/>
          <a:ext cx="4114800" cy="469900"/>
        </p:xfrm>
        <a:graphic>
          <a:graphicData uri="http://schemas.openxmlformats.org/drawingml/2006/table">
            <a:tbl>
              <a:tblPr/>
              <a:tblGrid>
                <a:gridCol w="771161">
                  <a:extLst>
                    <a:ext uri="{9D8B030D-6E8A-4147-A177-3AD203B41FA5}">
                      <a16:colId xmlns:a16="http://schemas.microsoft.com/office/drawing/2014/main" val="20000"/>
                    </a:ext>
                  </a:extLst>
                </a:gridCol>
                <a:gridCol w="3343639">
                  <a:extLst>
                    <a:ext uri="{9D8B030D-6E8A-4147-A177-3AD203B41FA5}">
                      <a16:colId xmlns:a16="http://schemas.microsoft.com/office/drawing/2014/main" val="20001"/>
                    </a:ext>
                  </a:extLst>
                </a:gridCol>
              </a:tblGrid>
              <a:tr h="469900">
                <a:tc>
                  <a:txBody>
                    <a:bodyPr/>
                    <a:lstStyle/>
                    <a:p>
                      <a:pPr algn="l">
                        <a:lnSpc>
                          <a:spcPts val="1679"/>
                        </a:lnSpc>
                        <a:defRPr/>
                      </a:pPr>
                      <a:endParaRPr lang="en-US" sz="1100"/>
                    </a:p>
                  </a:txBody>
                  <a:tcPr marL="89725" marR="89725" marT="89725" marB="89725"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AF1F0"/>
                    </a:solidFill>
                  </a:tcPr>
                </a:tc>
                <a:tc>
                  <a:txBody>
                    <a:bodyPr/>
                    <a:lstStyle/>
                    <a:p>
                      <a:pPr algn="l">
                        <a:lnSpc>
                          <a:spcPts val="1080"/>
                        </a:lnSpc>
                        <a:defRPr/>
                      </a:pPr>
                      <a:r>
                        <a:rPr lang="en-US" sz="900">
                          <a:solidFill>
                            <a:srgbClr val="44546A"/>
                          </a:solidFill>
                          <a:latin typeface="Open Sans"/>
                        </a:rPr>
                        <a:t>Neighbours, employees, community leaders, CBOs…</a:t>
                      </a:r>
                      <a:endParaRPr lang="en-US" sz="1100"/>
                    </a:p>
                  </a:txBody>
                  <a:tcPr marL="89725" marR="89725" marT="89725" marB="89725"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sp>
        <p:nvSpPr>
          <p:cNvPr id="13" name="TextBox 13"/>
          <p:cNvSpPr txBox="1"/>
          <p:nvPr/>
        </p:nvSpPr>
        <p:spPr>
          <a:xfrm>
            <a:off x="942312" y="3546297"/>
            <a:ext cx="636605" cy="266700"/>
          </a:xfrm>
          <a:prstGeom prst="rect">
            <a:avLst/>
          </a:prstGeom>
        </p:spPr>
        <p:txBody>
          <a:bodyPr lIns="0" tIns="0" rIns="0" bIns="0" rtlCol="0" anchor="t">
            <a:spAutoFit/>
          </a:bodyPr>
          <a:lstStyle/>
          <a:p>
            <a:pPr algn="l">
              <a:lnSpc>
                <a:spcPts val="1080"/>
              </a:lnSpc>
            </a:pPr>
            <a:r>
              <a:rPr lang="en-US" sz="900">
                <a:solidFill>
                  <a:srgbClr val="001597"/>
                </a:solidFill>
                <a:latin typeface="Open Sans Bold"/>
              </a:rPr>
              <a:t>Community</a:t>
            </a:r>
          </a:p>
        </p:txBody>
      </p:sp>
      <p:graphicFrame>
        <p:nvGraphicFramePr>
          <p:cNvPr id="14" name="Table 14"/>
          <p:cNvGraphicFramePr>
            <a:graphicFrameLocks noGrp="1"/>
          </p:cNvGraphicFramePr>
          <p:nvPr/>
        </p:nvGraphicFramePr>
        <p:xfrm>
          <a:off x="878396" y="4157827"/>
          <a:ext cx="4114800" cy="546100"/>
        </p:xfrm>
        <a:graphic>
          <a:graphicData uri="http://schemas.openxmlformats.org/drawingml/2006/table">
            <a:tbl>
              <a:tblPr/>
              <a:tblGrid>
                <a:gridCol w="771161">
                  <a:extLst>
                    <a:ext uri="{9D8B030D-6E8A-4147-A177-3AD203B41FA5}">
                      <a16:colId xmlns:a16="http://schemas.microsoft.com/office/drawing/2014/main" val="20000"/>
                    </a:ext>
                  </a:extLst>
                </a:gridCol>
                <a:gridCol w="3343639">
                  <a:extLst>
                    <a:ext uri="{9D8B030D-6E8A-4147-A177-3AD203B41FA5}">
                      <a16:colId xmlns:a16="http://schemas.microsoft.com/office/drawing/2014/main" val="20001"/>
                    </a:ext>
                  </a:extLst>
                </a:gridCol>
              </a:tblGrid>
              <a:tr h="546100">
                <a:tc>
                  <a:txBody>
                    <a:bodyPr/>
                    <a:lstStyle/>
                    <a:p>
                      <a:pPr algn="l">
                        <a:lnSpc>
                          <a:spcPts val="1679"/>
                        </a:lnSpc>
                        <a:defRPr/>
                      </a:pPr>
                      <a:endParaRPr lang="en-US" sz="1100"/>
                    </a:p>
                  </a:txBody>
                  <a:tcPr marL="89725" marR="89725" marT="89725" marB="89725"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AF1F0"/>
                    </a:solidFill>
                  </a:tcPr>
                </a:tc>
                <a:tc>
                  <a:txBody>
                    <a:bodyPr/>
                    <a:lstStyle/>
                    <a:p>
                      <a:pPr algn="l">
                        <a:lnSpc>
                          <a:spcPts val="1080"/>
                        </a:lnSpc>
                        <a:defRPr/>
                      </a:pPr>
                      <a:r>
                        <a:rPr lang="en-US" sz="900">
                          <a:solidFill>
                            <a:srgbClr val="44546A"/>
                          </a:solidFill>
                          <a:latin typeface="Open Sans"/>
                        </a:rPr>
                        <a:t>Local, national government, government agencies…</a:t>
                      </a:r>
                      <a:endParaRPr lang="en-US" sz="1100"/>
                    </a:p>
                  </a:txBody>
                  <a:tcPr marL="89725" marR="89725" marT="89725" marB="89725"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sp>
        <p:nvSpPr>
          <p:cNvPr id="15" name="TextBox 15"/>
          <p:cNvSpPr txBox="1"/>
          <p:nvPr/>
        </p:nvSpPr>
        <p:spPr>
          <a:xfrm>
            <a:off x="938495" y="4175939"/>
            <a:ext cx="623781" cy="266700"/>
          </a:xfrm>
          <a:prstGeom prst="rect">
            <a:avLst/>
          </a:prstGeom>
        </p:spPr>
        <p:txBody>
          <a:bodyPr lIns="0" tIns="0" rIns="0" bIns="0" rtlCol="0" anchor="t">
            <a:spAutoFit/>
          </a:bodyPr>
          <a:lstStyle/>
          <a:p>
            <a:pPr algn="l">
              <a:lnSpc>
                <a:spcPts val="1080"/>
              </a:lnSpc>
            </a:pPr>
            <a:r>
              <a:rPr lang="en-US" sz="900">
                <a:solidFill>
                  <a:srgbClr val="001597"/>
                </a:solidFill>
                <a:latin typeface="Open Sans Bold"/>
              </a:rPr>
              <a:t>Institutions</a:t>
            </a:r>
          </a:p>
        </p:txBody>
      </p:sp>
      <p:sp>
        <p:nvSpPr>
          <p:cNvPr id="16" name="Freeform 16"/>
          <p:cNvSpPr/>
          <p:nvPr/>
        </p:nvSpPr>
        <p:spPr>
          <a:xfrm>
            <a:off x="969682" y="3085234"/>
            <a:ext cx="508994" cy="235530"/>
          </a:xfrm>
          <a:custGeom>
            <a:avLst/>
            <a:gdLst/>
            <a:ahLst/>
            <a:cxnLst/>
            <a:rect l="l" t="t" r="r" b="b"/>
            <a:pathLst>
              <a:path w="508994" h="235530">
                <a:moveTo>
                  <a:pt x="0" y="0"/>
                </a:moveTo>
                <a:lnTo>
                  <a:pt x="508994" y="0"/>
                </a:lnTo>
                <a:lnTo>
                  <a:pt x="508994" y="235530"/>
                </a:lnTo>
                <a:lnTo>
                  <a:pt x="0" y="235530"/>
                </a:lnTo>
                <a:lnTo>
                  <a:pt x="0" y="0"/>
                </a:lnTo>
                <a:close/>
              </a:path>
            </a:pathLst>
          </a:custGeom>
          <a:blipFill>
            <a:blip r:embed="rId4"/>
            <a:stretch>
              <a:fillRect b="-273"/>
            </a:stretch>
          </a:blipFill>
        </p:spPr>
        <p:txBody>
          <a:bodyPr/>
          <a:lstStyle/>
          <a:p>
            <a:endParaRPr lang="en-IN"/>
          </a:p>
        </p:txBody>
      </p:sp>
      <p:sp>
        <p:nvSpPr>
          <p:cNvPr id="17" name="Freeform 17"/>
          <p:cNvSpPr/>
          <p:nvPr/>
        </p:nvSpPr>
        <p:spPr>
          <a:xfrm>
            <a:off x="1030801" y="3682088"/>
            <a:ext cx="402296" cy="276245"/>
          </a:xfrm>
          <a:custGeom>
            <a:avLst/>
            <a:gdLst/>
            <a:ahLst/>
            <a:cxnLst/>
            <a:rect l="l" t="t" r="r" b="b"/>
            <a:pathLst>
              <a:path w="402296" h="276245">
                <a:moveTo>
                  <a:pt x="0" y="0"/>
                </a:moveTo>
                <a:lnTo>
                  <a:pt x="402296" y="0"/>
                </a:lnTo>
                <a:lnTo>
                  <a:pt x="402296" y="276245"/>
                </a:lnTo>
                <a:lnTo>
                  <a:pt x="0" y="276245"/>
                </a:lnTo>
                <a:lnTo>
                  <a:pt x="0" y="0"/>
                </a:lnTo>
                <a:close/>
              </a:path>
            </a:pathLst>
          </a:custGeom>
          <a:blipFill>
            <a:blip r:embed="rId5"/>
            <a:stretch>
              <a:fillRect b="-28"/>
            </a:stretch>
          </a:blipFill>
        </p:spPr>
        <p:txBody>
          <a:bodyPr/>
          <a:lstStyle/>
          <a:p>
            <a:endParaRPr lang="en-IN"/>
          </a:p>
        </p:txBody>
      </p:sp>
      <p:sp>
        <p:nvSpPr>
          <p:cNvPr id="18" name="Freeform 18"/>
          <p:cNvSpPr/>
          <p:nvPr/>
        </p:nvSpPr>
        <p:spPr>
          <a:xfrm>
            <a:off x="1056988" y="4324269"/>
            <a:ext cx="329056" cy="330100"/>
          </a:xfrm>
          <a:custGeom>
            <a:avLst/>
            <a:gdLst/>
            <a:ahLst/>
            <a:cxnLst/>
            <a:rect l="l" t="t" r="r" b="b"/>
            <a:pathLst>
              <a:path w="329056" h="330100">
                <a:moveTo>
                  <a:pt x="0" y="0"/>
                </a:moveTo>
                <a:lnTo>
                  <a:pt x="329056" y="0"/>
                </a:lnTo>
                <a:lnTo>
                  <a:pt x="329056" y="330100"/>
                </a:lnTo>
                <a:lnTo>
                  <a:pt x="0" y="330100"/>
                </a:lnTo>
                <a:lnTo>
                  <a:pt x="0" y="0"/>
                </a:lnTo>
                <a:close/>
              </a:path>
            </a:pathLst>
          </a:custGeom>
          <a:blipFill>
            <a:blip r:embed="rId6"/>
            <a:stretch>
              <a:fillRect r="-317"/>
            </a:stretch>
          </a:blipFill>
        </p:spPr>
        <p:txBody>
          <a:bodyPr/>
          <a:lstStyle/>
          <a:p>
            <a:endParaRPr lang="en-IN"/>
          </a:p>
        </p:txBody>
      </p:sp>
      <p:graphicFrame>
        <p:nvGraphicFramePr>
          <p:cNvPr id="19" name="Table 19"/>
          <p:cNvGraphicFramePr>
            <a:graphicFrameLocks noGrp="1"/>
          </p:cNvGraphicFramePr>
          <p:nvPr/>
        </p:nvGraphicFramePr>
        <p:xfrm>
          <a:off x="6062119" y="3213206"/>
          <a:ext cx="1866900" cy="450850"/>
        </p:xfrm>
        <a:graphic>
          <a:graphicData uri="http://schemas.openxmlformats.org/drawingml/2006/table">
            <a:tbl>
              <a:tblPr/>
              <a:tblGrid>
                <a:gridCol w="597422">
                  <a:extLst>
                    <a:ext uri="{9D8B030D-6E8A-4147-A177-3AD203B41FA5}">
                      <a16:colId xmlns:a16="http://schemas.microsoft.com/office/drawing/2014/main" val="20000"/>
                    </a:ext>
                  </a:extLst>
                </a:gridCol>
                <a:gridCol w="1269478">
                  <a:extLst>
                    <a:ext uri="{9D8B030D-6E8A-4147-A177-3AD203B41FA5}">
                      <a16:colId xmlns:a16="http://schemas.microsoft.com/office/drawing/2014/main" val="20001"/>
                    </a:ext>
                  </a:extLst>
                </a:gridCol>
              </a:tblGrid>
              <a:tr h="450850">
                <a:tc>
                  <a:txBody>
                    <a:bodyPr/>
                    <a:lstStyle/>
                    <a:p>
                      <a:pPr algn="l">
                        <a:lnSpc>
                          <a:spcPts val="1679"/>
                        </a:lnSpc>
                        <a:defRPr/>
                      </a:pPr>
                      <a:endParaRPr lang="en-US" sz="1100"/>
                    </a:p>
                  </a:txBody>
                  <a:tcPr marL="89725" marR="89725" marT="89725" marB="89725"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AF1F0"/>
                    </a:solidFill>
                  </a:tcPr>
                </a:tc>
                <a:tc>
                  <a:txBody>
                    <a:bodyPr/>
                    <a:lstStyle/>
                    <a:p>
                      <a:pPr algn="l">
                        <a:lnSpc>
                          <a:spcPts val="1080"/>
                        </a:lnSpc>
                        <a:defRPr/>
                      </a:pPr>
                      <a:r>
                        <a:rPr lang="en-US" sz="900">
                          <a:solidFill>
                            <a:srgbClr val="44546A"/>
                          </a:solidFill>
                          <a:latin typeface="Open Sans"/>
                        </a:rPr>
                        <a:t>Technology</a:t>
                      </a:r>
                      <a:endParaRPr lang="en-US" sz="1100"/>
                    </a:p>
                  </a:txBody>
                  <a:tcPr marL="89725" marR="89725" marT="89725" marB="89725"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graphicFrame>
        <p:nvGraphicFramePr>
          <p:cNvPr id="20" name="Table 20"/>
          <p:cNvGraphicFramePr>
            <a:graphicFrameLocks noGrp="1"/>
          </p:cNvGraphicFramePr>
          <p:nvPr/>
        </p:nvGraphicFramePr>
        <p:xfrm>
          <a:off x="6062119" y="3645412"/>
          <a:ext cx="1866900" cy="450850"/>
        </p:xfrm>
        <a:graphic>
          <a:graphicData uri="http://schemas.openxmlformats.org/drawingml/2006/table">
            <a:tbl>
              <a:tblPr/>
              <a:tblGrid>
                <a:gridCol w="597422">
                  <a:extLst>
                    <a:ext uri="{9D8B030D-6E8A-4147-A177-3AD203B41FA5}">
                      <a16:colId xmlns:a16="http://schemas.microsoft.com/office/drawing/2014/main" val="20000"/>
                    </a:ext>
                  </a:extLst>
                </a:gridCol>
                <a:gridCol w="1269478">
                  <a:extLst>
                    <a:ext uri="{9D8B030D-6E8A-4147-A177-3AD203B41FA5}">
                      <a16:colId xmlns:a16="http://schemas.microsoft.com/office/drawing/2014/main" val="20001"/>
                    </a:ext>
                  </a:extLst>
                </a:gridCol>
              </a:tblGrid>
              <a:tr h="450850">
                <a:tc>
                  <a:txBody>
                    <a:bodyPr/>
                    <a:lstStyle/>
                    <a:p>
                      <a:pPr algn="l">
                        <a:lnSpc>
                          <a:spcPts val="1679"/>
                        </a:lnSpc>
                        <a:defRPr/>
                      </a:pPr>
                      <a:endParaRPr lang="en-US" sz="1100"/>
                    </a:p>
                  </a:txBody>
                  <a:tcPr marL="89725" marR="89725" marT="89725" marB="89725"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AF1F0"/>
                    </a:solidFill>
                  </a:tcPr>
                </a:tc>
                <a:tc>
                  <a:txBody>
                    <a:bodyPr/>
                    <a:lstStyle/>
                    <a:p>
                      <a:pPr algn="l">
                        <a:lnSpc>
                          <a:spcPts val="1080"/>
                        </a:lnSpc>
                        <a:defRPr/>
                      </a:pPr>
                      <a:r>
                        <a:rPr lang="en-US" sz="900">
                          <a:solidFill>
                            <a:srgbClr val="44546A"/>
                          </a:solidFill>
                          <a:latin typeface="Open Sans"/>
                        </a:rPr>
                        <a:t>Energy</a:t>
                      </a:r>
                      <a:endParaRPr lang="en-US" sz="1100"/>
                    </a:p>
                  </a:txBody>
                  <a:tcPr marL="89725" marR="89725" marT="89725" marB="89725"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graphicFrame>
        <p:nvGraphicFramePr>
          <p:cNvPr id="21" name="Table 21"/>
          <p:cNvGraphicFramePr>
            <a:graphicFrameLocks noGrp="1"/>
          </p:cNvGraphicFramePr>
          <p:nvPr/>
        </p:nvGraphicFramePr>
        <p:xfrm>
          <a:off x="6062119" y="4081784"/>
          <a:ext cx="1866900" cy="450850"/>
        </p:xfrm>
        <a:graphic>
          <a:graphicData uri="http://schemas.openxmlformats.org/drawingml/2006/table">
            <a:tbl>
              <a:tblPr/>
              <a:tblGrid>
                <a:gridCol w="597422">
                  <a:extLst>
                    <a:ext uri="{9D8B030D-6E8A-4147-A177-3AD203B41FA5}">
                      <a16:colId xmlns:a16="http://schemas.microsoft.com/office/drawing/2014/main" val="20000"/>
                    </a:ext>
                  </a:extLst>
                </a:gridCol>
                <a:gridCol w="1269478">
                  <a:extLst>
                    <a:ext uri="{9D8B030D-6E8A-4147-A177-3AD203B41FA5}">
                      <a16:colId xmlns:a16="http://schemas.microsoft.com/office/drawing/2014/main" val="20001"/>
                    </a:ext>
                  </a:extLst>
                </a:gridCol>
              </a:tblGrid>
              <a:tr h="450850">
                <a:tc>
                  <a:txBody>
                    <a:bodyPr/>
                    <a:lstStyle/>
                    <a:p>
                      <a:pPr algn="l">
                        <a:lnSpc>
                          <a:spcPts val="1679"/>
                        </a:lnSpc>
                        <a:defRPr/>
                      </a:pPr>
                      <a:endParaRPr lang="en-US" sz="1100"/>
                    </a:p>
                  </a:txBody>
                  <a:tcPr marL="89725" marR="89725" marT="89725" marB="89725"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AF1F0"/>
                    </a:solidFill>
                  </a:tcPr>
                </a:tc>
                <a:tc>
                  <a:txBody>
                    <a:bodyPr/>
                    <a:lstStyle/>
                    <a:p>
                      <a:pPr algn="l">
                        <a:lnSpc>
                          <a:spcPts val="1080"/>
                        </a:lnSpc>
                        <a:defRPr/>
                      </a:pPr>
                      <a:r>
                        <a:rPr lang="en-US" sz="900">
                          <a:solidFill>
                            <a:srgbClr val="44546A"/>
                          </a:solidFill>
                          <a:latin typeface="Open Sans"/>
                        </a:rPr>
                        <a:t>Employment</a:t>
                      </a:r>
                      <a:endParaRPr lang="en-US" sz="1100"/>
                    </a:p>
                  </a:txBody>
                  <a:tcPr marL="89725" marR="89725" marT="89725" marB="89725"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graphicFrame>
        <p:nvGraphicFramePr>
          <p:cNvPr id="22" name="Table 22"/>
          <p:cNvGraphicFramePr>
            <a:graphicFrameLocks noGrp="1"/>
          </p:cNvGraphicFramePr>
          <p:nvPr/>
        </p:nvGraphicFramePr>
        <p:xfrm>
          <a:off x="6062118" y="4524703"/>
          <a:ext cx="1866900" cy="450850"/>
        </p:xfrm>
        <a:graphic>
          <a:graphicData uri="http://schemas.openxmlformats.org/drawingml/2006/table">
            <a:tbl>
              <a:tblPr/>
              <a:tblGrid>
                <a:gridCol w="597422">
                  <a:extLst>
                    <a:ext uri="{9D8B030D-6E8A-4147-A177-3AD203B41FA5}">
                      <a16:colId xmlns:a16="http://schemas.microsoft.com/office/drawing/2014/main" val="20000"/>
                    </a:ext>
                  </a:extLst>
                </a:gridCol>
                <a:gridCol w="1269478">
                  <a:extLst>
                    <a:ext uri="{9D8B030D-6E8A-4147-A177-3AD203B41FA5}">
                      <a16:colId xmlns:a16="http://schemas.microsoft.com/office/drawing/2014/main" val="20001"/>
                    </a:ext>
                  </a:extLst>
                </a:gridCol>
              </a:tblGrid>
              <a:tr h="450850">
                <a:tc>
                  <a:txBody>
                    <a:bodyPr/>
                    <a:lstStyle/>
                    <a:p>
                      <a:pPr algn="l">
                        <a:lnSpc>
                          <a:spcPts val="1679"/>
                        </a:lnSpc>
                        <a:defRPr/>
                      </a:pPr>
                      <a:endParaRPr lang="en-US" sz="1100"/>
                    </a:p>
                  </a:txBody>
                  <a:tcPr marL="89725" marR="89725" marT="89725" marB="89725"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AF1F0"/>
                    </a:solidFill>
                  </a:tcPr>
                </a:tc>
                <a:tc>
                  <a:txBody>
                    <a:bodyPr/>
                    <a:lstStyle/>
                    <a:p>
                      <a:pPr algn="l">
                        <a:lnSpc>
                          <a:spcPts val="1080"/>
                        </a:lnSpc>
                        <a:defRPr/>
                      </a:pPr>
                      <a:r>
                        <a:rPr lang="en-US" sz="900">
                          <a:solidFill>
                            <a:srgbClr val="44546A"/>
                          </a:solidFill>
                          <a:latin typeface="Open Sans"/>
                        </a:rPr>
                        <a:t>Education</a:t>
                      </a:r>
                      <a:endParaRPr lang="en-US" sz="1100"/>
                    </a:p>
                  </a:txBody>
                  <a:tcPr marL="89725" marR="89725" marT="89725" marB="89725"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graphicFrame>
        <p:nvGraphicFramePr>
          <p:cNvPr id="23" name="Table 23"/>
          <p:cNvGraphicFramePr>
            <a:graphicFrameLocks noGrp="1"/>
          </p:cNvGraphicFramePr>
          <p:nvPr/>
        </p:nvGraphicFramePr>
        <p:xfrm>
          <a:off x="8142244" y="3218489"/>
          <a:ext cx="1866900" cy="450850"/>
        </p:xfrm>
        <a:graphic>
          <a:graphicData uri="http://schemas.openxmlformats.org/drawingml/2006/table">
            <a:tbl>
              <a:tblPr/>
              <a:tblGrid>
                <a:gridCol w="597422">
                  <a:extLst>
                    <a:ext uri="{9D8B030D-6E8A-4147-A177-3AD203B41FA5}">
                      <a16:colId xmlns:a16="http://schemas.microsoft.com/office/drawing/2014/main" val="20000"/>
                    </a:ext>
                  </a:extLst>
                </a:gridCol>
                <a:gridCol w="1269478">
                  <a:extLst>
                    <a:ext uri="{9D8B030D-6E8A-4147-A177-3AD203B41FA5}">
                      <a16:colId xmlns:a16="http://schemas.microsoft.com/office/drawing/2014/main" val="20001"/>
                    </a:ext>
                  </a:extLst>
                </a:gridCol>
              </a:tblGrid>
              <a:tr h="450850">
                <a:tc>
                  <a:txBody>
                    <a:bodyPr/>
                    <a:lstStyle/>
                    <a:p>
                      <a:pPr algn="l">
                        <a:lnSpc>
                          <a:spcPts val="1679"/>
                        </a:lnSpc>
                        <a:defRPr/>
                      </a:pPr>
                      <a:endParaRPr lang="en-US" sz="1100"/>
                    </a:p>
                  </a:txBody>
                  <a:tcPr marL="89725" marR="89725" marT="89725" marB="89725"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AF1F0"/>
                    </a:solidFill>
                  </a:tcPr>
                </a:tc>
                <a:tc>
                  <a:txBody>
                    <a:bodyPr/>
                    <a:lstStyle/>
                    <a:p>
                      <a:pPr algn="l">
                        <a:lnSpc>
                          <a:spcPts val="1080"/>
                        </a:lnSpc>
                        <a:defRPr/>
                      </a:pPr>
                      <a:r>
                        <a:rPr lang="en-US" sz="900">
                          <a:solidFill>
                            <a:srgbClr val="44546A"/>
                          </a:solidFill>
                          <a:latin typeface="Open Sans"/>
                        </a:rPr>
                        <a:t>Money/ Revenue</a:t>
                      </a:r>
                      <a:endParaRPr lang="en-US" sz="1100"/>
                    </a:p>
                  </a:txBody>
                  <a:tcPr marL="89725" marR="89725" marT="89725" marB="89725"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graphicFrame>
        <p:nvGraphicFramePr>
          <p:cNvPr id="24" name="Table 24"/>
          <p:cNvGraphicFramePr>
            <a:graphicFrameLocks noGrp="1"/>
          </p:cNvGraphicFramePr>
          <p:nvPr/>
        </p:nvGraphicFramePr>
        <p:xfrm>
          <a:off x="8142243" y="3638886"/>
          <a:ext cx="1866900" cy="450850"/>
        </p:xfrm>
        <a:graphic>
          <a:graphicData uri="http://schemas.openxmlformats.org/drawingml/2006/table">
            <a:tbl>
              <a:tblPr/>
              <a:tblGrid>
                <a:gridCol w="597422">
                  <a:extLst>
                    <a:ext uri="{9D8B030D-6E8A-4147-A177-3AD203B41FA5}">
                      <a16:colId xmlns:a16="http://schemas.microsoft.com/office/drawing/2014/main" val="20000"/>
                    </a:ext>
                  </a:extLst>
                </a:gridCol>
                <a:gridCol w="1269478">
                  <a:extLst>
                    <a:ext uri="{9D8B030D-6E8A-4147-A177-3AD203B41FA5}">
                      <a16:colId xmlns:a16="http://schemas.microsoft.com/office/drawing/2014/main" val="20001"/>
                    </a:ext>
                  </a:extLst>
                </a:gridCol>
              </a:tblGrid>
              <a:tr h="450850">
                <a:tc>
                  <a:txBody>
                    <a:bodyPr/>
                    <a:lstStyle/>
                    <a:p>
                      <a:pPr algn="l">
                        <a:lnSpc>
                          <a:spcPts val="1679"/>
                        </a:lnSpc>
                        <a:defRPr/>
                      </a:pPr>
                      <a:endParaRPr lang="en-US" sz="1100"/>
                    </a:p>
                  </a:txBody>
                  <a:tcPr marL="89725" marR="89725" marT="89725" marB="89725"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AF1F0"/>
                    </a:solidFill>
                  </a:tcPr>
                </a:tc>
                <a:tc>
                  <a:txBody>
                    <a:bodyPr/>
                    <a:lstStyle/>
                    <a:p>
                      <a:pPr algn="l">
                        <a:lnSpc>
                          <a:spcPts val="1080"/>
                        </a:lnSpc>
                        <a:defRPr/>
                      </a:pPr>
                      <a:r>
                        <a:rPr lang="en-US" sz="900">
                          <a:solidFill>
                            <a:srgbClr val="44546A"/>
                          </a:solidFill>
                          <a:latin typeface="Open Sans"/>
                        </a:rPr>
                        <a:t>Health</a:t>
                      </a:r>
                      <a:endParaRPr lang="en-US" sz="1100"/>
                    </a:p>
                  </a:txBody>
                  <a:tcPr marL="89725" marR="89725" marT="89725" marB="89725"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graphicFrame>
        <p:nvGraphicFramePr>
          <p:cNvPr id="25" name="Table 25"/>
          <p:cNvGraphicFramePr>
            <a:graphicFrameLocks noGrp="1"/>
          </p:cNvGraphicFramePr>
          <p:nvPr/>
        </p:nvGraphicFramePr>
        <p:xfrm>
          <a:off x="8142244" y="4077911"/>
          <a:ext cx="1866900" cy="450850"/>
        </p:xfrm>
        <a:graphic>
          <a:graphicData uri="http://schemas.openxmlformats.org/drawingml/2006/table">
            <a:tbl>
              <a:tblPr/>
              <a:tblGrid>
                <a:gridCol w="597422">
                  <a:extLst>
                    <a:ext uri="{9D8B030D-6E8A-4147-A177-3AD203B41FA5}">
                      <a16:colId xmlns:a16="http://schemas.microsoft.com/office/drawing/2014/main" val="20000"/>
                    </a:ext>
                  </a:extLst>
                </a:gridCol>
                <a:gridCol w="1269478">
                  <a:extLst>
                    <a:ext uri="{9D8B030D-6E8A-4147-A177-3AD203B41FA5}">
                      <a16:colId xmlns:a16="http://schemas.microsoft.com/office/drawing/2014/main" val="20001"/>
                    </a:ext>
                  </a:extLst>
                </a:gridCol>
              </a:tblGrid>
              <a:tr h="450850">
                <a:tc>
                  <a:txBody>
                    <a:bodyPr/>
                    <a:lstStyle/>
                    <a:p>
                      <a:pPr algn="l">
                        <a:lnSpc>
                          <a:spcPts val="1679"/>
                        </a:lnSpc>
                        <a:defRPr/>
                      </a:pPr>
                      <a:endParaRPr lang="en-US" sz="1100"/>
                    </a:p>
                  </a:txBody>
                  <a:tcPr marL="89725" marR="89725" marT="89725" marB="89725"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AF1F0"/>
                    </a:solidFill>
                  </a:tcPr>
                </a:tc>
                <a:tc>
                  <a:txBody>
                    <a:bodyPr/>
                    <a:lstStyle/>
                    <a:p>
                      <a:pPr algn="l">
                        <a:lnSpc>
                          <a:spcPts val="1080"/>
                        </a:lnSpc>
                        <a:defRPr/>
                      </a:pPr>
                      <a:r>
                        <a:rPr lang="en-US" sz="900">
                          <a:solidFill>
                            <a:srgbClr val="44546A"/>
                          </a:solidFill>
                          <a:latin typeface="Open Sans"/>
                        </a:rPr>
                        <a:t>Research</a:t>
                      </a:r>
                      <a:endParaRPr lang="en-US" sz="1100"/>
                    </a:p>
                  </a:txBody>
                  <a:tcPr marL="89725" marR="89725" marT="89725" marB="89725"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graphicFrame>
        <p:nvGraphicFramePr>
          <p:cNvPr id="26" name="Table 26"/>
          <p:cNvGraphicFramePr>
            <a:graphicFrameLocks noGrp="1"/>
          </p:cNvGraphicFramePr>
          <p:nvPr/>
        </p:nvGraphicFramePr>
        <p:xfrm>
          <a:off x="8141284" y="4514998"/>
          <a:ext cx="1866900" cy="450850"/>
        </p:xfrm>
        <a:graphic>
          <a:graphicData uri="http://schemas.openxmlformats.org/drawingml/2006/table">
            <a:tbl>
              <a:tblPr/>
              <a:tblGrid>
                <a:gridCol w="597422">
                  <a:extLst>
                    <a:ext uri="{9D8B030D-6E8A-4147-A177-3AD203B41FA5}">
                      <a16:colId xmlns:a16="http://schemas.microsoft.com/office/drawing/2014/main" val="20000"/>
                    </a:ext>
                  </a:extLst>
                </a:gridCol>
                <a:gridCol w="1269478">
                  <a:extLst>
                    <a:ext uri="{9D8B030D-6E8A-4147-A177-3AD203B41FA5}">
                      <a16:colId xmlns:a16="http://schemas.microsoft.com/office/drawing/2014/main" val="20001"/>
                    </a:ext>
                  </a:extLst>
                </a:gridCol>
              </a:tblGrid>
              <a:tr h="450850">
                <a:tc>
                  <a:txBody>
                    <a:bodyPr/>
                    <a:lstStyle/>
                    <a:p>
                      <a:pPr algn="l">
                        <a:lnSpc>
                          <a:spcPts val="1679"/>
                        </a:lnSpc>
                        <a:defRPr/>
                      </a:pPr>
                      <a:endParaRPr lang="en-US" sz="1100"/>
                    </a:p>
                  </a:txBody>
                  <a:tcPr marL="89725" marR="89725" marT="89725" marB="89725"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AF1F0"/>
                    </a:solidFill>
                  </a:tcPr>
                </a:tc>
                <a:tc>
                  <a:txBody>
                    <a:bodyPr/>
                    <a:lstStyle/>
                    <a:p>
                      <a:pPr algn="l">
                        <a:lnSpc>
                          <a:spcPts val="1080"/>
                        </a:lnSpc>
                        <a:defRPr/>
                      </a:pPr>
                      <a:r>
                        <a:rPr lang="en-US" sz="900">
                          <a:solidFill>
                            <a:srgbClr val="44546A"/>
                          </a:solidFill>
                          <a:latin typeface="Open Sans"/>
                        </a:rPr>
                        <a:t>Goodwill/ Loyalty</a:t>
                      </a:r>
                      <a:endParaRPr lang="en-US" sz="1100"/>
                    </a:p>
                  </a:txBody>
                  <a:tcPr marL="89725" marR="89725" marT="89725" marB="89725"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graphicFrame>
        <p:nvGraphicFramePr>
          <p:cNvPr id="27" name="Table 27"/>
          <p:cNvGraphicFramePr>
            <a:graphicFrameLocks noGrp="1"/>
          </p:cNvGraphicFramePr>
          <p:nvPr/>
        </p:nvGraphicFramePr>
        <p:xfrm>
          <a:off x="6062118" y="4988059"/>
          <a:ext cx="1866900" cy="450850"/>
        </p:xfrm>
        <a:graphic>
          <a:graphicData uri="http://schemas.openxmlformats.org/drawingml/2006/table">
            <a:tbl>
              <a:tblPr/>
              <a:tblGrid>
                <a:gridCol w="597422">
                  <a:extLst>
                    <a:ext uri="{9D8B030D-6E8A-4147-A177-3AD203B41FA5}">
                      <a16:colId xmlns:a16="http://schemas.microsoft.com/office/drawing/2014/main" val="20000"/>
                    </a:ext>
                  </a:extLst>
                </a:gridCol>
                <a:gridCol w="1269478">
                  <a:extLst>
                    <a:ext uri="{9D8B030D-6E8A-4147-A177-3AD203B41FA5}">
                      <a16:colId xmlns:a16="http://schemas.microsoft.com/office/drawing/2014/main" val="20001"/>
                    </a:ext>
                  </a:extLst>
                </a:gridCol>
              </a:tblGrid>
              <a:tr h="450850">
                <a:tc>
                  <a:txBody>
                    <a:bodyPr/>
                    <a:lstStyle/>
                    <a:p>
                      <a:pPr algn="l">
                        <a:lnSpc>
                          <a:spcPts val="1679"/>
                        </a:lnSpc>
                        <a:defRPr/>
                      </a:pPr>
                      <a:endParaRPr lang="en-US" sz="1100"/>
                    </a:p>
                  </a:txBody>
                  <a:tcPr marL="89725" marR="89725" marT="89725" marB="89725"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AF1F0"/>
                    </a:solidFill>
                  </a:tcPr>
                </a:tc>
                <a:tc>
                  <a:txBody>
                    <a:bodyPr/>
                    <a:lstStyle/>
                    <a:p>
                      <a:pPr algn="l">
                        <a:lnSpc>
                          <a:spcPts val="1080"/>
                        </a:lnSpc>
                        <a:defRPr/>
                      </a:pPr>
                      <a:r>
                        <a:rPr lang="en-US" sz="900">
                          <a:solidFill>
                            <a:srgbClr val="44546A"/>
                          </a:solidFill>
                          <a:latin typeface="Open Sans"/>
                        </a:rPr>
                        <a:t>Networks</a:t>
                      </a:r>
                      <a:endParaRPr lang="en-US" sz="1100"/>
                    </a:p>
                  </a:txBody>
                  <a:tcPr marL="89725" marR="89725" marT="89725" marB="89725"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graphicFrame>
        <p:nvGraphicFramePr>
          <p:cNvPr id="28" name="Table 28"/>
          <p:cNvGraphicFramePr>
            <a:graphicFrameLocks noGrp="1"/>
          </p:cNvGraphicFramePr>
          <p:nvPr/>
        </p:nvGraphicFramePr>
        <p:xfrm>
          <a:off x="8142243" y="4978777"/>
          <a:ext cx="1866900" cy="527050"/>
        </p:xfrm>
        <a:graphic>
          <a:graphicData uri="http://schemas.openxmlformats.org/drawingml/2006/table">
            <a:tbl>
              <a:tblPr/>
              <a:tblGrid>
                <a:gridCol w="597422">
                  <a:extLst>
                    <a:ext uri="{9D8B030D-6E8A-4147-A177-3AD203B41FA5}">
                      <a16:colId xmlns:a16="http://schemas.microsoft.com/office/drawing/2014/main" val="20000"/>
                    </a:ext>
                  </a:extLst>
                </a:gridCol>
                <a:gridCol w="1269478">
                  <a:extLst>
                    <a:ext uri="{9D8B030D-6E8A-4147-A177-3AD203B41FA5}">
                      <a16:colId xmlns:a16="http://schemas.microsoft.com/office/drawing/2014/main" val="20001"/>
                    </a:ext>
                  </a:extLst>
                </a:gridCol>
              </a:tblGrid>
              <a:tr h="527050">
                <a:tc>
                  <a:txBody>
                    <a:bodyPr/>
                    <a:lstStyle/>
                    <a:p>
                      <a:pPr algn="l">
                        <a:lnSpc>
                          <a:spcPts val="1679"/>
                        </a:lnSpc>
                        <a:defRPr/>
                      </a:pPr>
                      <a:endParaRPr lang="en-US" sz="1100"/>
                    </a:p>
                  </a:txBody>
                  <a:tcPr marL="89725" marR="89725" marT="89725" marB="89725"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AF1F0"/>
                    </a:solidFill>
                  </a:tcPr>
                </a:tc>
                <a:tc>
                  <a:txBody>
                    <a:bodyPr/>
                    <a:lstStyle/>
                    <a:p>
                      <a:pPr algn="l">
                        <a:lnSpc>
                          <a:spcPts val="1080"/>
                        </a:lnSpc>
                        <a:defRPr/>
                      </a:pPr>
                      <a:r>
                        <a:rPr lang="en-US" sz="900">
                          <a:solidFill>
                            <a:srgbClr val="44546A"/>
                          </a:solidFill>
                          <a:latin typeface="Open Sans"/>
                        </a:rPr>
                        <a:t>Environmental Conservation</a:t>
                      </a:r>
                      <a:endParaRPr lang="en-US" sz="1100"/>
                    </a:p>
                  </a:txBody>
                  <a:tcPr marL="89725" marR="89725" marT="89725" marB="89725"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sp>
        <p:nvSpPr>
          <p:cNvPr id="29" name="Freeform 29"/>
          <p:cNvSpPr/>
          <p:nvPr/>
        </p:nvSpPr>
        <p:spPr>
          <a:xfrm>
            <a:off x="5059822" y="6624157"/>
            <a:ext cx="721014" cy="721014"/>
          </a:xfrm>
          <a:custGeom>
            <a:avLst/>
            <a:gdLst/>
            <a:ahLst/>
            <a:cxnLst/>
            <a:rect l="l" t="t" r="r" b="b"/>
            <a:pathLst>
              <a:path w="721014" h="721014">
                <a:moveTo>
                  <a:pt x="0" y="0"/>
                </a:moveTo>
                <a:lnTo>
                  <a:pt x="721014" y="0"/>
                </a:lnTo>
                <a:lnTo>
                  <a:pt x="721014" y="721014"/>
                </a:lnTo>
                <a:lnTo>
                  <a:pt x="0" y="721014"/>
                </a:lnTo>
                <a:lnTo>
                  <a:pt x="0" y="0"/>
                </a:lnTo>
                <a:close/>
              </a:path>
            </a:pathLst>
          </a:custGeom>
          <a:blipFill>
            <a:blip r:embed="rId7"/>
            <a:stretch>
              <a:fillRect/>
            </a:stretch>
          </a:blipFill>
        </p:spPr>
        <p:txBody>
          <a:bodyPr/>
          <a:lstStyle/>
          <a:p>
            <a:endParaRPr lang="en-IN"/>
          </a:p>
        </p:txBody>
      </p:sp>
      <p:sp>
        <p:nvSpPr>
          <p:cNvPr id="30" name="Freeform 30"/>
          <p:cNvSpPr/>
          <p:nvPr/>
        </p:nvSpPr>
        <p:spPr>
          <a:xfrm>
            <a:off x="6281871" y="3261475"/>
            <a:ext cx="243573" cy="234770"/>
          </a:xfrm>
          <a:custGeom>
            <a:avLst/>
            <a:gdLst/>
            <a:ahLst/>
            <a:cxnLst/>
            <a:rect l="l" t="t" r="r" b="b"/>
            <a:pathLst>
              <a:path w="243573" h="234770">
                <a:moveTo>
                  <a:pt x="0" y="0"/>
                </a:moveTo>
                <a:lnTo>
                  <a:pt x="243573" y="0"/>
                </a:lnTo>
                <a:lnTo>
                  <a:pt x="243573" y="234770"/>
                </a:lnTo>
                <a:lnTo>
                  <a:pt x="0" y="234770"/>
                </a:lnTo>
                <a:lnTo>
                  <a:pt x="0" y="0"/>
                </a:lnTo>
                <a:close/>
              </a:path>
            </a:pathLst>
          </a:custGeom>
          <a:blipFill>
            <a:blip r:embed="rId8"/>
            <a:stretch>
              <a:fillRect b="-3749"/>
            </a:stretch>
          </a:blipFill>
        </p:spPr>
        <p:txBody>
          <a:bodyPr/>
          <a:lstStyle/>
          <a:p>
            <a:endParaRPr lang="en-IN"/>
          </a:p>
        </p:txBody>
      </p:sp>
      <p:sp>
        <p:nvSpPr>
          <p:cNvPr id="31" name="Freeform 31"/>
          <p:cNvSpPr/>
          <p:nvPr/>
        </p:nvSpPr>
        <p:spPr>
          <a:xfrm>
            <a:off x="8381681" y="3245503"/>
            <a:ext cx="243405" cy="234608"/>
          </a:xfrm>
          <a:custGeom>
            <a:avLst/>
            <a:gdLst/>
            <a:ahLst/>
            <a:cxnLst/>
            <a:rect l="l" t="t" r="r" b="b"/>
            <a:pathLst>
              <a:path w="243405" h="234608">
                <a:moveTo>
                  <a:pt x="0" y="0"/>
                </a:moveTo>
                <a:lnTo>
                  <a:pt x="243405" y="0"/>
                </a:lnTo>
                <a:lnTo>
                  <a:pt x="243405" y="234608"/>
                </a:lnTo>
                <a:lnTo>
                  <a:pt x="0" y="234608"/>
                </a:lnTo>
                <a:lnTo>
                  <a:pt x="0" y="0"/>
                </a:lnTo>
                <a:close/>
              </a:path>
            </a:pathLst>
          </a:custGeom>
          <a:blipFill>
            <a:blip r:embed="rId9"/>
            <a:stretch>
              <a:fillRect b="-3749"/>
            </a:stretch>
          </a:blipFill>
        </p:spPr>
        <p:txBody>
          <a:bodyPr/>
          <a:lstStyle/>
          <a:p>
            <a:endParaRPr lang="en-IN"/>
          </a:p>
        </p:txBody>
      </p:sp>
      <p:sp>
        <p:nvSpPr>
          <p:cNvPr id="32" name="Freeform 32"/>
          <p:cNvSpPr/>
          <p:nvPr/>
        </p:nvSpPr>
        <p:spPr>
          <a:xfrm>
            <a:off x="6235970" y="5011245"/>
            <a:ext cx="304124" cy="293132"/>
          </a:xfrm>
          <a:custGeom>
            <a:avLst/>
            <a:gdLst/>
            <a:ahLst/>
            <a:cxnLst/>
            <a:rect l="l" t="t" r="r" b="b"/>
            <a:pathLst>
              <a:path w="304124" h="293132">
                <a:moveTo>
                  <a:pt x="0" y="0"/>
                </a:moveTo>
                <a:lnTo>
                  <a:pt x="304124" y="0"/>
                </a:lnTo>
                <a:lnTo>
                  <a:pt x="304124" y="293132"/>
                </a:lnTo>
                <a:lnTo>
                  <a:pt x="0" y="293132"/>
                </a:lnTo>
                <a:lnTo>
                  <a:pt x="0" y="0"/>
                </a:lnTo>
                <a:close/>
              </a:path>
            </a:pathLst>
          </a:custGeom>
          <a:blipFill>
            <a:blip r:embed="rId10"/>
            <a:stretch>
              <a:fillRect b="-3749"/>
            </a:stretch>
          </a:blipFill>
        </p:spPr>
        <p:txBody>
          <a:bodyPr/>
          <a:lstStyle/>
          <a:p>
            <a:endParaRPr lang="en-IN"/>
          </a:p>
        </p:txBody>
      </p:sp>
      <p:sp>
        <p:nvSpPr>
          <p:cNvPr id="33" name="Freeform 33"/>
          <p:cNvSpPr/>
          <p:nvPr/>
        </p:nvSpPr>
        <p:spPr>
          <a:xfrm>
            <a:off x="6243302" y="4077323"/>
            <a:ext cx="320711" cy="309120"/>
          </a:xfrm>
          <a:custGeom>
            <a:avLst/>
            <a:gdLst/>
            <a:ahLst/>
            <a:cxnLst/>
            <a:rect l="l" t="t" r="r" b="b"/>
            <a:pathLst>
              <a:path w="320711" h="309120">
                <a:moveTo>
                  <a:pt x="0" y="0"/>
                </a:moveTo>
                <a:lnTo>
                  <a:pt x="320711" y="0"/>
                </a:lnTo>
                <a:lnTo>
                  <a:pt x="320711" y="309120"/>
                </a:lnTo>
                <a:lnTo>
                  <a:pt x="0" y="309120"/>
                </a:lnTo>
                <a:lnTo>
                  <a:pt x="0" y="0"/>
                </a:lnTo>
                <a:close/>
              </a:path>
            </a:pathLst>
          </a:custGeom>
          <a:blipFill>
            <a:blip r:embed="rId11"/>
            <a:stretch>
              <a:fillRect b="-3749"/>
            </a:stretch>
          </a:blipFill>
        </p:spPr>
        <p:txBody>
          <a:bodyPr/>
          <a:lstStyle/>
          <a:p>
            <a:endParaRPr lang="en-IN"/>
          </a:p>
        </p:txBody>
      </p:sp>
      <p:sp>
        <p:nvSpPr>
          <p:cNvPr id="34" name="Freeform 34"/>
          <p:cNvSpPr/>
          <p:nvPr/>
        </p:nvSpPr>
        <p:spPr>
          <a:xfrm>
            <a:off x="8354369" y="5000998"/>
            <a:ext cx="300145" cy="289297"/>
          </a:xfrm>
          <a:custGeom>
            <a:avLst/>
            <a:gdLst/>
            <a:ahLst/>
            <a:cxnLst/>
            <a:rect l="l" t="t" r="r" b="b"/>
            <a:pathLst>
              <a:path w="300145" h="289297">
                <a:moveTo>
                  <a:pt x="0" y="0"/>
                </a:moveTo>
                <a:lnTo>
                  <a:pt x="300144" y="0"/>
                </a:lnTo>
                <a:lnTo>
                  <a:pt x="300144" y="289297"/>
                </a:lnTo>
                <a:lnTo>
                  <a:pt x="0" y="289297"/>
                </a:lnTo>
                <a:lnTo>
                  <a:pt x="0" y="0"/>
                </a:lnTo>
                <a:close/>
              </a:path>
            </a:pathLst>
          </a:custGeom>
          <a:blipFill>
            <a:blip r:embed="rId12"/>
            <a:stretch>
              <a:fillRect b="-3749"/>
            </a:stretch>
          </a:blipFill>
        </p:spPr>
        <p:txBody>
          <a:bodyPr/>
          <a:lstStyle/>
          <a:p>
            <a:endParaRPr lang="en-IN"/>
          </a:p>
        </p:txBody>
      </p:sp>
      <p:sp>
        <p:nvSpPr>
          <p:cNvPr id="35" name="Freeform 35"/>
          <p:cNvSpPr/>
          <p:nvPr/>
        </p:nvSpPr>
        <p:spPr>
          <a:xfrm>
            <a:off x="6218531" y="4546989"/>
            <a:ext cx="314755" cy="303379"/>
          </a:xfrm>
          <a:custGeom>
            <a:avLst/>
            <a:gdLst/>
            <a:ahLst/>
            <a:cxnLst/>
            <a:rect l="l" t="t" r="r" b="b"/>
            <a:pathLst>
              <a:path w="314755" h="303379">
                <a:moveTo>
                  <a:pt x="0" y="0"/>
                </a:moveTo>
                <a:lnTo>
                  <a:pt x="314755" y="0"/>
                </a:lnTo>
                <a:lnTo>
                  <a:pt x="314755" y="303379"/>
                </a:lnTo>
                <a:lnTo>
                  <a:pt x="0" y="303379"/>
                </a:lnTo>
                <a:lnTo>
                  <a:pt x="0" y="0"/>
                </a:lnTo>
                <a:close/>
              </a:path>
            </a:pathLst>
          </a:custGeom>
          <a:blipFill>
            <a:blip r:embed="rId13"/>
            <a:stretch>
              <a:fillRect b="-3749"/>
            </a:stretch>
          </a:blipFill>
        </p:spPr>
        <p:txBody>
          <a:bodyPr/>
          <a:lstStyle/>
          <a:p>
            <a:endParaRPr lang="en-IN"/>
          </a:p>
        </p:txBody>
      </p:sp>
      <p:sp>
        <p:nvSpPr>
          <p:cNvPr id="36" name="Freeform 36"/>
          <p:cNvSpPr/>
          <p:nvPr/>
        </p:nvSpPr>
        <p:spPr>
          <a:xfrm>
            <a:off x="6282462" y="3726486"/>
            <a:ext cx="224332" cy="216224"/>
          </a:xfrm>
          <a:custGeom>
            <a:avLst/>
            <a:gdLst/>
            <a:ahLst/>
            <a:cxnLst/>
            <a:rect l="l" t="t" r="r" b="b"/>
            <a:pathLst>
              <a:path w="224332" h="216224">
                <a:moveTo>
                  <a:pt x="0" y="0"/>
                </a:moveTo>
                <a:lnTo>
                  <a:pt x="224332" y="0"/>
                </a:lnTo>
                <a:lnTo>
                  <a:pt x="224332" y="216224"/>
                </a:lnTo>
                <a:lnTo>
                  <a:pt x="0" y="216224"/>
                </a:lnTo>
                <a:lnTo>
                  <a:pt x="0" y="0"/>
                </a:lnTo>
                <a:close/>
              </a:path>
            </a:pathLst>
          </a:custGeom>
          <a:blipFill>
            <a:blip r:embed="rId14"/>
            <a:stretch>
              <a:fillRect b="-3749"/>
            </a:stretch>
          </a:blipFill>
        </p:spPr>
        <p:txBody>
          <a:bodyPr/>
          <a:lstStyle/>
          <a:p>
            <a:endParaRPr lang="en-IN"/>
          </a:p>
        </p:txBody>
      </p:sp>
      <p:sp>
        <p:nvSpPr>
          <p:cNvPr id="37" name="Freeform 37"/>
          <p:cNvSpPr/>
          <p:nvPr/>
        </p:nvSpPr>
        <p:spPr>
          <a:xfrm>
            <a:off x="8329057" y="4080282"/>
            <a:ext cx="305598" cy="294553"/>
          </a:xfrm>
          <a:custGeom>
            <a:avLst/>
            <a:gdLst/>
            <a:ahLst/>
            <a:cxnLst/>
            <a:rect l="l" t="t" r="r" b="b"/>
            <a:pathLst>
              <a:path w="305598" h="294553">
                <a:moveTo>
                  <a:pt x="0" y="0"/>
                </a:moveTo>
                <a:lnTo>
                  <a:pt x="305598" y="0"/>
                </a:lnTo>
                <a:lnTo>
                  <a:pt x="305598" y="294553"/>
                </a:lnTo>
                <a:lnTo>
                  <a:pt x="0" y="294553"/>
                </a:lnTo>
                <a:lnTo>
                  <a:pt x="0" y="0"/>
                </a:lnTo>
                <a:close/>
              </a:path>
            </a:pathLst>
          </a:custGeom>
          <a:blipFill>
            <a:blip r:embed="rId15"/>
            <a:stretch>
              <a:fillRect b="-3749"/>
            </a:stretch>
          </a:blipFill>
        </p:spPr>
        <p:txBody>
          <a:bodyPr/>
          <a:lstStyle/>
          <a:p>
            <a:endParaRPr lang="en-IN"/>
          </a:p>
        </p:txBody>
      </p:sp>
      <p:sp>
        <p:nvSpPr>
          <p:cNvPr id="38" name="Freeform 38"/>
          <p:cNvSpPr/>
          <p:nvPr/>
        </p:nvSpPr>
        <p:spPr>
          <a:xfrm>
            <a:off x="8346702" y="4586628"/>
            <a:ext cx="262715" cy="253220"/>
          </a:xfrm>
          <a:custGeom>
            <a:avLst/>
            <a:gdLst/>
            <a:ahLst/>
            <a:cxnLst/>
            <a:rect l="l" t="t" r="r" b="b"/>
            <a:pathLst>
              <a:path w="262715" h="253220">
                <a:moveTo>
                  <a:pt x="0" y="0"/>
                </a:moveTo>
                <a:lnTo>
                  <a:pt x="262715" y="0"/>
                </a:lnTo>
                <a:lnTo>
                  <a:pt x="262715" y="253220"/>
                </a:lnTo>
                <a:lnTo>
                  <a:pt x="0" y="253220"/>
                </a:lnTo>
                <a:lnTo>
                  <a:pt x="0" y="0"/>
                </a:lnTo>
                <a:close/>
              </a:path>
            </a:pathLst>
          </a:custGeom>
          <a:blipFill>
            <a:blip r:embed="rId16"/>
            <a:stretch>
              <a:fillRect b="-3749"/>
            </a:stretch>
          </a:blipFill>
        </p:spPr>
        <p:txBody>
          <a:bodyPr/>
          <a:lstStyle/>
          <a:p>
            <a:endParaRPr lang="en-IN"/>
          </a:p>
        </p:txBody>
      </p:sp>
      <p:sp>
        <p:nvSpPr>
          <p:cNvPr id="39" name="Freeform 39"/>
          <p:cNvSpPr/>
          <p:nvPr/>
        </p:nvSpPr>
        <p:spPr>
          <a:xfrm>
            <a:off x="8382302" y="3677927"/>
            <a:ext cx="217585" cy="209721"/>
          </a:xfrm>
          <a:custGeom>
            <a:avLst/>
            <a:gdLst/>
            <a:ahLst/>
            <a:cxnLst/>
            <a:rect l="l" t="t" r="r" b="b"/>
            <a:pathLst>
              <a:path w="217585" h="209721">
                <a:moveTo>
                  <a:pt x="0" y="0"/>
                </a:moveTo>
                <a:lnTo>
                  <a:pt x="217585" y="0"/>
                </a:lnTo>
                <a:lnTo>
                  <a:pt x="217585" y="209721"/>
                </a:lnTo>
                <a:lnTo>
                  <a:pt x="0" y="209721"/>
                </a:lnTo>
                <a:lnTo>
                  <a:pt x="0" y="0"/>
                </a:lnTo>
                <a:close/>
              </a:path>
            </a:pathLst>
          </a:custGeom>
          <a:blipFill>
            <a:blip r:embed="rId17"/>
            <a:stretch>
              <a:fillRect b="-3749"/>
            </a:stretch>
          </a:blipFill>
        </p:spPr>
        <p:txBody>
          <a:bodyPr/>
          <a:lstStyle/>
          <a:p>
            <a:endParaRPr lang="en-IN"/>
          </a:p>
        </p:txBody>
      </p:sp>
      <p:grpSp>
        <p:nvGrpSpPr>
          <p:cNvPr id="40" name="Group 40"/>
          <p:cNvGrpSpPr/>
          <p:nvPr/>
        </p:nvGrpSpPr>
        <p:grpSpPr>
          <a:xfrm>
            <a:off x="522182" y="1367701"/>
            <a:ext cx="45719" cy="5826241"/>
            <a:chOff x="0" y="0"/>
            <a:chExt cx="60959" cy="7768321"/>
          </a:xfrm>
        </p:grpSpPr>
        <p:sp>
          <p:nvSpPr>
            <p:cNvPr id="41" name="Freeform 41"/>
            <p:cNvSpPr/>
            <p:nvPr/>
          </p:nvSpPr>
          <p:spPr>
            <a:xfrm>
              <a:off x="0" y="0"/>
              <a:ext cx="60960" cy="7768336"/>
            </a:xfrm>
            <a:custGeom>
              <a:avLst/>
              <a:gdLst/>
              <a:ahLst/>
              <a:cxnLst/>
              <a:rect l="l" t="t" r="r" b="b"/>
              <a:pathLst>
                <a:path w="60960" h="7768336">
                  <a:moveTo>
                    <a:pt x="0" y="0"/>
                  </a:moveTo>
                  <a:lnTo>
                    <a:pt x="60960" y="0"/>
                  </a:lnTo>
                  <a:lnTo>
                    <a:pt x="60960" y="7768336"/>
                  </a:lnTo>
                  <a:lnTo>
                    <a:pt x="0" y="7768336"/>
                  </a:lnTo>
                  <a:close/>
                </a:path>
              </a:pathLst>
            </a:custGeom>
            <a:solidFill>
              <a:srgbClr val="001597"/>
            </a:solidFill>
          </p:spPr>
          <p:txBody>
            <a:bodyPr/>
            <a:lstStyle/>
            <a:p>
              <a:endParaRPr lang="en-IN"/>
            </a:p>
          </p:txBody>
        </p:sp>
      </p:grpSp>
      <p:grpSp>
        <p:nvGrpSpPr>
          <p:cNvPr id="42" name="Group 42"/>
          <p:cNvGrpSpPr/>
          <p:nvPr/>
        </p:nvGrpSpPr>
        <p:grpSpPr>
          <a:xfrm>
            <a:off x="267443" y="49632"/>
            <a:ext cx="10315411" cy="825810"/>
            <a:chOff x="0" y="0"/>
            <a:chExt cx="13753881" cy="1101080"/>
          </a:xfrm>
        </p:grpSpPr>
        <p:sp>
          <p:nvSpPr>
            <p:cNvPr id="43" name="Freeform 43"/>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18"/>
              <a:stretch>
                <a:fillRect/>
              </a:stretch>
            </a:blipFill>
          </p:spPr>
          <p:txBody>
            <a:bodyPr/>
            <a:lstStyle/>
            <a:p>
              <a:endParaRPr lang="en-IN"/>
            </a:p>
          </p:txBody>
        </p:sp>
        <p:sp>
          <p:nvSpPr>
            <p:cNvPr id="44" name="Freeform 44"/>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19"/>
              <a:stretch>
                <a:fillRect/>
              </a:stretch>
            </a:blipFill>
          </p:spPr>
          <p:txBody>
            <a:bodyPr/>
            <a:lstStyle/>
            <a:p>
              <a:endParaRPr lang="en-IN"/>
            </a:p>
          </p:txBody>
        </p:sp>
        <p:sp>
          <p:nvSpPr>
            <p:cNvPr id="45" name="Freeform 45"/>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20"/>
              <a:stretch>
                <a:fillRect l="-20431" t="-87766" r="-22929" b="-100143"/>
              </a:stretch>
            </a:blipFill>
          </p:spPr>
          <p:txBody>
            <a:bodyPr/>
            <a:lstStyle/>
            <a:p>
              <a:endParaRPr lang="en-IN"/>
            </a:p>
          </p:txBody>
        </p:sp>
      </p:grpSp>
      <p:sp>
        <p:nvSpPr>
          <p:cNvPr id="46" name="TextBox 46"/>
          <p:cNvSpPr txBox="1"/>
          <p:nvPr/>
        </p:nvSpPr>
        <p:spPr>
          <a:xfrm>
            <a:off x="5566732" y="913542"/>
            <a:ext cx="9780040" cy="322326"/>
          </a:xfrm>
          <a:prstGeom prst="rect">
            <a:avLst/>
          </a:prstGeom>
        </p:spPr>
        <p:txBody>
          <a:bodyPr lIns="0" tIns="0" rIns="0" bIns="0" rtlCol="0" anchor="t">
            <a:spAutoFit/>
          </a:bodyPr>
          <a:lstStyle/>
          <a:p>
            <a:pPr algn="l">
              <a:lnSpc>
                <a:spcPts val="2592"/>
              </a:lnSpc>
            </a:pPr>
            <a:r>
              <a:rPr lang="en-US" sz="2400">
                <a:solidFill>
                  <a:srgbClr val="001597"/>
                </a:solidFill>
                <a:latin typeface="Open Sans Bold"/>
              </a:rPr>
              <a:t>Value Proposition Building</a:t>
            </a:r>
          </a:p>
        </p:txBody>
      </p:sp>
      <p:sp>
        <p:nvSpPr>
          <p:cNvPr id="47" name="TextBox 47"/>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001597"/>
                </a:solidFill>
                <a:latin typeface="Open Sans"/>
              </a:rPr>
              <a:t>18</a:t>
            </a:r>
          </a:p>
        </p:txBody>
      </p:sp>
      <p:grpSp>
        <p:nvGrpSpPr>
          <p:cNvPr id="48" name="Group 48"/>
          <p:cNvGrpSpPr/>
          <p:nvPr/>
        </p:nvGrpSpPr>
        <p:grpSpPr>
          <a:xfrm>
            <a:off x="331299" y="970254"/>
            <a:ext cx="927338" cy="397447"/>
            <a:chOff x="0" y="0"/>
            <a:chExt cx="1236451" cy="529929"/>
          </a:xfrm>
        </p:grpSpPr>
        <p:sp>
          <p:nvSpPr>
            <p:cNvPr id="49" name="Freeform 49"/>
            <p:cNvSpPr/>
            <p:nvPr/>
          </p:nvSpPr>
          <p:spPr>
            <a:xfrm>
              <a:off x="0" y="0"/>
              <a:ext cx="1236472" cy="529971"/>
            </a:xfrm>
            <a:custGeom>
              <a:avLst/>
              <a:gdLst/>
              <a:ahLst/>
              <a:cxnLst/>
              <a:rect l="l" t="t" r="r" b="b"/>
              <a:pathLst>
                <a:path w="1236472" h="529971">
                  <a:moveTo>
                    <a:pt x="0" y="264922"/>
                  </a:moveTo>
                  <a:cubicBezTo>
                    <a:pt x="0" y="118618"/>
                    <a:pt x="118618" y="0"/>
                    <a:pt x="264922" y="0"/>
                  </a:cubicBezTo>
                  <a:lnTo>
                    <a:pt x="971423" y="0"/>
                  </a:lnTo>
                  <a:cubicBezTo>
                    <a:pt x="1117854" y="0"/>
                    <a:pt x="1236472" y="118618"/>
                    <a:pt x="1236472" y="264922"/>
                  </a:cubicBezTo>
                  <a:cubicBezTo>
                    <a:pt x="1236472" y="411226"/>
                    <a:pt x="1117854" y="529971"/>
                    <a:pt x="971423" y="529971"/>
                  </a:cubicBezTo>
                  <a:lnTo>
                    <a:pt x="264922" y="529971"/>
                  </a:lnTo>
                  <a:cubicBezTo>
                    <a:pt x="118618" y="529971"/>
                    <a:pt x="0" y="411353"/>
                    <a:pt x="0" y="264922"/>
                  </a:cubicBezTo>
                  <a:close/>
                </a:path>
              </a:pathLst>
            </a:custGeom>
            <a:solidFill>
              <a:srgbClr val="001597"/>
            </a:solidFill>
          </p:spPr>
          <p:txBody>
            <a:bodyPr/>
            <a:lstStyle/>
            <a:p>
              <a:endParaRPr lang="en-IN"/>
            </a:p>
          </p:txBody>
        </p:sp>
      </p:grpSp>
      <p:sp>
        <p:nvSpPr>
          <p:cNvPr id="50" name="TextBox 50"/>
          <p:cNvSpPr txBox="1"/>
          <p:nvPr/>
        </p:nvSpPr>
        <p:spPr>
          <a:xfrm>
            <a:off x="459172" y="1099089"/>
            <a:ext cx="663816" cy="182865"/>
          </a:xfrm>
          <a:prstGeom prst="rect">
            <a:avLst/>
          </a:prstGeom>
        </p:spPr>
        <p:txBody>
          <a:bodyPr lIns="0" tIns="0" rIns="0" bIns="0" rtlCol="0" anchor="t">
            <a:spAutoFit/>
          </a:bodyPr>
          <a:lstStyle/>
          <a:p>
            <a:pPr algn="ctr">
              <a:lnSpc>
                <a:spcPts val="1483"/>
              </a:lnSpc>
            </a:pPr>
            <a:r>
              <a:rPr lang="en-US" sz="1374">
                <a:solidFill>
                  <a:srgbClr val="FFFFFF"/>
                </a:solidFill>
                <a:latin typeface="Open Sans Bold"/>
              </a:rPr>
              <a:t>Step 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63347" y="1463582"/>
            <a:ext cx="4933320" cy="5879610"/>
            <a:chOff x="0" y="0"/>
            <a:chExt cx="6577760" cy="7839480"/>
          </a:xfrm>
        </p:grpSpPr>
        <p:sp>
          <p:nvSpPr>
            <p:cNvPr id="3" name="Freeform 3"/>
            <p:cNvSpPr/>
            <p:nvPr/>
          </p:nvSpPr>
          <p:spPr>
            <a:xfrm>
              <a:off x="0" y="0"/>
              <a:ext cx="6577711" cy="7839456"/>
            </a:xfrm>
            <a:custGeom>
              <a:avLst/>
              <a:gdLst/>
              <a:ahLst/>
              <a:cxnLst/>
              <a:rect l="l" t="t" r="r" b="b"/>
              <a:pathLst>
                <a:path w="6577711" h="7839456">
                  <a:moveTo>
                    <a:pt x="0" y="0"/>
                  </a:moveTo>
                  <a:lnTo>
                    <a:pt x="6577711" y="0"/>
                  </a:lnTo>
                  <a:lnTo>
                    <a:pt x="6577711" y="7839456"/>
                  </a:lnTo>
                  <a:lnTo>
                    <a:pt x="0" y="7839456"/>
                  </a:lnTo>
                  <a:close/>
                </a:path>
              </a:pathLst>
            </a:custGeom>
            <a:solidFill>
              <a:srgbClr val="F2F2F2"/>
            </a:solidFill>
          </p:spPr>
          <p:txBody>
            <a:bodyPr/>
            <a:lstStyle/>
            <a:p>
              <a:endParaRPr lang="en-IN"/>
            </a:p>
          </p:txBody>
        </p:sp>
        <p:sp>
          <p:nvSpPr>
            <p:cNvPr id="4" name="TextBox 4"/>
            <p:cNvSpPr txBox="1"/>
            <p:nvPr/>
          </p:nvSpPr>
          <p:spPr>
            <a:xfrm>
              <a:off x="0" y="0"/>
              <a:ext cx="6577760" cy="7839480"/>
            </a:xfrm>
            <a:prstGeom prst="rect">
              <a:avLst/>
            </a:prstGeom>
          </p:spPr>
          <p:txBody>
            <a:bodyPr lIns="50800" tIns="50800" rIns="50800" bIns="50800" rtlCol="0" anchor="t"/>
            <a:lstStyle/>
            <a:p>
              <a:pPr algn="just">
                <a:lnSpc>
                  <a:spcPts val="1439"/>
                </a:lnSpc>
              </a:pPr>
              <a:endParaRPr/>
            </a:p>
            <a:p>
              <a:pPr algn="just">
                <a:lnSpc>
                  <a:spcPts val="1439"/>
                </a:lnSpc>
              </a:pPr>
              <a:r>
                <a:rPr lang="en-US" sz="1200">
                  <a:solidFill>
                    <a:srgbClr val="000000"/>
                  </a:solidFill>
                  <a:latin typeface="Open Sans"/>
                </a:rPr>
                <a:t>Visualising the values created and received will help you identify the key advantages and benefits your enterprise delivers, i.e. define the unique value proposition of your enterprise. One of the key purposes of the value proposition is to set you apart from your competitors. It should communicate clearly to the four actor groups how they benefit from contributing to your enterprise.</a:t>
              </a:r>
            </a:p>
            <a:p>
              <a:pPr marL="144780" lvl="1" indent="-72390" algn="just">
                <a:lnSpc>
                  <a:spcPts val="1439"/>
                </a:lnSpc>
                <a:buFont typeface="Arial"/>
                <a:buChar char="•"/>
              </a:pPr>
              <a:r>
                <a:rPr lang="en-US" sz="1200">
                  <a:solidFill>
                    <a:srgbClr val="000000"/>
                  </a:solidFill>
                  <a:latin typeface="Open Sans"/>
                </a:rPr>
                <a:t>After you have developed a first draft of putting your value proposition into just one sentence, it is useful to assess it with the “4C” approach, by asking yourself how crucial, compelling, concrete and credible it is:</a:t>
              </a:r>
            </a:p>
            <a:p>
              <a:pPr marL="144780" lvl="1" indent="-72390" algn="l">
                <a:lnSpc>
                  <a:spcPts val="1439"/>
                </a:lnSpc>
                <a:buFont typeface="Arial"/>
                <a:buChar char="•"/>
              </a:pPr>
              <a:r>
                <a:rPr lang="en-US" sz="1200" u="sng">
                  <a:solidFill>
                    <a:srgbClr val="000000"/>
                  </a:solidFill>
                  <a:latin typeface="Open Sans Bold"/>
                </a:rPr>
                <a:t>Crucial:</a:t>
              </a:r>
              <a:r>
                <a:rPr lang="en-US" sz="1200">
                  <a:solidFill>
                    <a:srgbClr val="000000"/>
                  </a:solidFill>
                  <a:latin typeface="Open Sans Bold"/>
                </a:rPr>
                <a:t> </a:t>
              </a:r>
              <a:r>
                <a:rPr lang="en-US" sz="1200">
                  <a:solidFill>
                    <a:srgbClr val="000000"/>
                  </a:solidFill>
                  <a:latin typeface="Open Sans"/>
                </a:rPr>
                <a:t>Is the value proposition vitally important for customers?</a:t>
              </a:r>
            </a:p>
            <a:p>
              <a:pPr marL="144780" lvl="1" indent="-72390" algn="l">
                <a:lnSpc>
                  <a:spcPts val="1439"/>
                </a:lnSpc>
                <a:buFont typeface="Arial"/>
                <a:buChar char="•"/>
              </a:pPr>
              <a:r>
                <a:rPr lang="en-US" sz="1200" u="sng">
                  <a:solidFill>
                    <a:srgbClr val="000000"/>
                  </a:solidFill>
                  <a:latin typeface="Open Sans Bold"/>
                </a:rPr>
                <a:t>Compelling:</a:t>
              </a:r>
              <a:r>
                <a:rPr lang="en-US" sz="1200">
                  <a:solidFill>
                    <a:srgbClr val="000000"/>
                  </a:solidFill>
                  <a:latin typeface="Open Sans Bold"/>
                </a:rPr>
                <a:t> </a:t>
              </a:r>
              <a:r>
                <a:rPr lang="en-US" sz="1200">
                  <a:solidFill>
                    <a:srgbClr val="000000"/>
                  </a:solidFill>
                  <a:latin typeface="Open Sans"/>
                </a:rPr>
                <a:t>Is it emotionally engaging or motivating?</a:t>
              </a:r>
            </a:p>
            <a:p>
              <a:pPr marL="144780" lvl="1" indent="-72390" algn="l">
                <a:lnSpc>
                  <a:spcPts val="1439"/>
                </a:lnSpc>
                <a:buFont typeface="Arial"/>
                <a:buChar char="•"/>
              </a:pPr>
              <a:r>
                <a:rPr lang="en-US" sz="1200" u="sng">
                  <a:solidFill>
                    <a:srgbClr val="000000"/>
                  </a:solidFill>
                  <a:latin typeface="Open Sans Bold"/>
                </a:rPr>
                <a:t>Concrete:</a:t>
              </a:r>
              <a:r>
                <a:rPr lang="en-US" sz="1200">
                  <a:solidFill>
                    <a:srgbClr val="000000"/>
                  </a:solidFill>
                  <a:latin typeface="Open Sans Bold"/>
                </a:rPr>
                <a:t> </a:t>
              </a:r>
              <a:r>
                <a:rPr lang="en-US" sz="1200">
                  <a:solidFill>
                    <a:srgbClr val="000000"/>
                  </a:solidFill>
                  <a:latin typeface="Open Sans"/>
                </a:rPr>
                <a:t>Is it tangible and practical?</a:t>
              </a:r>
            </a:p>
            <a:p>
              <a:pPr marL="144780" lvl="1" indent="-72390" algn="l">
                <a:lnSpc>
                  <a:spcPts val="1439"/>
                </a:lnSpc>
                <a:buFont typeface="Arial"/>
                <a:buChar char="•"/>
              </a:pPr>
              <a:r>
                <a:rPr lang="en-US" sz="1200" u="sng">
                  <a:solidFill>
                    <a:srgbClr val="000000"/>
                  </a:solidFill>
                  <a:latin typeface="Open Sans Bold"/>
                </a:rPr>
                <a:t>Credible:</a:t>
              </a:r>
              <a:r>
                <a:rPr lang="en-US" sz="1200">
                  <a:solidFill>
                    <a:srgbClr val="000000"/>
                  </a:solidFill>
                  <a:latin typeface="Open Sans Bold"/>
                </a:rPr>
                <a:t> </a:t>
              </a:r>
              <a:r>
                <a:rPr lang="en-US" sz="1200">
                  <a:solidFill>
                    <a:srgbClr val="000000"/>
                  </a:solidFill>
                  <a:latin typeface="Open Sans"/>
                </a:rPr>
                <a:t>Is it credible, realistic and based on what you can actually deliver?</a:t>
              </a:r>
            </a:p>
            <a:p>
              <a:pPr marL="144780" lvl="1" indent="-72390" algn="l">
                <a:lnSpc>
                  <a:spcPts val="1439"/>
                </a:lnSpc>
              </a:pPr>
              <a:endParaRPr lang="en-US" sz="1200">
                <a:solidFill>
                  <a:srgbClr val="000000"/>
                </a:solidFill>
                <a:latin typeface="Open Sans"/>
              </a:endParaRPr>
            </a:p>
            <a:p>
              <a:pPr marL="144780" lvl="1" indent="-72390" algn="l">
                <a:lnSpc>
                  <a:spcPts val="1439"/>
                </a:lnSpc>
                <a:buFont typeface="Arial"/>
                <a:buChar char="•"/>
              </a:pPr>
              <a:r>
                <a:rPr lang="en-US" sz="1200">
                  <a:solidFill>
                    <a:srgbClr val="000000"/>
                  </a:solidFill>
                  <a:latin typeface="Open Sans"/>
                </a:rPr>
                <a:t>Use the box in the middle of the worksheet to write down your Value Proposition</a:t>
              </a:r>
            </a:p>
            <a:p>
              <a:pPr marL="144780" lvl="1" indent="-72390" algn="l">
                <a:lnSpc>
                  <a:spcPts val="1439"/>
                </a:lnSpc>
                <a:buFont typeface="Arial"/>
                <a:buChar char="•"/>
              </a:pPr>
              <a:r>
                <a:rPr lang="en-US" sz="1200">
                  <a:solidFill>
                    <a:srgbClr val="000000"/>
                  </a:solidFill>
                  <a:latin typeface="Open Sans"/>
                </a:rPr>
                <a:t>You can create slightly different versions for each stakeholder group, but one combined sentence should also be developed that best characterises your enterprise’s value proposition as a whole.</a:t>
              </a:r>
            </a:p>
            <a:p>
              <a:pPr marL="144780" lvl="1" indent="-72390" algn="l">
                <a:lnSpc>
                  <a:spcPts val="1439"/>
                </a:lnSpc>
                <a:buFont typeface="Arial"/>
                <a:buChar char="•"/>
              </a:pPr>
              <a:r>
                <a:rPr lang="en-US" sz="1200">
                  <a:solidFill>
                    <a:srgbClr val="001597"/>
                  </a:solidFill>
                  <a:latin typeface="Open Sans Italics"/>
                </a:rPr>
                <a:t>Key benefits and advantages of your enterprise summarized in one slogan</a:t>
              </a:r>
            </a:p>
            <a:p>
              <a:pPr marL="144780" lvl="1" indent="-72390" algn="l">
                <a:lnSpc>
                  <a:spcPts val="1439"/>
                </a:lnSpc>
              </a:pPr>
              <a:endParaRPr lang="en-US" sz="1200">
                <a:solidFill>
                  <a:srgbClr val="001597"/>
                </a:solidFill>
                <a:latin typeface="Open Sans Italics"/>
              </a:endParaRPr>
            </a:p>
          </p:txBody>
        </p:sp>
      </p:grpSp>
      <p:sp>
        <p:nvSpPr>
          <p:cNvPr id="5" name="TextBox 5"/>
          <p:cNvSpPr txBox="1"/>
          <p:nvPr/>
        </p:nvSpPr>
        <p:spPr>
          <a:xfrm>
            <a:off x="1522314" y="1122923"/>
            <a:ext cx="4464990" cy="3928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Define your Value Proposition</a:t>
            </a:r>
          </a:p>
          <a:p>
            <a:pPr algn="l">
              <a:lnSpc>
                <a:spcPts val="1512"/>
              </a:lnSpc>
            </a:pPr>
            <a:endParaRPr lang="en-US" sz="1399">
              <a:solidFill>
                <a:srgbClr val="001597"/>
              </a:solidFill>
              <a:latin typeface="Open Sans Bold"/>
            </a:endParaRPr>
          </a:p>
        </p:txBody>
      </p:sp>
      <p:grpSp>
        <p:nvGrpSpPr>
          <p:cNvPr id="6" name="Group 6"/>
          <p:cNvGrpSpPr/>
          <p:nvPr/>
        </p:nvGrpSpPr>
        <p:grpSpPr>
          <a:xfrm>
            <a:off x="515832" y="1361351"/>
            <a:ext cx="58419" cy="5988191"/>
            <a:chOff x="0" y="0"/>
            <a:chExt cx="77892" cy="7984255"/>
          </a:xfrm>
        </p:grpSpPr>
        <p:sp>
          <p:nvSpPr>
            <p:cNvPr id="7" name="Freeform 7"/>
            <p:cNvSpPr/>
            <p:nvPr/>
          </p:nvSpPr>
          <p:spPr>
            <a:xfrm>
              <a:off x="8509" y="8509"/>
              <a:ext cx="60960" cy="7967218"/>
            </a:xfrm>
            <a:custGeom>
              <a:avLst/>
              <a:gdLst/>
              <a:ahLst/>
              <a:cxnLst/>
              <a:rect l="l" t="t" r="r" b="b"/>
              <a:pathLst>
                <a:path w="60960" h="7967218">
                  <a:moveTo>
                    <a:pt x="0" y="0"/>
                  </a:moveTo>
                  <a:lnTo>
                    <a:pt x="60960" y="0"/>
                  </a:lnTo>
                  <a:lnTo>
                    <a:pt x="60960" y="7967218"/>
                  </a:lnTo>
                  <a:lnTo>
                    <a:pt x="0" y="7967218"/>
                  </a:lnTo>
                  <a:close/>
                </a:path>
              </a:pathLst>
            </a:custGeom>
            <a:solidFill>
              <a:srgbClr val="001597"/>
            </a:solidFill>
          </p:spPr>
          <p:txBody>
            <a:bodyPr/>
            <a:lstStyle/>
            <a:p>
              <a:endParaRPr lang="en-IN"/>
            </a:p>
          </p:txBody>
        </p:sp>
        <p:sp>
          <p:nvSpPr>
            <p:cNvPr id="8" name="Freeform 8"/>
            <p:cNvSpPr/>
            <p:nvPr/>
          </p:nvSpPr>
          <p:spPr>
            <a:xfrm>
              <a:off x="0" y="0"/>
              <a:ext cx="77978" cy="7984236"/>
            </a:xfrm>
            <a:custGeom>
              <a:avLst/>
              <a:gdLst/>
              <a:ahLst/>
              <a:cxnLst/>
              <a:rect l="l" t="t" r="r" b="b"/>
              <a:pathLst>
                <a:path w="77978" h="7984236">
                  <a:moveTo>
                    <a:pt x="8509" y="0"/>
                  </a:moveTo>
                  <a:lnTo>
                    <a:pt x="69469" y="0"/>
                  </a:lnTo>
                  <a:cubicBezTo>
                    <a:pt x="74168" y="0"/>
                    <a:pt x="77978" y="3810"/>
                    <a:pt x="77978" y="8509"/>
                  </a:cubicBezTo>
                  <a:lnTo>
                    <a:pt x="77978" y="7975727"/>
                  </a:lnTo>
                  <a:cubicBezTo>
                    <a:pt x="77978" y="7980426"/>
                    <a:pt x="74168" y="7984236"/>
                    <a:pt x="69469" y="7984236"/>
                  </a:cubicBezTo>
                  <a:lnTo>
                    <a:pt x="8509" y="7984236"/>
                  </a:lnTo>
                  <a:cubicBezTo>
                    <a:pt x="3810" y="7984236"/>
                    <a:pt x="0" y="7980426"/>
                    <a:pt x="0" y="7975727"/>
                  </a:cubicBezTo>
                  <a:lnTo>
                    <a:pt x="0" y="8509"/>
                  </a:lnTo>
                  <a:cubicBezTo>
                    <a:pt x="0" y="3810"/>
                    <a:pt x="3810" y="0"/>
                    <a:pt x="8509" y="0"/>
                  </a:cubicBezTo>
                  <a:moveTo>
                    <a:pt x="8509" y="16891"/>
                  </a:moveTo>
                  <a:lnTo>
                    <a:pt x="8509" y="8509"/>
                  </a:lnTo>
                  <a:lnTo>
                    <a:pt x="17018" y="8509"/>
                  </a:lnTo>
                  <a:lnTo>
                    <a:pt x="17018" y="7975727"/>
                  </a:lnTo>
                  <a:lnTo>
                    <a:pt x="8509" y="7975727"/>
                  </a:lnTo>
                  <a:lnTo>
                    <a:pt x="8509" y="7967218"/>
                  </a:lnTo>
                  <a:lnTo>
                    <a:pt x="69469" y="7967218"/>
                  </a:lnTo>
                  <a:lnTo>
                    <a:pt x="69469" y="7975727"/>
                  </a:lnTo>
                  <a:lnTo>
                    <a:pt x="60960" y="7975727"/>
                  </a:lnTo>
                  <a:lnTo>
                    <a:pt x="60960" y="8509"/>
                  </a:lnTo>
                  <a:lnTo>
                    <a:pt x="69469" y="8509"/>
                  </a:lnTo>
                  <a:lnTo>
                    <a:pt x="69469" y="17018"/>
                  </a:lnTo>
                  <a:lnTo>
                    <a:pt x="8509" y="17018"/>
                  </a:lnTo>
                  <a:close/>
                </a:path>
              </a:pathLst>
            </a:custGeom>
            <a:solidFill>
              <a:srgbClr val="001597"/>
            </a:solidFill>
          </p:spPr>
          <p:txBody>
            <a:bodyPr/>
            <a:lstStyle/>
            <a:p>
              <a:endParaRPr lang="en-IN"/>
            </a:p>
          </p:txBody>
        </p:sp>
      </p:grpSp>
      <p:grpSp>
        <p:nvGrpSpPr>
          <p:cNvPr id="9" name="Group 9"/>
          <p:cNvGrpSpPr/>
          <p:nvPr/>
        </p:nvGrpSpPr>
        <p:grpSpPr>
          <a:xfrm>
            <a:off x="267443" y="49632"/>
            <a:ext cx="10315411" cy="825810"/>
            <a:chOff x="0" y="0"/>
            <a:chExt cx="13753881" cy="1101080"/>
          </a:xfrm>
        </p:grpSpPr>
        <p:sp>
          <p:nvSpPr>
            <p:cNvPr id="10" name="Freeform 10"/>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11" name="Freeform 11"/>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12" name="Freeform 12"/>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
        <p:nvSpPr>
          <p:cNvPr id="13" name="TextBox 13"/>
          <p:cNvSpPr txBox="1"/>
          <p:nvPr/>
        </p:nvSpPr>
        <p:spPr>
          <a:xfrm>
            <a:off x="4651988" y="1039419"/>
            <a:ext cx="9780040" cy="322326"/>
          </a:xfrm>
          <a:prstGeom prst="rect">
            <a:avLst/>
          </a:prstGeom>
        </p:spPr>
        <p:txBody>
          <a:bodyPr lIns="0" tIns="0" rIns="0" bIns="0" rtlCol="0" anchor="t">
            <a:spAutoFit/>
          </a:bodyPr>
          <a:lstStyle/>
          <a:p>
            <a:pPr algn="l">
              <a:lnSpc>
                <a:spcPts val="2592"/>
              </a:lnSpc>
            </a:pPr>
            <a:r>
              <a:rPr lang="en-US" sz="2400">
                <a:solidFill>
                  <a:srgbClr val="001597"/>
                </a:solidFill>
                <a:latin typeface="Open Sans Bold"/>
              </a:rPr>
              <a:t>Value Proposition Building</a:t>
            </a:r>
          </a:p>
        </p:txBody>
      </p:sp>
      <p:sp>
        <p:nvSpPr>
          <p:cNvPr id="14" name="TextBox 14"/>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19</a:t>
            </a:r>
          </a:p>
        </p:txBody>
      </p:sp>
      <p:grpSp>
        <p:nvGrpSpPr>
          <p:cNvPr id="15" name="Group 15"/>
          <p:cNvGrpSpPr/>
          <p:nvPr/>
        </p:nvGrpSpPr>
        <p:grpSpPr>
          <a:xfrm>
            <a:off x="331299" y="970790"/>
            <a:ext cx="927338" cy="397447"/>
            <a:chOff x="0" y="0"/>
            <a:chExt cx="1236451" cy="529929"/>
          </a:xfrm>
        </p:grpSpPr>
        <p:sp>
          <p:nvSpPr>
            <p:cNvPr id="16" name="Freeform 16"/>
            <p:cNvSpPr/>
            <p:nvPr/>
          </p:nvSpPr>
          <p:spPr>
            <a:xfrm>
              <a:off x="0" y="0"/>
              <a:ext cx="1236472" cy="529971"/>
            </a:xfrm>
            <a:custGeom>
              <a:avLst/>
              <a:gdLst/>
              <a:ahLst/>
              <a:cxnLst/>
              <a:rect l="l" t="t" r="r" b="b"/>
              <a:pathLst>
                <a:path w="1236472" h="529971">
                  <a:moveTo>
                    <a:pt x="0" y="264922"/>
                  </a:moveTo>
                  <a:cubicBezTo>
                    <a:pt x="0" y="118618"/>
                    <a:pt x="118618" y="0"/>
                    <a:pt x="264922" y="0"/>
                  </a:cubicBezTo>
                  <a:lnTo>
                    <a:pt x="971423" y="0"/>
                  </a:lnTo>
                  <a:cubicBezTo>
                    <a:pt x="1117854" y="0"/>
                    <a:pt x="1236472" y="118618"/>
                    <a:pt x="1236472" y="264922"/>
                  </a:cubicBezTo>
                  <a:cubicBezTo>
                    <a:pt x="1236472" y="411226"/>
                    <a:pt x="1117854" y="529971"/>
                    <a:pt x="971423" y="529971"/>
                  </a:cubicBezTo>
                  <a:lnTo>
                    <a:pt x="264922" y="529971"/>
                  </a:lnTo>
                  <a:cubicBezTo>
                    <a:pt x="118618" y="529971"/>
                    <a:pt x="0" y="411353"/>
                    <a:pt x="0" y="264922"/>
                  </a:cubicBezTo>
                  <a:close/>
                </a:path>
              </a:pathLst>
            </a:custGeom>
            <a:solidFill>
              <a:srgbClr val="001597"/>
            </a:solidFill>
          </p:spPr>
          <p:txBody>
            <a:bodyPr/>
            <a:lstStyle/>
            <a:p>
              <a:endParaRPr lang="en-IN"/>
            </a:p>
          </p:txBody>
        </p:sp>
      </p:grpSp>
      <p:sp>
        <p:nvSpPr>
          <p:cNvPr id="17" name="TextBox 17"/>
          <p:cNvSpPr txBox="1"/>
          <p:nvPr/>
        </p:nvSpPr>
        <p:spPr>
          <a:xfrm>
            <a:off x="459172" y="1099625"/>
            <a:ext cx="663816" cy="182865"/>
          </a:xfrm>
          <a:prstGeom prst="rect">
            <a:avLst/>
          </a:prstGeom>
        </p:spPr>
        <p:txBody>
          <a:bodyPr lIns="0" tIns="0" rIns="0" bIns="0" rtlCol="0" anchor="t">
            <a:spAutoFit/>
          </a:bodyPr>
          <a:lstStyle/>
          <a:p>
            <a:pPr algn="ctr">
              <a:lnSpc>
                <a:spcPts val="1483"/>
              </a:lnSpc>
            </a:pPr>
            <a:r>
              <a:rPr lang="en-US" sz="1374">
                <a:solidFill>
                  <a:srgbClr val="FFFFFF"/>
                </a:solidFill>
                <a:latin typeface="Open Sans Bold"/>
              </a:rPr>
              <a:t>Step 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7443" y="49632"/>
            <a:ext cx="10315411" cy="825810"/>
            <a:chOff x="0" y="0"/>
            <a:chExt cx="13753881" cy="1101080"/>
          </a:xfrm>
        </p:grpSpPr>
        <p:sp>
          <p:nvSpPr>
            <p:cNvPr id="3" name="Freeform 3"/>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4" name="Freeform 4"/>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5" name="Freeform 5"/>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
        <p:nvSpPr>
          <p:cNvPr id="6" name="TextBox 6"/>
          <p:cNvSpPr txBox="1"/>
          <p:nvPr/>
        </p:nvSpPr>
        <p:spPr>
          <a:xfrm>
            <a:off x="358281" y="703304"/>
            <a:ext cx="9780040" cy="278130"/>
          </a:xfrm>
          <a:prstGeom prst="rect">
            <a:avLst/>
          </a:prstGeom>
        </p:spPr>
        <p:txBody>
          <a:bodyPr lIns="0" tIns="0" rIns="0" bIns="0" rtlCol="0" anchor="t">
            <a:spAutoFit/>
          </a:bodyPr>
          <a:lstStyle/>
          <a:p>
            <a:pPr algn="ctr">
              <a:lnSpc>
                <a:spcPts val="2160"/>
              </a:lnSpc>
            </a:pPr>
            <a:r>
              <a:rPr lang="en-US" sz="2000">
                <a:solidFill>
                  <a:srgbClr val="001597"/>
                </a:solidFill>
                <a:latin typeface="Open Sans Bold"/>
              </a:rPr>
              <a:t>Value Proposition Building</a:t>
            </a:r>
          </a:p>
        </p:txBody>
      </p:sp>
      <p:sp>
        <p:nvSpPr>
          <p:cNvPr id="7" name="TextBox 7"/>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20</a:t>
            </a:r>
          </a:p>
        </p:txBody>
      </p:sp>
      <p:sp>
        <p:nvSpPr>
          <p:cNvPr id="8" name="TextBox 8"/>
          <p:cNvSpPr txBox="1"/>
          <p:nvPr/>
        </p:nvSpPr>
        <p:spPr>
          <a:xfrm>
            <a:off x="602717" y="1038584"/>
            <a:ext cx="10090517" cy="139065"/>
          </a:xfrm>
          <a:prstGeom prst="rect">
            <a:avLst/>
          </a:prstGeom>
        </p:spPr>
        <p:txBody>
          <a:bodyPr lIns="0" tIns="0" rIns="0" bIns="0" rtlCol="0" anchor="t">
            <a:spAutoFit/>
          </a:bodyPr>
          <a:lstStyle/>
          <a:p>
            <a:pPr algn="l">
              <a:lnSpc>
                <a:spcPts val="1080"/>
              </a:lnSpc>
            </a:pPr>
            <a:r>
              <a:rPr lang="en-US" sz="1000">
                <a:solidFill>
                  <a:srgbClr val="001597"/>
                </a:solidFill>
                <a:latin typeface="Open Sans"/>
              </a:rPr>
              <a:t>Value Proposition Building – Example: </a:t>
            </a:r>
            <a:r>
              <a:rPr lang="en-US" sz="1000">
                <a:solidFill>
                  <a:srgbClr val="001597"/>
                </a:solidFill>
                <a:latin typeface="Open Sans Bold Italics"/>
              </a:rPr>
              <a:t>Rain-fed vegetable farming using drought resilient crops</a:t>
            </a:r>
          </a:p>
        </p:txBody>
      </p:sp>
      <p:grpSp>
        <p:nvGrpSpPr>
          <p:cNvPr id="9" name="Group 9"/>
          <p:cNvGrpSpPr/>
          <p:nvPr/>
        </p:nvGrpSpPr>
        <p:grpSpPr>
          <a:xfrm>
            <a:off x="1122182" y="1285654"/>
            <a:ext cx="9397210" cy="6153447"/>
            <a:chOff x="0" y="0"/>
            <a:chExt cx="12529613" cy="8204596"/>
          </a:xfrm>
        </p:grpSpPr>
        <p:sp>
          <p:nvSpPr>
            <p:cNvPr id="10" name="Freeform 10"/>
            <p:cNvSpPr/>
            <p:nvPr/>
          </p:nvSpPr>
          <p:spPr>
            <a:xfrm>
              <a:off x="6350" y="6350"/>
              <a:ext cx="12516866" cy="8191881"/>
            </a:xfrm>
            <a:custGeom>
              <a:avLst/>
              <a:gdLst/>
              <a:ahLst/>
              <a:cxnLst/>
              <a:rect l="l" t="t" r="r" b="b"/>
              <a:pathLst>
                <a:path w="12516866" h="8191881">
                  <a:moveTo>
                    <a:pt x="0" y="0"/>
                  </a:moveTo>
                  <a:lnTo>
                    <a:pt x="12516866" y="0"/>
                  </a:lnTo>
                  <a:lnTo>
                    <a:pt x="12516866" y="8191881"/>
                  </a:lnTo>
                  <a:lnTo>
                    <a:pt x="0" y="8191881"/>
                  </a:lnTo>
                  <a:close/>
                </a:path>
              </a:pathLst>
            </a:custGeom>
            <a:solidFill>
              <a:srgbClr val="FFFFFF"/>
            </a:solidFill>
          </p:spPr>
          <p:txBody>
            <a:bodyPr/>
            <a:lstStyle/>
            <a:p>
              <a:endParaRPr lang="en-IN"/>
            </a:p>
          </p:txBody>
        </p:sp>
        <p:sp>
          <p:nvSpPr>
            <p:cNvPr id="11" name="Freeform 11"/>
            <p:cNvSpPr/>
            <p:nvPr/>
          </p:nvSpPr>
          <p:spPr>
            <a:xfrm>
              <a:off x="0" y="0"/>
              <a:ext cx="12529566" cy="8204581"/>
            </a:xfrm>
            <a:custGeom>
              <a:avLst/>
              <a:gdLst/>
              <a:ahLst/>
              <a:cxnLst/>
              <a:rect l="l" t="t" r="r" b="b"/>
              <a:pathLst>
                <a:path w="12529566" h="8204581">
                  <a:moveTo>
                    <a:pt x="6350" y="0"/>
                  </a:moveTo>
                  <a:lnTo>
                    <a:pt x="12523216" y="0"/>
                  </a:lnTo>
                  <a:cubicBezTo>
                    <a:pt x="12526773" y="0"/>
                    <a:pt x="12529566" y="2794"/>
                    <a:pt x="12529566" y="6350"/>
                  </a:cubicBezTo>
                  <a:lnTo>
                    <a:pt x="12529566" y="8198231"/>
                  </a:lnTo>
                  <a:cubicBezTo>
                    <a:pt x="12529566" y="8201788"/>
                    <a:pt x="12526773" y="8204581"/>
                    <a:pt x="12523216" y="8204581"/>
                  </a:cubicBezTo>
                  <a:lnTo>
                    <a:pt x="6350" y="8204581"/>
                  </a:lnTo>
                  <a:cubicBezTo>
                    <a:pt x="2794" y="8204581"/>
                    <a:pt x="0" y="8201788"/>
                    <a:pt x="0" y="8198231"/>
                  </a:cubicBezTo>
                  <a:lnTo>
                    <a:pt x="0" y="6350"/>
                  </a:lnTo>
                  <a:cubicBezTo>
                    <a:pt x="0" y="2794"/>
                    <a:pt x="2794" y="0"/>
                    <a:pt x="6350" y="0"/>
                  </a:cubicBezTo>
                  <a:moveTo>
                    <a:pt x="6350" y="12700"/>
                  </a:moveTo>
                  <a:lnTo>
                    <a:pt x="6350" y="6350"/>
                  </a:lnTo>
                  <a:lnTo>
                    <a:pt x="12700" y="6350"/>
                  </a:lnTo>
                  <a:lnTo>
                    <a:pt x="12700" y="8198231"/>
                  </a:lnTo>
                  <a:lnTo>
                    <a:pt x="6350" y="8198231"/>
                  </a:lnTo>
                  <a:lnTo>
                    <a:pt x="6350" y="8191881"/>
                  </a:lnTo>
                  <a:lnTo>
                    <a:pt x="12523216" y="8191881"/>
                  </a:lnTo>
                  <a:lnTo>
                    <a:pt x="12523216" y="8198231"/>
                  </a:lnTo>
                  <a:lnTo>
                    <a:pt x="12516866" y="8198231"/>
                  </a:lnTo>
                  <a:lnTo>
                    <a:pt x="12516866" y="6350"/>
                  </a:lnTo>
                  <a:lnTo>
                    <a:pt x="12523216" y="6350"/>
                  </a:lnTo>
                  <a:lnTo>
                    <a:pt x="12523216" y="12700"/>
                  </a:lnTo>
                  <a:lnTo>
                    <a:pt x="6350" y="12700"/>
                  </a:lnTo>
                  <a:close/>
                </a:path>
              </a:pathLst>
            </a:custGeom>
            <a:solidFill>
              <a:srgbClr val="7F7F7F"/>
            </a:solidFill>
          </p:spPr>
          <p:txBody>
            <a:bodyPr/>
            <a:lstStyle/>
            <a:p>
              <a:endParaRPr lang="en-IN"/>
            </a:p>
          </p:txBody>
        </p:sp>
      </p:grpSp>
      <p:sp>
        <p:nvSpPr>
          <p:cNvPr id="12" name="TextBox 12"/>
          <p:cNvSpPr txBox="1"/>
          <p:nvPr/>
        </p:nvSpPr>
        <p:spPr>
          <a:xfrm>
            <a:off x="1240812" y="1470466"/>
            <a:ext cx="662253" cy="152400"/>
          </a:xfrm>
          <a:prstGeom prst="rect">
            <a:avLst/>
          </a:prstGeom>
        </p:spPr>
        <p:txBody>
          <a:bodyPr lIns="0" tIns="0" rIns="0" bIns="0" rtlCol="0" anchor="t">
            <a:spAutoFit/>
          </a:bodyPr>
          <a:lstStyle/>
          <a:p>
            <a:pPr algn="l">
              <a:lnSpc>
                <a:spcPts val="1200"/>
              </a:lnSpc>
            </a:pPr>
            <a:r>
              <a:rPr lang="en-US" sz="1000">
                <a:solidFill>
                  <a:srgbClr val="7F7F7F"/>
                </a:solidFill>
                <a:latin typeface="Open Sans Bold"/>
              </a:rPr>
              <a:t>Customer</a:t>
            </a:r>
            <a:r>
              <a:rPr lang="en-US" sz="1000">
                <a:solidFill>
                  <a:srgbClr val="6D0013"/>
                </a:solidFill>
                <a:latin typeface="Open Sans"/>
              </a:rPr>
              <a:t> </a:t>
            </a:r>
          </a:p>
        </p:txBody>
      </p:sp>
      <p:sp>
        <p:nvSpPr>
          <p:cNvPr id="13" name="TextBox 13"/>
          <p:cNvSpPr txBox="1"/>
          <p:nvPr/>
        </p:nvSpPr>
        <p:spPr>
          <a:xfrm>
            <a:off x="9680848" y="1479831"/>
            <a:ext cx="707137" cy="295275"/>
          </a:xfrm>
          <a:prstGeom prst="rect">
            <a:avLst/>
          </a:prstGeom>
        </p:spPr>
        <p:txBody>
          <a:bodyPr lIns="0" tIns="0" rIns="0" bIns="0" rtlCol="0" anchor="t">
            <a:spAutoFit/>
          </a:bodyPr>
          <a:lstStyle/>
          <a:p>
            <a:pPr algn="l">
              <a:lnSpc>
                <a:spcPts val="1200"/>
              </a:lnSpc>
            </a:pPr>
            <a:r>
              <a:rPr lang="en-US" sz="1000">
                <a:solidFill>
                  <a:srgbClr val="7F7F7F"/>
                </a:solidFill>
                <a:latin typeface="Open Sans Bold"/>
              </a:rPr>
              <a:t>Community</a:t>
            </a:r>
          </a:p>
        </p:txBody>
      </p:sp>
      <p:sp>
        <p:nvSpPr>
          <p:cNvPr id="14" name="TextBox 14"/>
          <p:cNvSpPr txBox="1"/>
          <p:nvPr/>
        </p:nvSpPr>
        <p:spPr>
          <a:xfrm>
            <a:off x="1359868" y="7157158"/>
            <a:ext cx="449054" cy="295275"/>
          </a:xfrm>
          <a:prstGeom prst="rect">
            <a:avLst/>
          </a:prstGeom>
        </p:spPr>
        <p:txBody>
          <a:bodyPr lIns="0" tIns="0" rIns="0" bIns="0" rtlCol="0" anchor="t">
            <a:spAutoFit/>
          </a:bodyPr>
          <a:lstStyle/>
          <a:p>
            <a:pPr algn="l">
              <a:lnSpc>
                <a:spcPts val="1200"/>
              </a:lnSpc>
            </a:pPr>
            <a:r>
              <a:rPr lang="en-US" sz="1000">
                <a:solidFill>
                  <a:srgbClr val="7F7F7F"/>
                </a:solidFill>
                <a:latin typeface="Open Sans Bold"/>
              </a:rPr>
              <a:t>Partner</a:t>
            </a:r>
          </a:p>
        </p:txBody>
      </p:sp>
      <p:sp>
        <p:nvSpPr>
          <p:cNvPr id="15" name="TextBox 15"/>
          <p:cNvSpPr txBox="1"/>
          <p:nvPr/>
        </p:nvSpPr>
        <p:spPr>
          <a:xfrm>
            <a:off x="9676292" y="7178285"/>
            <a:ext cx="692711" cy="295275"/>
          </a:xfrm>
          <a:prstGeom prst="rect">
            <a:avLst/>
          </a:prstGeom>
        </p:spPr>
        <p:txBody>
          <a:bodyPr lIns="0" tIns="0" rIns="0" bIns="0" rtlCol="0" anchor="t">
            <a:spAutoFit/>
          </a:bodyPr>
          <a:lstStyle/>
          <a:p>
            <a:pPr algn="l">
              <a:lnSpc>
                <a:spcPts val="1200"/>
              </a:lnSpc>
            </a:pPr>
            <a:r>
              <a:rPr lang="en-US" sz="1000">
                <a:solidFill>
                  <a:srgbClr val="7F7F7F"/>
                </a:solidFill>
                <a:latin typeface="Open Sans Bold"/>
              </a:rPr>
              <a:t>Institutions</a:t>
            </a:r>
          </a:p>
        </p:txBody>
      </p:sp>
      <p:sp>
        <p:nvSpPr>
          <p:cNvPr id="16" name="Freeform 16"/>
          <p:cNvSpPr/>
          <p:nvPr/>
        </p:nvSpPr>
        <p:spPr>
          <a:xfrm>
            <a:off x="1168343" y="6723133"/>
            <a:ext cx="905433" cy="418977"/>
          </a:xfrm>
          <a:custGeom>
            <a:avLst/>
            <a:gdLst/>
            <a:ahLst/>
            <a:cxnLst/>
            <a:rect l="l" t="t" r="r" b="b"/>
            <a:pathLst>
              <a:path w="905433" h="418977">
                <a:moveTo>
                  <a:pt x="0" y="0"/>
                </a:moveTo>
                <a:lnTo>
                  <a:pt x="905433" y="0"/>
                </a:lnTo>
                <a:lnTo>
                  <a:pt x="905433" y="418977"/>
                </a:lnTo>
                <a:lnTo>
                  <a:pt x="0" y="418977"/>
                </a:lnTo>
                <a:lnTo>
                  <a:pt x="0" y="0"/>
                </a:lnTo>
                <a:close/>
              </a:path>
            </a:pathLst>
          </a:custGeom>
          <a:blipFill>
            <a:blip r:embed="rId6"/>
            <a:stretch>
              <a:fillRect b="-265"/>
            </a:stretch>
          </a:blipFill>
        </p:spPr>
        <p:txBody>
          <a:bodyPr/>
          <a:lstStyle/>
          <a:p>
            <a:endParaRPr lang="en-IN"/>
          </a:p>
        </p:txBody>
      </p:sp>
      <p:sp>
        <p:nvSpPr>
          <p:cNvPr id="17" name="Freeform 17"/>
          <p:cNvSpPr/>
          <p:nvPr/>
        </p:nvSpPr>
        <p:spPr>
          <a:xfrm>
            <a:off x="9694398" y="6408322"/>
            <a:ext cx="754530" cy="756925"/>
          </a:xfrm>
          <a:custGeom>
            <a:avLst/>
            <a:gdLst/>
            <a:ahLst/>
            <a:cxnLst/>
            <a:rect l="l" t="t" r="r" b="b"/>
            <a:pathLst>
              <a:path w="754530" h="756925">
                <a:moveTo>
                  <a:pt x="0" y="0"/>
                </a:moveTo>
                <a:lnTo>
                  <a:pt x="754530" y="0"/>
                </a:lnTo>
                <a:lnTo>
                  <a:pt x="754530" y="756925"/>
                </a:lnTo>
                <a:lnTo>
                  <a:pt x="0" y="756925"/>
                </a:lnTo>
                <a:lnTo>
                  <a:pt x="0" y="0"/>
                </a:lnTo>
                <a:close/>
              </a:path>
            </a:pathLst>
          </a:custGeom>
          <a:blipFill>
            <a:blip r:embed="rId7"/>
            <a:stretch>
              <a:fillRect b="-222"/>
            </a:stretch>
          </a:blipFill>
        </p:spPr>
        <p:txBody>
          <a:bodyPr/>
          <a:lstStyle/>
          <a:p>
            <a:endParaRPr lang="en-IN"/>
          </a:p>
        </p:txBody>
      </p:sp>
      <p:sp>
        <p:nvSpPr>
          <p:cNvPr id="18" name="Freeform 18"/>
          <p:cNvSpPr/>
          <p:nvPr/>
        </p:nvSpPr>
        <p:spPr>
          <a:xfrm>
            <a:off x="1168343" y="1730642"/>
            <a:ext cx="754530" cy="514504"/>
          </a:xfrm>
          <a:custGeom>
            <a:avLst/>
            <a:gdLst/>
            <a:ahLst/>
            <a:cxnLst/>
            <a:rect l="l" t="t" r="r" b="b"/>
            <a:pathLst>
              <a:path w="754530" h="514504">
                <a:moveTo>
                  <a:pt x="0" y="0"/>
                </a:moveTo>
                <a:lnTo>
                  <a:pt x="754530" y="0"/>
                </a:lnTo>
                <a:lnTo>
                  <a:pt x="754530" y="514504"/>
                </a:lnTo>
                <a:lnTo>
                  <a:pt x="0" y="514504"/>
                </a:lnTo>
                <a:lnTo>
                  <a:pt x="0" y="0"/>
                </a:lnTo>
                <a:close/>
              </a:path>
            </a:pathLst>
          </a:custGeom>
          <a:blipFill>
            <a:blip r:embed="rId8"/>
            <a:stretch>
              <a:fillRect r="-118"/>
            </a:stretch>
          </a:blipFill>
        </p:spPr>
        <p:txBody>
          <a:bodyPr/>
          <a:lstStyle/>
          <a:p>
            <a:endParaRPr lang="en-IN"/>
          </a:p>
        </p:txBody>
      </p:sp>
      <p:sp>
        <p:nvSpPr>
          <p:cNvPr id="19" name="Freeform 19"/>
          <p:cNvSpPr/>
          <p:nvPr/>
        </p:nvSpPr>
        <p:spPr>
          <a:xfrm>
            <a:off x="9711488" y="1701251"/>
            <a:ext cx="754137" cy="517844"/>
          </a:xfrm>
          <a:custGeom>
            <a:avLst/>
            <a:gdLst/>
            <a:ahLst/>
            <a:cxnLst/>
            <a:rect l="l" t="t" r="r" b="b"/>
            <a:pathLst>
              <a:path w="754137" h="517844">
                <a:moveTo>
                  <a:pt x="0" y="0"/>
                </a:moveTo>
                <a:lnTo>
                  <a:pt x="754137" y="0"/>
                </a:lnTo>
                <a:lnTo>
                  <a:pt x="754137" y="517844"/>
                </a:lnTo>
                <a:lnTo>
                  <a:pt x="0" y="517844"/>
                </a:lnTo>
                <a:lnTo>
                  <a:pt x="0" y="0"/>
                </a:lnTo>
                <a:close/>
              </a:path>
            </a:pathLst>
          </a:custGeom>
          <a:blipFill>
            <a:blip r:embed="rId9"/>
            <a:stretch>
              <a:fillRect r="-26"/>
            </a:stretch>
          </a:blipFill>
        </p:spPr>
        <p:txBody>
          <a:bodyPr/>
          <a:lstStyle/>
          <a:p>
            <a:endParaRPr lang="en-IN"/>
          </a:p>
        </p:txBody>
      </p:sp>
      <p:sp>
        <p:nvSpPr>
          <p:cNvPr id="20" name="Freeform 20"/>
          <p:cNvSpPr/>
          <p:nvPr/>
        </p:nvSpPr>
        <p:spPr>
          <a:xfrm>
            <a:off x="5368586" y="3967354"/>
            <a:ext cx="930736" cy="901095"/>
          </a:xfrm>
          <a:custGeom>
            <a:avLst/>
            <a:gdLst/>
            <a:ahLst/>
            <a:cxnLst/>
            <a:rect l="l" t="t" r="r" b="b"/>
            <a:pathLst>
              <a:path w="930736" h="901095">
                <a:moveTo>
                  <a:pt x="0" y="0"/>
                </a:moveTo>
                <a:lnTo>
                  <a:pt x="930736" y="0"/>
                </a:lnTo>
                <a:lnTo>
                  <a:pt x="930736" y="901094"/>
                </a:lnTo>
                <a:lnTo>
                  <a:pt x="0" y="901094"/>
                </a:lnTo>
                <a:lnTo>
                  <a:pt x="0" y="0"/>
                </a:lnTo>
                <a:close/>
              </a:path>
            </a:pathLst>
          </a:custGeom>
          <a:blipFill>
            <a:blip r:embed="rId10"/>
            <a:stretch>
              <a:fillRect b="-6790"/>
            </a:stretch>
          </a:blipFill>
        </p:spPr>
        <p:txBody>
          <a:bodyPr/>
          <a:lstStyle/>
          <a:p>
            <a:endParaRPr lang="en-IN"/>
          </a:p>
        </p:txBody>
      </p:sp>
      <p:sp>
        <p:nvSpPr>
          <p:cNvPr id="21" name="AutoShape 21"/>
          <p:cNvSpPr/>
          <p:nvPr/>
        </p:nvSpPr>
        <p:spPr>
          <a:xfrm rot="8508949">
            <a:off x="2674975" y="5870573"/>
            <a:ext cx="2154941" cy="0"/>
          </a:xfrm>
          <a:prstGeom prst="line">
            <a:avLst/>
          </a:prstGeom>
          <a:ln w="9525" cap="rnd">
            <a:solidFill>
              <a:srgbClr val="001597"/>
            </a:solidFill>
            <a:prstDash val="solid"/>
            <a:headEnd type="none" w="sm" len="sm"/>
            <a:tailEnd type="triangle" w="lg" len="med"/>
          </a:ln>
        </p:spPr>
        <p:txBody>
          <a:bodyPr/>
          <a:lstStyle/>
          <a:p>
            <a:endParaRPr lang="en-IN"/>
          </a:p>
        </p:txBody>
      </p:sp>
      <p:sp>
        <p:nvSpPr>
          <p:cNvPr id="22" name="AutoShape 22"/>
          <p:cNvSpPr/>
          <p:nvPr/>
        </p:nvSpPr>
        <p:spPr>
          <a:xfrm rot="8499167">
            <a:off x="2809894" y="6076205"/>
            <a:ext cx="2199927" cy="0"/>
          </a:xfrm>
          <a:prstGeom prst="line">
            <a:avLst/>
          </a:prstGeom>
          <a:ln w="9525" cap="rnd">
            <a:solidFill>
              <a:srgbClr val="001597"/>
            </a:solidFill>
            <a:prstDash val="solid"/>
            <a:headEnd type="none" w="sm" len="sm"/>
            <a:tailEnd type="triangle" w="lg" len="med"/>
          </a:ln>
        </p:spPr>
        <p:txBody>
          <a:bodyPr/>
          <a:lstStyle/>
          <a:p>
            <a:endParaRPr lang="en-IN"/>
          </a:p>
        </p:txBody>
      </p:sp>
      <p:sp>
        <p:nvSpPr>
          <p:cNvPr id="23" name="AutoShape 23"/>
          <p:cNvSpPr/>
          <p:nvPr/>
        </p:nvSpPr>
        <p:spPr>
          <a:xfrm rot="8508949">
            <a:off x="6722274" y="2906466"/>
            <a:ext cx="2154941" cy="0"/>
          </a:xfrm>
          <a:prstGeom prst="line">
            <a:avLst/>
          </a:prstGeom>
          <a:ln w="9525" cap="rnd">
            <a:solidFill>
              <a:srgbClr val="001597"/>
            </a:solidFill>
            <a:prstDash val="solid"/>
            <a:headEnd type="none" w="sm" len="sm"/>
            <a:tailEnd type="triangle" w="lg" len="med"/>
          </a:ln>
        </p:spPr>
        <p:txBody>
          <a:bodyPr/>
          <a:lstStyle/>
          <a:p>
            <a:endParaRPr lang="en-IN"/>
          </a:p>
        </p:txBody>
      </p:sp>
      <p:sp>
        <p:nvSpPr>
          <p:cNvPr id="24" name="AutoShape 24"/>
          <p:cNvSpPr/>
          <p:nvPr/>
        </p:nvSpPr>
        <p:spPr>
          <a:xfrm rot="8499167">
            <a:off x="6857193" y="3112098"/>
            <a:ext cx="2199927" cy="0"/>
          </a:xfrm>
          <a:prstGeom prst="line">
            <a:avLst/>
          </a:prstGeom>
          <a:ln w="9525" cap="rnd">
            <a:solidFill>
              <a:srgbClr val="001597"/>
            </a:solidFill>
            <a:prstDash val="solid"/>
            <a:headEnd type="none" w="sm" len="sm"/>
            <a:tailEnd type="triangle" w="lg" len="med"/>
          </a:ln>
        </p:spPr>
        <p:txBody>
          <a:bodyPr/>
          <a:lstStyle/>
          <a:p>
            <a:endParaRPr lang="en-IN"/>
          </a:p>
        </p:txBody>
      </p:sp>
      <p:sp>
        <p:nvSpPr>
          <p:cNvPr id="25" name="AutoShape 25"/>
          <p:cNvSpPr/>
          <p:nvPr/>
        </p:nvSpPr>
        <p:spPr>
          <a:xfrm rot="2227105">
            <a:off x="7142557" y="5763473"/>
            <a:ext cx="2039665" cy="0"/>
          </a:xfrm>
          <a:prstGeom prst="line">
            <a:avLst/>
          </a:prstGeom>
          <a:ln w="9525" cap="rnd">
            <a:solidFill>
              <a:srgbClr val="001597"/>
            </a:solidFill>
            <a:prstDash val="solid"/>
            <a:headEnd type="none" w="sm" len="sm"/>
            <a:tailEnd type="triangle" w="lg" len="med"/>
          </a:ln>
        </p:spPr>
        <p:txBody>
          <a:bodyPr/>
          <a:lstStyle/>
          <a:p>
            <a:endParaRPr lang="en-IN"/>
          </a:p>
        </p:txBody>
      </p:sp>
      <p:sp>
        <p:nvSpPr>
          <p:cNvPr id="26" name="AutoShape 26"/>
          <p:cNvSpPr/>
          <p:nvPr/>
        </p:nvSpPr>
        <p:spPr>
          <a:xfrm rot="2211909">
            <a:off x="6901903" y="5953932"/>
            <a:ext cx="2130960" cy="0"/>
          </a:xfrm>
          <a:prstGeom prst="line">
            <a:avLst/>
          </a:prstGeom>
          <a:ln w="9525" cap="rnd">
            <a:solidFill>
              <a:srgbClr val="001597"/>
            </a:solidFill>
            <a:prstDash val="solid"/>
            <a:headEnd type="none" w="sm" len="sm"/>
            <a:tailEnd type="triangle" w="lg" len="med"/>
          </a:ln>
        </p:spPr>
        <p:txBody>
          <a:bodyPr/>
          <a:lstStyle/>
          <a:p>
            <a:endParaRPr lang="en-IN"/>
          </a:p>
        </p:txBody>
      </p:sp>
      <p:sp>
        <p:nvSpPr>
          <p:cNvPr id="27" name="AutoShape 27"/>
          <p:cNvSpPr/>
          <p:nvPr/>
        </p:nvSpPr>
        <p:spPr>
          <a:xfrm rot="2227105">
            <a:off x="2793725" y="2829766"/>
            <a:ext cx="2039665" cy="0"/>
          </a:xfrm>
          <a:prstGeom prst="line">
            <a:avLst/>
          </a:prstGeom>
          <a:ln w="9525" cap="rnd">
            <a:solidFill>
              <a:srgbClr val="001597"/>
            </a:solidFill>
            <a:prstDash val="solid"/>
            <a:headEnd type="none" w="sm" len="sm"/>
            <a:tailEnd type="triangle" w="lg" len="med"/>
          </a:ln>
        </p:spPr>
        <p:txBody>
          <a:bodyPr/>
          <a:lstStyle/>
          <a:p>
            <a:endParaRPr lang="en-IN"/>
          </a:p>
        </p:txBody>
      </p:sp>
      <p:sp>
        <p:nvSpPr>
          <p:cNvPr id="28" name="AutoShape 28"/>
          <p:cNvSpPr/>
          <p:nvPr/>
        </p:nvSpPr>
        <p:spPr>
          <a:xfrm rot="2211909">
            <a:off x="2553072" y="3020224"/>
            <a:ext cx="2130960" cy="0"/>
          </a:xfrm>
          <a:prstGeom prst="line">
            <a:avLst/>
          </a:prstGeom>
          <a:ln w="9525" cap="rnd">
            <a:solidFill>
              <a:srgbClr val="001597"/>
            </a:solidFill>
            <a:prstDash val="solid"/>
            <a:headEnd type="none" w="sm" len="sm"/>
            <a:tailEnd type="triangle" w="lg" len="med"/>
          </a:ln>
        </p:spPr>
        <p:txBody>
          <a:bodyPr/>
          <a:lstStyle/>
          <a:p>
            <a:endParaRPr lang="en-IN"/>
          </a:p>
        </p:txBody>
      </p:sp>
      <p:sp>
        <p:nvSpPr>
          <p:cNvPr id="29" name="TextBox 29"/>
          <p:cNvSpPr txBox="1"/>
          <p:nvPr/>
        </p:nvSpPr>
        <p:spPr>
          <a:xfrm>
            <a:off x="2881035" y="1475111"/>
            <a:ext cx="2747499" cy="581025"/>
          </a:xfrm>
          <a:prstGeom prst="rect">
            <a:avLst/>
          </a:prstGeom>
        </p:spPr>
        <p:txBody>
          <a:bodyPr lIns="0" tIns="0" rIns="0" bIns="0" rtlCol="0" anchor="t">
            <a:spAutoFit/>
          </a:bodyPr>
          <a:lstStyle/>
          <a:p>
            <a:pPr marL="120650" lvl="1" indent="-60325" algn="l">
              <a:lnSpc>
                <a:spcPts val="1200"/>
              </a:lnSpc>
              <a:buFont typeface="Arial"/>
              <a:buChar char="•"/>
            </a:pPr>
            <a:r>
              <a:rPr lang="en-US" sz="1000">
                <a:solidFill>
                  <a:srgbClr val="000000"/>
                </a:solidFill>
                <a:latin typeface="Open Sans"/>
              </a:rPr>
              <a:t>Pay for products &amp; generate revenues for business</a:t>
            </a:r>
          </a:p>
          <a:p>
            <a:pPr marL="120650" lvl="1" indent="-60325" algn="l">
              <a:lnSpc>
                <a:spcPts val="1200"/>
              </a:lnSpc>
              <a:buFont typeface="Arial"/>
              <a:buChar char="•"/>
            </a:pPr>
            <a:r>
              <a:rPr lang="en-US" sz="1000">
                <a:solidFill>
                  <a:srgbClr val="000000"/>
                </a:solidFill>
                <a:latin typeface="Open Sans"/>
              </a:rPr>
              <a:t>Stay loyal to your product &amp; ideally recommend product</a:t>
            </a:r>
          </a:p>
        </p:txBody>
      </p:sp>
      <p:sp>
        <p:nvSpPr>
          <p:cNvPr id="30" name="TextBox 30"/>
          <p:cNvSpPr txBox="1"/>
          <p:nvPr/>
        </p:nvSpPr>
        <p:spPr>
          <a:xfrm>
            <a:off x="6091154" y="1494525"/>
            <a:ext cx="3046376" cy="581025"/>
          </a:xfrm>
          <a:prstGeom prst="rect">
            <a:avLst/>
          </a:prstGeom>
        </p:spPr>
        <p:txBody>
          <a:bodyPr lIns="0" tIns="0" rIns="0" bIns="0" rtlCol="0" anchor="t">
            <a:spAutoFit/>
          </a:bodyPr>
          <a:lstStyle/>
          <a:p>
            <a:pPr marL="120650" lvl="1" indent="-60325" algn="l">
              <a:lnSpc>
                <a:spcPts val="1200"/>
              </a:lnSpc>
              <a:buFont typeface="Arial"/>
              <a:buChar char="•"/>
            </a:pPr>
            <a:r>
              <a:rPr lang="en-US" sz="1000">
                <a:solidFill>
                  <a:srgbClr val="000000"/>
                </a:solidFill>
                <a:latin typeface="Open Sans"/>
              </a:rPr>
              <a:t>Provide employment</a:t>
            </a:r>
          </a:p>
          <a:p>
            <a:pPr marL="120650" lvl="1" indent="-60325" algn="l">
              <a:lnSpc>
                <a:spcPts val="1200"/>
              </a:lnSpc>
              <a:buFont typeface="Arial"/>
              <a:buChar char="•"/>
            </a:pPr>
            <a:r>
              <a:rPr lang="en-US" sz="1000">
                <a:solidFill>
                  <a:srgbClr val="000000"/>
                </a:solidFill>
                <a:latin typeface="Open Sans"/>
              </a:rPr>
              <a:t>Provide training</a:t>
            </a:r>
          </a:p>
          <a:p>
            <a:pPr marL="120650" lvl="1" indent="-60325" algn="l">
              <a:lnSpc>
                <a:spcPts val="1200"/>
              </a:lnSpc>
              <a:buFont typeface="Arial"/>
              <a:buChar char="•"/>
            </a:pPr>
            <a:r>
              <a:rPr lang="en-US" sz="1000">
                <a:solidFill>
                  <a:srgbClr val="000000"/>
                </a:solidFill>
                <a:latin typeface="Open Sans"/>
              </a:rPr>
              <a:t>Community development through joint projects</a:t>
            </a:r>
          </a:p>
          <a:p>
            <a:pPr marL="120650" lvl="1" indent="-60325" algn="l">
              <a:lnSpc>
                <a:spcPts val="1200"/>
              </a:lnSpc>
              <a:buFont typeface="Arial"/>
              <a:buChar char="•"/>
            </a:pPr>
            <a:r>
              <a:rPr lang="en-US" sz="1000">
                <a:solidFill>
                  <a:srgbClr val="000000"/>
                </a:solidFill>
                <a:latin typeface="Open Sans"/>
              </a:rPr>
              <a:t>Increase food security</a:t>
            </a:r>
          </a:p>
        </p:txBody>
      </p:sp>
      <p:sp>
        <p:nvSpPr>
          <p:cNvPr id="31" name="TextBox 31"/>
          <p:cNvSpPr txBox="1"/>
          <p:nvPr/>
        </p:nvSpPr>
        <p:spPr>
          <a:xfrm>
            <a:off x="1385109" y="2982383"/>
            <a:ext cx="1906924" cy="295275"/>
          </a:xfrm>
          <a:prstGeom prst="rect">
            <a:avLst/>
          </a:prstGeom>
        </p:spPr>
        <p:txBody>
          <a:bodyPr lIns="0" tIns="0" rIns="0" bIns="0" rtlCol="0" anchor="t">
            <a:spAutoFit/>
          </a:bodyPr>
          <a:lstStyle/>
          <a:p>
            <a:pPr marL="120650" lvl="1" indent="-60325" algn="l">
              <a:lnSpc>
                <a:spcPts val="1200"/>
              </a:lnSpc>
              <a:buFont typeface="Arial"/>
              <a:buChar char="•"/>
            </a:pPr>
            <a:r>
              <a:rPr lang="en-US" sz="1000">
                <a:solidFill>
                  <a:srgbClr val="000000"/>
                </a:solidFill>
                <a:latin typeface="Open Sans"/>
              </a:rPr>
              <a:t>Affordable and reliable vegetable supply</a:t>
            </a:r>
          </a:p>
        </p:txBody>
      </p:sp>
      <p:grpSp>
        <p:nvGrpSpPr>
          <p:cNvPr id="32" name="Group 32"/>
          <p:cNvGrpSpPr/>
          <p:nvPr/>
        </p:nvGrpSpPr>
        <p:grpSpPr>
          <a:xfrm>
            <a:off x="1251234" y="4724450"/>
            <a:ext cx="2809160" cy="717411"/>
            <a:chOff x="0" y="0"/>
            <a:chExt cx="3745547" cy="956548"/>
          </a:xfrm>
        </p:grpSpPr>
        <p:sp>
          <p:nvSpPr>
            <p:cNvPr id="33" name="Freeform 33"/>
            <p:cNvSpPr/>
            <p:nvPr/>
          </p:nvSpPr>
          <p:spPr>
            <a:xfrm>
              <a:off x="0" y="0"/>
              <a:ext cx="3745484" cy="956564"/>
            </a:xfrm>
            <a:custGeom>
              <a:avLst/>
              <a:gdLst/>
              <a:ahLst/>
              <a:cxnLst/>
              <a:rect l="l" t="t" r="r" b="b"/>
              <a:pathLst>
                <a:path w="3745484" h="956564">
                  <a:moveTo>
                    <a:pt x="6350" y="0"/>
                  </a:moveTo>
                  <a:lnTo>
                    <a:pt x="3739134" y="0"/>
                  </a:lnTo>
                  <a:cubicBezTo>
                    <a:pt x="3742690" y="0"/>
                    <a:pt x="3745484" y="2794"/>
                    <a:pt x="3745484" y="6350"/>
                  </a:cubicBezTo>
                  <a:lnTo>
                    <a:pt x="3745484" y="950214"/>
                  </a:lnTo>
                  <a:cubicBezTo>
                    <a:pt x="3745484" y="953770"/>
                    <a:pt x="3742690" y="956564"/>
                    <a:pt x="3739134" y="956564"/>
                  </a:cubicBezTo>
                  <a:lnTo>
                    <a:pt x="6350" y="956564"/>
                  </a:lnTo>
                  <a:cubicBezTo>
                    <a:pt x="2794" y="956564"/>
                    <a:pt x="0" y="953770"/>
                    <a:pt x="0" y="950214"/>
                  </a:cubicBezTo>
                  <a:lnTo>
                    <a:pt x="0" y="6350"/>
                  </a:lnTo>
                  <a:cubicBezTo>
                    <a:pt x="0" y="2794"/>
                    <a:pt x="2794" y="0"/>
                    <a:pt x="6350" y="0"/>
                  </a:cubicBezTo>
                  <a:moveTo>
                    <a:pt x="6350" y="12700"/>
                  </a:moveTo>
                  <a:lnTo>
                    <a:pt x="6350" y="6350"/>
                  </a:lnTo>
                  <a:lnTo>
                    <a:pt x="12700" y="6350"/>
                  </a:lnTo>
                  <a:lnTo>
                    <a:pt x="12700" y="950214"/>
                  </a:lnTo>
                  <a:lnTo>
                    <a:pt x="6350" y="950214"/>
                  </a:lnTo>
                  <a:lnTo>
                    <a:pt x="6350" y="943864"/>
                  </a:lnTo>
                  <a:lnTo>
                    <a:pt x="3739134" y="943864"/>
                  </a:lnTo>
                  <a:lnTo>
                    <a:pt x="3739134" y="950214"/>
                  </a:lnTo>
                  <a:lnTo>
                    <a:pt x="3732784" y="950214"/>
                  </a:lnTo>
                  <a:lnTo>
                    <a:pt x="3732784" y="6350"/>
                  </a:lnTo>
                  <a:lnTo>
                    <a:pt x="3739134" y="6350"/>
                  </a:lnTo>
                  <a:lnTo>
                    <a:pt x="3739134" y="12700"/>
                  </a:lnTo>
                  <a:lnTo>
                    <a:pt x="6350" y="12700"/>
                  </a:lnTo>
                  <a:close/>
                </a:path>
              </a:pathLst>
            </a:custGeom>
            <a:solidFill>
              <a:srgbClr val="001597"/>
            </a:solidFill>
          </p:spPr>
          <p:txBody>
            <a:bodyPr/>
            <a:lstStyle/>
            <a:p>
              <a:endParaRPr lang="en-IN"/>
            </a:p>
          </p:txBody>
        </p:sp>
        <p:sp>
          <p:nvSpPr>
            <p:cNvPr id="34" name="TextBox 34"/>
            <p:cNvSpPr txBox="1"/>
            <p:nvPr/>
          </p:nvSpPr>
          <p:spPr>
            <a:xfrm>
              <a:off x="0" y="-9525"/>
              <a:ext cx="3745547" cy="966073"/>
            </a:xfrm>
            <a:prstGeom prst="rect">
              <a:avLst/>
            </a:prstGeom>
          </p:spPr>
          <p:txBody>
            <a:bodyPr lIns="50800" tIns="50800" rIns="50800" bIns="50800" rtlCol="0" anchor="t"/>
            <a:lstStyle/>
            <a:p>
              <a:pPr marL="120650" lvl="1" indent="-60325" algn="l">
                <a:lnSpc>
                  <a:spcPts val="1200"/>
                </a:lnSpc>
                <a:buFont typeface="Arial"/>
                <a:buChar char="•"/>
              </a:pPr>
              <a:r>
                <a:rPr lang="en-US" sz="1000">
                  <a:solidFill>
                    <a:srgbClr val="000000"/>
                  </a:solidFill>
                  <a:latin typeface="Open Sans"/>
                </a:rPr>
                <a:t>Have a loyal, trustworthy partner to do business with</a:t>
              </a:r>
            </a:p>
            <a:p>
              <a:pPr marL="120650" lvl="1" indent="-60325" algn="l">
                <a:lnSpc>
                  <a:spcPts val="1200"/>
                </a:lnSpc>
                <a:buFont typeface="Arial"/>
                <a:buChar char="•"/>
              </a:pPr>
              <a:r>
                <a:rPr lang="en-US" sz="1000">
                  <a:solidFill>
                    <a:srgbClr val="000000"/>
                  </a:solidFill>
                  <a:latin typeface="Open Sans"/>
                </a:rPr>
                <a:t>Good quality service</a:t>
              </a:r>
            </a:p>
            <a:p>
              <a:pPr marL="120650" lvl="1" indent="-60325" algn="l">
                <a:lnSpc>
                  <a:spcPts val="1200"/>
                </a:lnSpc>
                <a:buFont typeface="Arial"/>
                <a:buChar char="•"/>
              </a:pPr>
              <a:r>
                <a:rPr lang="en-US" sz="1000">
                  <a:solidFill>
                    <a:srgbClr val="000000"/>
                  </a:solidFill>
                  <a:latin typeface="Open Sans"/>
                </a:rPr>
                <a:t>Expanding regional networks</a:t>
              </a:r>
            </a:p>
          </p:txBody>
        </p:sp>
      </p:grpSp>
      <p:sp>
        <p:nvSpPr>
          <p:cNvPr id="35" name="TextBox 35"/>
          <p:cNvSpPr txBox="1"/>
          <p:nvPr/>
        </p:nvSpPr>
        <p:spPr>
          <a:xfrm>
            <a:off x="6001030" y="6353563"/>
            <a:ext cx="1840480" cy="581025"/>
          </a:xfrm>
          <a:prstGeom prst="rect">
            <a:avLst/>
          </a:prstGeom>
        </p:spPr>
        <p:txBody>
          <a:bodyPr lIns="0" tIns="0" rIns="0" bIns="0" rtlCol="0" anchor="t">
            <a:spAutoFit/>
          </a:bodyPr>
          <a:lstStyle/>
          <a:p>
            <a:pPr marL="120650" lvl="1" indent="-60325" algn="l">
              <a:lnSpc>
                <a:spcPts val="1200"/>
              </a:lnSpc>
              <a:buFont typeface="Arial"/>
              <a:buChar char="•"/>
            </a:pPr>
            <a:r>
              <a:rPr lang="en-US" sz="1000">
                <a:solidFill>
                  <a:srgbClr val="000000"/>
                </a:solidFill>
                <a:latin typeface="Open Sans"/>
              </a:rPr>
              <a:t>Provide advice and  technology in climate change adaptation &amp; governmental support</a:t>
            </a:r>
          </a:p>
        </p:txBody>
      </p:sp>
      <p:sp>
        <p:nvSpPr>
          <p:cNvPr id="36" name="TextBox 36"/>
          <p:cNvSpPr txBox="1"/>
          <p:nvPr/>
        </p:nvSpPr>
        <p:spPr>
          <a:xfrm>
            <a:off x="7874588" y="4532301"/>
            <a:ext cx="2446157" cy="581025"/>
          </a:xfrm>
          <a:prstGeom prst="rect">
            <a:avLst/>
          </a:prstGeom>
        </p:spPr>
        <p:txBody>
          <a:bodyPr lIns="0" tIns="0" rIns="0" bIns="0" rtlCol="0" anchor="t">
            <a:spAutoFit/>
          </a:bodyPr>
          <a:lstStyle/>
          <a:p>
            <a:pPr marL="120650" lvl="1" indent="-60325" algn="l">
              <a:lnSpc>
                <a:spcPts val="1200"/>
              </a:lnSpc>
              <a:buFont typeface="Arial"/>
              <a:buChar char="•"/>
            </a:pPr>
            <a:r>
              <a:rPr lang="en-US" sz="1000">
                <a:solidFill>
                  <a:srgbClr val="000000"/>
                </a:solidFill>
                <a:latin typeface="Open Sans"/>
              </a:rPr>
              <a:t>Provide important market &amp; customer information</a:t>
            </a:r>
          </a:p>
          <a:p>
            <a:pPr marL="120650" lvl="1" indent="-60325" algn="l">
              <a:lnSpc>
                <a:spcPts val="1200"/>
              </a:lnSpc>
              <a:buFont typeface="Arial"/>
              <a:buChar char="•"/>
            </a:pPr>
            <a:r>
              <a:rPr lang="en-US" sz="1000">
                <a:solidFill>
                  <a:srgbClr val="000000"/>
                </a:solidFill>
                <a:latin typeface="Open Sans"/>
              </a:rPr>
              <a:t>Provide information on improved crop cultivation management</a:t>
            </a:r>
          </a:p>
        </p:txBody>
      </p:sp>
      <p:sp>
        <p:nvSpPr>
          <p:cNvPr id="37" name="TextBox 37"/>
          <p:cNvSpPr txBox="1"/>
          <p:nvPr/>
        </p:nvSpPr>
        <p:spPr>
          <a:xfrm>
            <a:off x="7823659" y="3470074"/>
            <a:ext cx="2612234" cy="438150"/>
          </a:xfrm>
          <a:prstGeom prst="rect">
            <a:avLst/>
          </a:prstGeom>
        </p:spPr>
        <p:txBody>
          <a:bodyPr lIns="0" tIns="0" rIns="0" bIns="0" rtlCol="0" anchor="t">
            <a:spAutoFit/>
          </a:bodyPr>
          <a:lstStyle/>
          <a:p>
            <a:pPr marL="120650" lvl="1" indent="-60325" algn="l">
              <a:lnSpc>
                <a:spcPts val="1200"/>
              </a:lnSpc>
              <a:buFont typeface="Arial"/>
              <a:buChar char="•"/>
            </a:pPr>
            <a:r>
              <a:rPr lang="en-US" sz="1000">
                <a:solidFill>
                  <a:srgbClr val="000000"/>
                </a:solidFill>
                <a:latin typeface="Open Sans"/>
              </a:rPr>
              <a:t>Provide necessary human resources</a:t>
            </a:r>
          </a:p>
          <a:p>
            <a:pPr marL="120650" lvl="1" indent="-60325" algn="l">
              <a:lnSpc>
                <a:spcPts val="1200"/>
              </a:lnSpc>
              <a:buFont typeface="Arial"/>
              <a:buChar char="•"/>
            </a:pPr>
            <a:r>
              <a:rPr lang="en-US" sz="1000">
                <a:solidFill>
                  <a:srgbClr val="000000"/>
                </a:solidFill>
                <a:latin typeface="Open Sans"/>
              </a:rPr>
              <a:t>Take part in business improvement processes</a:t>
            </a:r>
          </a:p>
        </p:txBody>
      </p:sp>
      <p:sp>
        <p:nvSpPr>
          <p:cNvPr id="38" name="TextBox 38"/>
          <p:cNvSpPr txBox="1"/>
          <p:nvPr/>
        </p:nvSpPr>
        <p:spPr>
          <a:xfrm>
            <a:off x="3843870" y="6392228"/>
            <a:ext cx="2105047" cy="723900"/>
          </a:xfrm>
          <a:prstGeom prst="rect">
            <a:avLst/>
          </a:prstGeom>
        </p:spPr>
        <p:txBody>
          <a:bodyPr lIns="0" tIns="0" rIns="0" bIns="0" rtlCol="0" anchor="t">
            <a:spAutoFit/>
          </a:bodyPr>
          <a:lstStyle/>
          <a:p>
            <a:pPr marL="120650" lvl="1" indent="-60325" algn="l">
              <a:lnSpc>
                <a:spcPts val="1200"/>
              </a:lnSpc>
              <a:buFont typeface="Arial"/>
              <a:buChar char="•"/>
            </a:pPr>
            <a:r>
              <a:rPr lang="en-US" sz="1000">
                <a:solidFill>
                  <a:srgbClr val="000000"/>
                </a:solidFill>
                <a:latin typeface="Open Sans"/>
              </a:rPr>
              <a:t>Have a loyal, trustworthy partner to do business with</a:t>
            </a:r>
          </a:p>
          <a:p>
            <a:pPr marL="120650" lvl="1" indent="-60325" algn="l">
              <a:lnSpc>
                <a:spcPts val="1200"/>
              </a:lnSpc>
              <a:buFont typeface="Arial"/>
              <a:buChar char="•"/>
            </a:pPr>
            <a:r>
              <a:rPr lang="en-US" sz="1000">
                <a:solidFill>
                  <a:srgbClr val="000000"/>
                </a:solidFill>
                <a:latin typeface="Open Sans"/>
              </a:rPr>
              <a:t>Good quality service</a:t>
            </a:r>
          </a:p>
          <a:p>
            <a:pPr marL="120650" lvl="1" indent="-60325" algn="l">
              <a:lnSpc>
                <a:spcPts val="1200"/>
              </a:lnSpc>
              <a:buFont typeface="Arial"/>
              <a:buChar char="•"/>
            </a:pPr>
            <a:r>
              <a:rPr lang="en-US" sz="1000">
                <a:solidFill>
                  <a:srgbClr val="000000"/>
                </a:solidFill>
                <a:latin typeface="Open Sans"/>
              </a:rPr>
              <a:t>Knowledge about drought-resilient varieties</a:t>
            </a:r>
          </a:p>
        </p:txBody>
      </p:sp>
      <p:grpSp>
        <p:nvGrpSpPr>
          <p:cNvPr id="39" name="Group 39"/>
          <p:cNvGrpSpPr/>
          <p:nvPr/>
        </p:nvGrpSpPr>
        <p:grpSpPr>
          <a:xfrm>
            <a:off x="2977326" y="3148108"/>
            <a:ext cx="287251" cy="234887"/>
            <a:chOff x="0" y="0"/>
            <a:chExt cx="383001" cy="313183"/>
          </a:xfrm>
        </p:grpSpPr>
        <p:sp>
          <p:nvSpPr>
            <p:cNvPr id="40" name="Freeform 40"/>
            <p:cNvSpPr/>
            <p:nvPr/>
          </p:nvSpPr>
          <p:spPr>
            <a:xfrm>
              <a:off x="50800" y="41529"/>
              <a:ext cx="281432" cy="230124"/>
            </a:xfrm>
            <a:custGeom>
              <a:avLst/>
              <a:gdLst/>
              <a:ahLst/>
              <a:cxnLst/>
              <a:rect l="l" t="t" r="r" b="b"/>
              <a:pathLst>
                <a:path w="281432" h="230124">
                  <a:moveTo>
                    <a:pt x="0" y="78232"/>
                  </a:moveTo>
                  <a:lnTo>
                    <a:pt x="103886" y="78232"/>
                  </a:lnTo>
                  <a:lnTo>
                    <a:pt x="103886" y="0"/>
                  </a:lnTo>
                  <a:lnTo>
                    <a:pt x="177546" y="0"/>
                  </a:lnTo>
                  <a:lnTo>
                    <a:pt x="177546" y="78232"/>
                  </a:lnTo>
                  <a:lnTo>
                    <a:pt x="281432" y="78232"/>
                  </a:lnTo>
                  <a:lnTo>
                    <a:pt x="281432" y="151892"/>
                  </a:lnTo>
                  <a:lnTo>
                    <a:pt x="177546" y="151892"/>
                  </a:lnTo>
                  <a:lnTo>
                    <a:pt x="177546" y="230124"/>
                  </a:lnTo>
                  <a:lnTo>
                    <a:pt x="103886" y="230124"/>
                  </a:lnTo>
                  <a:lnTo>
                    <a:pt x="103886" y="151892"/>
                  </a:lnTo>
                  <a:lnTo>
                    <a:pt x="0" y="151892"/>
                  </a:lnTo>
                  <a:close/>
                </a:path>
              </a:pathLst>
            </a:custGeom>
            <a:solidFill>
              <a:srgbClr val="5B9BD5"/>
            </a:solidFill>
          </p:spPr>
          <p:txBody>
            <a:bodyPr/>
            <a:lstStyle/>
            <a:p>
              <a:endParaRPr lang="en-IN"/>
            </a:p>
          </p:txBody>
        </p:sp>
      </p:grpSp>
      <p:grpSp>
        <p:nvGrpSpPr>
          <p:cNvPr id="41" name="Group 41"/>
          <p:cNvGrpSpPr/>
          <p:nvPr/>
        </p:nvGrpSpPr>
        <p:grpSpPr>
          <a:xfrm>
            <a:off x="4201568" y="2824038"/>
            <a:ext cx="202943" cy="172103"/>
            <a:chOff x="0" y="0"/>
            <a:chExt cx="270591" cy="229471"/>
          </a:xfrm>
        </p:grpSpPr>
        <p:sp>
          <p:nvSpPr>
            <p:cNvPr id="42" name="Freeform 42"/>
            <p:cNvSpPr/>
            <p:nvPr/>
          </p:nvSpPr>
          <p:spPr>
            <a:xfrm>
              <a:off x="-140970" y="-76454"/>
              <a:ext cx="552450" cy="305943"/>
            </a:xfrm>
            <a:custGeom>
              <a:avLst/>
              <a:gdLst/>
              <a:ahLst/>
              <a:cxnLst/>
              <a:rect l="l" t="t" r="r" b="b"/>
              <a:pathLst>
                <a:path w="552450" h="305943">
                  <a:moveTo>
                    <a:pt x="276225" y="133858"/>
                  </a:moveTo>
                  <a:cubicBezTo>
                    <a:pt x="332613" y="0"/>
                    <a:pt x="552450" y="133858"/>
                    <a:pt x="276225" y="305943"/>
                  </a:cubicBezTo>
                  <a:cubicBezTo>
                    <a:pt x="0" y="133858"/>
                    <a:pt x="219837" y="0"/>
                    <a:pt x="276225" y="133858"/>
                  </a:cubicBezTo>
                  <a:close/>
                </a:path>
              </a:pathLst>
            </a:custGeom>
            <a:solidFill>
              <a:srgbClr val="5B9BD5"/>
            </a:solidFill>
          </p:spPr>
          <p:txBody>
            <a:bodyPr/>
            <a:lstStyle/>
            <a:p>
              <a:endParaRPr lang="en-IN"/>
            </a:p>
          </p:txBody>
        </p:sp>
      </p:grpSp>
      <p:grpSp>
        <p:nvGrpSpPr>
          <p:cNvPr id="43" name="Group 43"/>
          <p:cNvGrpSpPr/>
          <p:nvPr/>
        </p:nvGrpSpPr>
        <p:grpSpPr>
          <a:xfrm>
            <a:off x="1741886" y="6132296"/>
            <a:ext cx="202943" cy="172103"/>
            <a:chOff x="0" y="0"/>
            <a:chExt cx="270591" cy="229471"/>
          </a:xfrm>
        </p:grpSpPr>
        <p:sp>
          <p:nvSpPr>
            <p:cNvPr id="44" name="Freeform 44"/>
            <p:cNvSpPr/>
            <p:nvPr/>
          </p:nvSpPr>
          <p:spPr>
            <a:xfrm>
              <a:off x="-140970" y="-76454"/>
              <a:ext cx="552450" cy="305943"/>
            </a:xfrm>
            <a:custGeom>
              <a:avLst/>
              <a:gdLst/>
              <a:ahLst/>
              <a:cxnLst/>
              <a:rect l="l" t="t" r="r" b="b"/>
              <a:pathLst>
                <a:path w="552450" h="305943">
                  <a:moveTo>
                    <a:pt x="276225" y="133858"/>
                  </a:moveTo>
                  <a:cubicBezTo>
                    <a:pt x="332613" y="0"/>
                    <a:pt x="552450" y="133858"/>
                    <a:pt x="276225" y="305943"/>
                  </a:cubicBezTo>
                  <a:cubicBezTo>
                    <a:pt x="0" y="133858"/>
                    <a:pt x="219837" y="0"/>
                    <a:pt x="276225" y="133858"/>
                  </a:cubicBezTo>
                  <a:close/>
                </a:path>
              </a:pathLst>
            </a:custGeom>
            <a:solidFill>
              <a:srgbClr val="5B9BD5"/>
            </a:solidFill>
          </p:spPr>
          <p:txBody>
            <a:bodyPr/>
            <a:lstStyle/>
            <a:p>
              <a:endParaRPr lang="en-IN"/>
            </a:p>
          </p:txBody>
        </p:sp>
      </p:grpSp>
      <p:grpSp>
        <p:nvGrpSpPr>
          <p:cNvPr id="45" name="Group 45"/>
          <p:cNvGrpSpPr/>
          <p:nvPr/>
        </p:nvGrpSpPr>
        <p:grpSpPr>
          <a:xfrm>
            <a:off x="4434925" y="5798084"/>
            <a:ext cx="202943" cy="172103"/>
            <a:chOff x="0" y="0"/>
            <a:chExt cx="270591" cy="229471"/>
          </a:xfrm>
        </p:grpSpPr>
        <p:sp>
          <p:nvSpPr>
            <p:cNvPr id="46" name="Freeform 46"/>
            <p:cNvSpPr/>
            <p:nvPr/>
          </p:nvSpPr>
          <p:spPr>
            <a:xfrm>
              <a:off x="-140970" y="-76454"/>
              <a:ext cx="552450" cy="305943"/>
            </a:xfrm>
            <a:custGeom>
              <a:avLst/>
              <a:gdLst/>
              <a:ahLst/>
              <a:cxnLst/>
              <a:rect l="l" t="t" r="r" b="b"/>
              <a:pathLst>
                <a:path w="552450" h="305943">
                  <a:moveTo>
                    <a:pt x="276225" y="133858"/>
                  </a:moveTo>
                  <a:cubicBezTo>
                    <a:pt x="332613" y="0"/>
                    <a:pt x="552450" y="133858"/>
                    <a:pt x="276225" y="305943"/>
                  </a:cubicBezTo>
                  <a:cubicBezTo>
                    <a:pt x="0" y="133858"/>
                    <a:pt x="219837" y="0"/>
                    <a:pt x="276225" y="133858"/>
                  </a:cubicBezTo>
                  <a:close/>
                </a:path>
              </a:pathLst>
            </a:custGeom>
            <a:solidFill>
              <a:srgbClr val="5B9BD5"/>
            </a:solidFill>
          </p:spPr>
          <p:txBody>
            <a:bodyPr/>
            <a:lstStyle/>
            <a:p>
              <a:endParaRPr lang="en-IN"/>
            </a:p>
          </p:txBody>
        </p:sp>
      </p:grpSp>
      <p:grpSp>
        <p:nvGrpSpPr>
          <p:cNvPr id="47" name="Group 47"/>
          <p:cNvGrpSpPr/>
          <p:nvPr/>
        </p:nvGrpSpPr>
        <p:grpSpPr>
          <a:xfrm>
            <a:off x="8462029" y="2913677"/>
            <a:ext cx="202943" cy="172103"/>
            <a:chOff x="0" y="0"/>
            <a:chExt cx="270591" cy="229471"/>
          </a:xfrm>
        </p:grpSpPr>
        <p:sp>
          <p:nvSpPr>
            <p:cNvPr id="48" name="Freeform 48"/>
            <p:cNvSpPr/>
            <p:nvPr/>
          </p:nvSpPr>
          <p:spPr>
            <a:xfrm>
              <a:off x="-140970" y="-76454"/>
              <a:ext cx="552450" cy="305943"/>
            </a:xfrm>
            <a:custGeom>
              <a:avLst/>
              <a:gdLst/>
              <a:ahLst/>
              <a:cxnLst/>
              <a:rect l="l" t="t" r="r" b="b"/>
              <a:pathLst>
                <a:path w="552450" h="305943">
                  <a:moveTo>
                    <a:pt x="276225" y="133858"/>
                  </a:moveTo>
                  <a:cubicBezTo>
                    <a:pt x="332613" y="0"/>
                    <a:pt x="552450" y="133858"/>
                    <a:pt x="276225" y="305943"/>
                  </a:cubicBezTo>
                  <a:cubicBezTo>
                    <a:pt x="0" y="133858"/>
                    <a:pt x="219837" y="0"/>
                    <a:pt x="276225" y="133858"/>
                  </a:cubicBezTo>
                  <a:close/>
                </a:path>
              </a:pathLst>
            </a:custGeom>
            <a:solidFill>
              <a:srgbClr val="5B9BD5"/>
            </a:solidFill>
          </p:spPr>
          <p:txBody>
            <a:bodyPr/>
            <a:lstStyle/>
            <a:p>
              <a:endParaRPr lang="en-IN"/>
            </a:p>
          </p:txBody>
        </p:sp>
      </p:grpSp>
      <p:sp>
        <p:nvSpPr>
          <p:cNvPr id="49" name="TextBox 49"/>
          <p:cNvSpPr txBox="1"/>
          <p:nvPr/>
        </p:nvSpPr>
        <p:spPr>
          <a:xfrm>
            <a:off x="2173595" y="6957902"/>
            <a:ext cx="1242445" cy="438150"/>
          </a:xfrm>
          <a:prstGeom prst="rect">
            <a:avLst/>
          </a:prstGeom>
        </p:spPr>
        <p:txBody>
          <a:bodyPr lIns="0" tIns="0" rIns="0" bIns="0" rtlCol="0" anchor="t">
            <a:spAutoFit/>
          </a:bodyPr>
          <a:lstStyle/>
          <a:p>
            <a:pPr algn="l">
              <a:lnSpc>
                <a:spcPts val="1200"/>
              </a:lnSpc>
            </a:pPr>
            <a:r>
              <a:rPr lang="en-US" sz="1000">
                <a:solidFill>
                  <a:srgbClr val="6D0013"/>
                </a:solidFill>
                <a:latin typeface="Open Sans"/>
              </a:rPr>
              <a:t>e.g. Supplier in neighbouring country</a:t>
            </a:r>
          </a:p>
        </p:txBody>
      </p:sp>
      <p:sp>
        <p:nvSpPr>
          <p:cNvPr id="50" name="TextBox 50"/>
          <p:cNvSpPr txBox="1"/>
          <p:nvPr/>
        </p:nvSpPr>
        <p:spPr>
          <a:xfrm>
            <a:off x="8570641" y="6676295"/>
            <a:ext cx="1054051" cy="581025"/>
          </a:xfrm>
          <a:prstGeom prst="rect">
            <a:avLst/>
          </a:prstGeom>
        </p:spPr>
        <p:txBody>
          <a:bodyPr lIns="0" tIns="0" rIns="0" bIns="0" rtlCol="0" anchor="t">
            <a:spAutoFit/>
          </a:bodyPr>
          <a:lstStyle/>
          <a:p>
            <a:pPr algn="l">
              <a:lnSpc>
                <a:spcPts val="1200"/>
              </a:lnSpc>
            </a:pPr>
            <a:r>
              <a:rPr lang="en-US" sz="1000">
                <a:solidFill>
                  <a:srgbClr val="6D0013"/>
                </a:solidFill>
                <a:latin typeface="Open Sans"/>
              </a:rPr>
              <a:t>e.g. Department </a:t>
            </a:r>
          </a:p>
          <a:p>
            <a:pPr algn="l">
              <a:lnSpc>
                <a:spcPts val="1200"/>
              </a:lnSpc>
            </a:pPr>
            <a:r>
              <a:rPr lang="en-US" sz="1000">
                <a:solidFill>
                  <a:srgbClr val="6D0013"/>
                </a:solidFill>
                <a:latin typeface="Open Sans"/>
              </a:rPr>
              <a:t>of Agriculture,</a:t>
            </a:r>
          </a:p>
          <a:p>
            <a:pPr algn="l">
              <a:lnSpc>
                <a:spcPts val="1200"/>
              </a:lnSpc>
            </a:pPr>
            <a:r>
              <a:rPr lang="en-US" sz="1000">
                <a:solidFill>
                  <a:srgbClr val="6D0013"/>
                </a:solidFill>
                <a:latin typeface="Open Sans"/>
              </a:rPr>
              <a:t>Farmers Association</a:t>
            </a:r>
          </a:p>
        </p:txBody>
      </p:sp>
      <p:sp>
        <p:nvSpPr>
          <p:cNvPr id="51" name="TextBox 51"/>
          <p:cNvSpPr txBox="1"/>
          <p:nvPr/>
        </p:nvSpPr>
        <p:spPr>
          <a:xfrm>
            <a:off x="9758491" y="2319412"/>
            <a:ext cx="759659" cy="438150"/>
          </a:xfrm>
          <a:prstGeom prst="rect">
            <a:avLst/>
          </a:prstGeom>
        </p:spPr>
        <p:txBody>
          <a:bodyPr lIns="0" tIns="0" rIns="0" bIns="0" rtlCol="0" anchor="t">
            <a:spAutoFit/>
          </a:bodyPr>
          <a:lstStyle/>
          <a:p>
            <a:pPr algn="l">
              <a:lnSpc>
                <a:spcPts val="1200"/>
              </a:lnSpc>
            </a:pPr>
            <a:r>
              <a:rPr lang="en-US" sz="1000">
                <a:solidFill>
                  <a:srgbClr val="6D0013"/>
                </a:solidFill>
                <a:latin typeface="Open Sans"/>
              </a:rPr>
              <a:t>e.g. employees, community</a:t>
            </a:r>
          </a:p>
        </p:txBody>
      </p:sp>
      <p:sp>
        <p:nvSpPr>
          <p:cNvPr id="52" name="Freeform 52"/>
          <p:cNvSpPr/>
          <p:nvPr/>
        </p:nvSpPr>
        <p:spPr>
          <a:xfrm>
            <a:off x="6513726" y="3564628"/>
            <a:ext cx="327450" cy="327450"/>
          </a:xfrm>
          <a:custGeom>
            <a:avLst/>
            <a:gdLst/>
            <a:ahLst/>
            <a:cxnLst/>
            <a:rect l="l" t="t" r="r" b="b"/>
            <a:pathLst>
              <a:path w="327450" h="327450">
                <a:moveTo>
                  <a:pt x="0" y="0"/>
                </a:moveTo>
                <a:lnTo>
                  <a:pt x="327450" y="0"/>
                </a:lnTo>
                <a:lnTo>
                  <a:pt x="327450" y="327451"/>
                </a:lnTo>
                <a:lnTo>
                  <a:pt x="0" y="327451"/>
                </a:lnTo>
                <a:lnTo>
                  <a:pt x="0" y="0"/>
                </a:lnTo>
                <a:close/>
              </a:path>
            </a:pathLst>
          </a:custGeom>
          <a:blipFill>
            <a:blip r:embed="rId11"/>
            <a:stretch>
              <a:fillRect/>
            </a:stretch>
          </a:blipFill>
        </p:spPr>
        <p:txBody>
          <a:bodyPr/>
          <a:lstStyle/>
          <a:p>
            <a:endParaRPr lang="en-IN"/>
          </a:p>
        </p:txBody>
      </p:sp>
      <p:grpSp>
        <p:nvGrpSpPr>
          <p:cNvPr id="53" name="Group 53"/>
          <p:cNvGrpSpPr/>
          <p:nvPr/>
        </p:nvGrpSpPr>
        <p:grpSpPr>
          <a:xfrm>
            <a:off x="7169012" y="2862333"/>
            <a:ext cx="287251" cy="234887"/>
            <a:chOff x="0" y="0"/>
            <a:chExt cx="383001" cy="313183"/>
          </a:xfrm>
        </p:grpSpPr>
        <p:sp>
          <p:nvSpPr>
            <p:cNvPr id="54" name="Freeform 54"/>
            <p:cNvSpPr/>
            <p:nvPr/>
          </p:nvSpPr>
          <p:spPr>
            <a:xfrm>
              <a:off x="50800" y="41529"/>
              <a:ext cx="281432" cy="230124"/>
            </a:xfrm>
            <a:custGeom>
              <a:avLst/>
              <a:gdLst/>
              <a:ahLst/>
              <a:cxnLst/>
              <a:rect l="l" t="t" r="r" b="b"/>
              <a:pathLst>
                <a:path w="281432" h="230124">
                  <a:moveTo>
                    <a:pt x="0" y="78232"/>
                  </a:moveTo>
                  <a:lnTo>
                    <a:pt x="103886" y="78232"/>
                  </a:lnTo>
                  <a:lnTo>
                    <a:pt x="103886" y="0"/>
                  </a:lnTo>
                  <a:lnTo>
                    <a:pt x="177546" y="0"/>
                  </a:lnTo>
                  <a:lnTo>
                    <a:pt x="177546" y="78232"/>
                  </a:lnTo>
                  <a:lnTo>
                    <a:pt x="281432" y="78232"/>
                  </a:lnTo>
                  <a:lnTo>
                    <a:pt x="281432" y="151892"/>
                  </a:lnTo>
                  <a:lnTo>
                    <a:pt x="177546" y="151892"/>
                  </a:lnTo>
                  <a:lnTo>
                    <a:pt x="177546" y="230124"/>
                  </a:lnTo>
                  <a:lnTo>
                    <a:pt x="103886" y="230124"/>
                  </a:lnTo>
                  <a:lnTo>
                    <a:pt x="103886" y="151892"/>
                  </a:lnTo>
                  <a:lnTo>
                    <a:pt x="0" y="151892"/>
                  </a:lnTo>
                  <a:close/>
                </a:path>
              </a:pathLst>
            </a:custGeom>
            <a:solidFill>
              <a:srgbClr val="5B9BD5"/>
            </a:solidFill>
          </p:spPr>
          <p:txBody>
            <a:bodyPr/>
            <a:lstStyle/>
            <a:p>
              <a:endParaRPr lang="en-IN"/>
            </a:p>
          </p:txBody>
        </p:sp>
      </p:grpSp>
      <p:grpSp>
        <p:nvGrpSpPr>
          <p:cNvPr id="55" name="Group 55"/>
          <p:cNvGrpSpPr/>
          <p:nvPr/>
        </p:nvGrpSpPr>
        <p:grpSpPr>
          <a:xfrm>
            <a:off x="4573060" y="3553499"/>
            <a:ext cx="2334980" cy="1639674"/>
            <a:chOff x="0" y="0"/>
            <a:chExt cx="3113307" cy="2186232"/>
          </a:xfrm>
        </p:grpSpPr>
        <p:sp>
          <p:nvSpPr>
            <p:cNvPr id="56" name="Freeform 56"/>
            <p:cNvSpPr/>
            <p:nvPr/>
          </p:nvSpPr>
          <p:spPr>
            <a:xfrm>
              <a:off x="19050" y="19050"/>
              <a:ext cx="3075178" cy="2148078"/>
            </a:xfrm>
            <a:custGeom>
              <a:avLst/>
              <a:gdLst/>
              <a:ahLst/>
              <a:cxnLst/>
              <a:rect l="l" t="t" r="r" b="b"/>
              <a:pathLst>
                <a:path w="3075178" h="2148078">
                  <a:moveTo>
                    <a:pt x="0" y="0"/>
                  </a:moveTo>
                  <a:lnTo>
                    <a:pt x="3075178" y="0"/>
                  </a:lnTo>
                  <a:lnTo>
                    <a:pt x="3075178" y="2148078"/>
                  </a:lnTo>
                  <a:lnTo>
                    <a:pt x="0" y="2148078"/>
                  </a:lnTo>
                  <a:close/>
                </a:path>
              </a:pathLst>
            </a:custGeom>
            <a:solidFill>
              <a:srgbClr val="F2F2F2"/>
            </a:solidFill>
          </p:spPr>
          <p:txBody>
            <a:bodyPr/>
            <a:lstStyle/>
            <a:p>
              <a:endParaRPr lang="en-IN"/>
            </a:p>
          </p:txBody>
        </p:sp>
        <p:sp>
          <p:nvSpPr>
            <p:cNvPr id="57" name="Freeform 57"/>
            <p:cNvSpPr/>
            <p:nvPr/>
          </p:nvSpPr>
          <p:spPr>
            <a:xfrm>
              <a:off x="0" y="0"/>
              <a:ext cx="3113278" cy="2186178"/>
            </a:xfrm>
            <a:custGeom>
              <a:avLst/>
              <a:gdLst/>
              <a:ahLst/>
              <a:cxnLst/>
              <a:rect l="l" t="t" r="r" b="b"/>
              <a:pathLst>
                <a:path w="3113278" h="2186178">
                  <a:moveTo>
                    <a:pt x="19050" y="0"/>
                  </a:moveTo>
                  <a:lnTo>
                    <a:pt x="3094228" y="0"/>
                  </a:lnTo>
                  <a:cubicBezTo>
                    <a:pt x="3104769" y="0"/>
                    <a:pt x="3113278" y="8509"/>
                    <a:pt x="3113278" y="19050"/>
                  </a:cubicBezTo>
                  <a:lnTo>
                    <a:pt x="3113278" y="2167128"/>
                  </a:lnTo>
                  <a:cubicBezTo>
                    <a:pt x="3113278" y="2177669"/>
                    <a:pt x="3104769" y="2186178"/>
                    <a:pt x="3094228" y="2186178"/>
                  </a:cubicBezTo>
                  <a:lnTo>
                    <a:pt x="19050" y="2186178"/>
                  </a:lnTo>
                  <a:cubicBezTo>
                    <a:pt x="8509" y="2186178"/>
                    <a:pt x="0" y="2177669"/>
                    <a:pt x="0" y="2167128"/>
                  </a:cubicBezTo>
                  <a:lnTo>
                    <a:pt x="0" y="19050"/>
                  </a:lnTo>
                  <a:cubicBezTo>
                    <a:pt x="0" y="8509"/>
                    <a:pt x="8509" y="0"/>
                    <a:pt x="19050" y="0"/>
                  </a:cubicBezTo>
                  <a:moveTo>
                    <a:pt x="19050" y="38100"/>
                  </a:moveTo>
                  <a:lnTo>
                    <a:pt x="19050" y="19050"/>
                  </a:lnTo>
                  <a:lnTo>
                    <a:pt x="38100" y="19050"/>
                  </a:lnTo>
                  <a:lnTo>
                    <a:pt x="38100" y="2167128"/>
                  </a:lnTo>
                  <a:lnTo>
                    <a:pt x="19050" y="2167128"/>
                  </a:lnTo>
                  <a:lnTo>
                    <a:pt x="19050" y="2148078"/>
                  </a:lnTo>
                  <a:lnTo>
                    <a:pt x="3094228" y="2148078"/>
                  </a:lnTo>
                  <a:lnTo>
                    <a:pt x="3094228" y="2167128"/>
                  </a:lnTo>
                  <a:lnTo>
                    <a:pt x="3075178" y="2167128"/>
                  </a:lnTo>
                  <a:lnTo>
                    <a:pt x="3075178" y="19050"/>
                  </a:lnTo>
                  <a:lnTo>
                    <a:pt x="3094228" y="19050"/>
                  </a:lnTo>
                  <a:lnTo>
                    <a:pt x="3094228" y="38100"/>
                  </a:lnTo>
                  <a:lnTo>
                    <a:pt x="19050" y="38100"/>
                  </a:lnTo>
                  <a:close/>
                </a:path>
              </a:pathLst>
            </a:custGeom>
            <a:solidFill>
              <a:srgbClr val="001597"/>
            </a:solidFill>
          </p:spPr>
          <p:txBody>
            <a:bodyPr/>
            <a:lstStyle/>
            <a:p>
              <a:endParaRPr lang="en-IN"/>
            </a:p>
          </p:txBody>
        </p:sp>
        <p:sp>
          <p:nvSpPr>
            <p:cNvPr id="58" name="TextBox 58"/>
            <p:cNvSpPr txBox="1"/>
            <p:nvPr/>
          </p:nvSpPr>
          <p:spPr>
            <a:xfrm>
              <a:off x="0" y="-9525"/>
              <a:ext cx="3113307" cy="2195757"/>
            </a:xfrm>
            <a:prstGeom prst="rect">
              <a:avLst/>
            </a:prstGeom>
          </p:spPr>
          <p:txBody>
            <a:bodyPr lIns="50800" tIns="50800" rIns="50800" bIns="50800" rtlCol="0" anchor="ctr"/>
            <a:lstStyle/>
            <a:p>
              <a:pPr algn="l">
                <a:lnSpc>
                  <a:spcPts val="1200"/>
                </a:lnSpc>
              </a:pPr>
              <a:r>
                <a:rPr lang="en-US" sz="1000">
                  <a:solidFill>
                    <a:srgbClr val="44546A"/>
                  </a:solidFill>
                  <a:latin typeface="Open Sans"/>
                </a:rPr>
                <a:t>Your Value Proposition:</a:t>
              </a:r>
            </a:p>
            <a:p>
              <a:pPr algn="l">
                <a:lnSpc>
                  <a:spcPts val="1200"/>
                </a:lnSpc>
              </a:pPr>
              <a:endParaRPr lang="en-US" sz="1000">
                <a:solidFill>
                  <a:srgbClr val="44546A"/>
                </a:solidFill>
                <a:latin typeface="Open Sans"/>
              </a:endParaRPr>
            </a:p>
            <a:p>
              <a:pPr algn="l">
                <a:lnSpc>
                  <a:spcPts val="1200"/>
                </a:lnSpc>
              </a:pPr>
              <a:r>
                <a:rPr lang="en-US" sz="1000">
                  <a:solidFill>
                    <a:srgbClr val="44546A"/>
                  </a:solidFill>
                  <a:latin typeface="Open Sans Bold"/>
                </a:rPr>
                <a:t>Provide an affordable range of vegetables for the community and advancing climate change adaptation solutions and knowledge</a:t>
              </a:r>
            </a:p>
          </p:txBody>
        </p:sp>
      </p:grpSp>
      <p:sp>
        <p:nvSpPr>
          <p:cNvPr id="59" name="Freeform 59"/>
          <p:cNvSpPr/>
          <p:nvPr/>
        </p:nvSpPr>
        <p:spPr>
          <a:xfrm>
            <a:off x="3980335" y="2553205"/>
            <a:ext cx="234608" cy="234608"/>
          </a:xfrm>
          <a:custGeom>
            <a:avLst/>
            <a:gdLst/>
            <a:ahLst/>
            <a:cxnLst/>
            <a:rect l="l" t="t" r="r" b="b"/>
            <a:pathLst>
              <a:path w="234608" h="234608">
                <a:moveTo>
                  <a:pt x="0" y="0"/>
                </a:moveTo>
                <a:lnTo>
                  <a:pt x="234608" y="0"/>
                </a:lnTo>
                <a:lnTo>
                  <a:pt x="234608" y="234608"/>
                </a:lnTo>
                <a:lnTo>
                  <a:pt x="0" y="234608"/>
                </a:lnTo>
                <a:lnTo>
                  <a:pt x="0" y="0"/>
                </a:lnTo>
                <a:close/>
              </a:path>
            </a:pathLst>
          </a:custGeom>
          <a:blipFill>
            <a:blip r:embed="rId12"/>
            <a:stretch>
              <a:fillRect/>
            </a:stretch>
          </a:blipFill>
        </p:spPr>
        <p:txBody>
          <a:bodyPr/>
          <a:lstStyle/>
          <a:p>
            <a:endParaRPr lang="en-IN"/>
          </a:p>
        </p:txBody>
      </p:sp>
      <p:sp>
        <p:nvSpPr>
          <p:cNvPr id="60" name="Freeform 60"/>
          <p:cNvSpPr/>
          <p:nvPr/>
        </p:nvSpPr>
        <p:spPr>
          <a:xfrm>
            <a:off x="7456263" y="2514669"/>
            <a:ext cx="234608" cy="234608"/>
          </a:xfrm>
          <a:custGeom>
            <a:avLst/>
            <a:gdLst/>
            <a:ahLst/>
            <a:cxnLst/>
            <a:rect l="l" t="t" r="r" b="b"/>
            <a:pathLst>
              <a:path w="234608" h="234608">
                <a:moveTo>
                  <a:pt x="0" y="0"/>
                </a:moveTo>
                <a:lnTo>
                  <a:pt x="234608" y="0"/>
                </a:lnTo>
                <a:lnTo>
                  <a:pt x="234608" y="234608"/>
                </a:lnTo>
                <a:lnTo>
                  <a:pt x="0" y="234608"/>
                </a:lnTo>
                <a:lnTo>
                  <a:pt x="0" y="0"/>
                </a:lnTo>
                <a:close/>
              </a:path>
            </a:pathLst>
          </a:custGeom>
          <a:blipFill>
            <a:blip r:embed="rId12"/>
            <a:stretch>
              <a:fillRect/>
            </a:stretch>
          </a:blipFill>
        </p:spPr>
        <p:txBody>
          <a:bodyPr/>
          <a:lstStyle/>
          <a:p>
            <a:endParaRPr lang="en-IN"/>
          </a:p>
        </p:txBody>
      </p:sp>
      <p:sp>
        <p:nvSpPr>
          <p:cNvPr id="61" name="Freeform 61"/>
          <p:cNvSpPr/>
          <p:nvPr/>
        </p:nvSpPr>
        <p:spPr>
          <a:xfrm>
            <a:off x="4721686" y="5593318"/>
            <a:ext cx="234608" cy="234608"/>
          </a:xfrm>
          <a:custGeom>
            <a:avLst/>
            <a:gdLst/>
            <a:ahLst/>
            <a:cxnLst/>
            <a:rect l="l" t="t" r="r" b="b"/>
            <a:pathLst>
              <a:path w="234608" h="234608">
                <a:moveTo>
                  <a:pt x="0" y="0"/>
                </a:moveTo>
                <a:lnTo>
                  <a:pt x="234608" y="0"/>
                </a:lnTo>
                <a:lnTo>
                  <a:pt x="234608" y="234608"/>
                </a:lnTo>
                <a:lnTo>
                  <a:pt x="0" y="234608"/>
                </a:lnTo>
                <a:lnTo>
                  <a:pt x="0" y="0"/>
                </a:lnTo>
                <a:close/>
              </a:path>
            </a:pathLst>
          </a:custGeom>
          <a:blipFill>
            <a:blip r:embed="rId12"/>
            <a:stretch>
              <a:fillRect/>
            </a:stretch>
          </a:blipFill>
        </p:spPr>
        <p:txBody>
          <a:bodyPr/>
          <a:lstStyle/>
          <a:p>
            <a:endParaRPr lang="en-IN"/>
          </a:p>
        </p:txBody>
      </p:sp>
      <p:sp>
        <p:nvSpPr>
          <p:cNvPr id="62" name="Freeform 62"/>
          <p:cNvSpPr/>
          <p:nvPr/>
        </p:nvSpPr>
        <p:spPr>
          <a:xfrm>
            <a:off x="2233203" y="6085017"/>
            <a:ext cx="234770" cy="234770"/>
          </a:xfrm>
          <a:custGeom>
            <a:avLst/>
            <a:gdLst/>
            <a:ahLst/>
            <a:cxnLst/>
            <a:rect l="l" t="t" r="r" b="b"/>
            <a:pathLst>
              <a:path w="234770" h="234770">
                <a:moveTo>
                  <a:pt x="0" y="0"/>
                </a:moveTo>
                <a:lnTo>
                  <a:pt x="234770" y="0"/>
                </a:lnTo>
                <a:lnTo>
                  <a:pt x="234770" y="234770"/>
                </a:lnTo>
                <a:lnTo>
                  <a:pt x="0" y="234770"/>
                </a:lnTo>
                <a:lnTo>
                  <a:pt x="0" y="0"/>
                </a:lnTo>
                <a:close/>
              </a:path>
            </a:pathLst>
          </a:custGeom>
          <a:blipFill>
            <a:blip r:embed="rId13"/>
            <a:stretch>
              <a:fillRect/>
            </a:stretch>
          </a:blipFill>
        </p:spPr>
        <p:txBody>
          <a:bodyPr/>
          <a:lstStyle/>
          <a:p>
            <a:endParaRPr lang="en-IN"/>
          </a:p>
        </p:txBody>
      </p:sp>
      <p:sp>
        <p:nvSpPr>
          <p:cNvPr id="63" name="Freeform 63"/>
          <p:cNvSpPr/>
          <p:nvPr/>
        </p:nvSpPr>
        <p:spPr>
          <a:xfrm>
            <a:off x="7930003" y="6263748"/>
            <a:ext cx="234770" cy="234770"/>
          </a:xfrm>
          <a:custGeom>
            <a:avLst/>
            <a:gdLst/>
            <a:ahLst/>
            <a:cxnLst/>
            <a:rect l="l" t="t" r="r" b="b"/>
            <a:pathLst>
              <a:path w="234770" h="234770">
                <a:moveTo>
                  <a:pt x="0" y="0"/>
                </a:moveTo>
                <a:lnTo>
                  <a:pt x="234770" y="0"/>
                </a:lnTo>
                <a:lnTo>
                  <a:pt x="234770" y="234770"/>
                </a:lnTo>
                <a:lnTo>
                  <a:pt x="0" y="234770"/>
                </a:lnTo>
                <a:lnTo>
                  <a:pt x="0" y="0"/>
                </a:lnTo>
                <a:close/>
              </a:path>
            </a:pathLst>
          </a:custGeom>
          <a:blipFill>
            <a:blip r:embed="rId13"/>
            <a:stretch>
              <a:fillRect/>
            </a:stretch>
          </a:blipFill>
        </p:spPr>
        <p:txBody>
          <a:bodyPr/>
          <a:lstStyle/>
          <a:p>
            <a:endParaRPr lang="en-IN"/>
          </a:p>
        </p:txBody>
      </p:sp>
      <p:sp>
        <p:nvSpPr>
          <p:cNvPr id="64" name="Freeform 64"/>
          <p:cNvSpPr/>
          <p:nvPr/>
        </p:nvSpPr>
        <p:spPr>
          <a:xfrm>
            <a:off x="8226611" y="6440501"/>
            <a:ext cx="216224" cy="216224"/>
          </a:xfrm>
          <a:custGeom>
            <a:avLst/>
            <a:gdLst/>
            <a:ahLst/>
            <a:cxnLst/>
            <a:rect l="l" t="t" r="r" b="b"/>
            <a:pathLst>
              <a:path w="216224" h="216224">
                <a:moveTo>
                  <a:pt x="0" y="0"/>
                </a:moveTo>
                <a:lnTo>
                  <a:pt x="216224" y="0"/>
                </a:lnTo>
                <a:lnTo>
                  <a:pt x="216224" y="216224"/>
                </a:lnTo>
                <a:lnTo>
                  <a:pt x="0" y="216224"/>
                </a:lnTo>
                <a:lnTo>
                  <a:pt x="0" y="0"/>
                </a:lnTo>
                <a:close/>
              </a:path>
            </a:pathLst>
          </a:custGeom>
          <a:blipFill>
            <a:blip r:embed="rId14"/>
            <a:stretch>
              <a:fillRect/>
            </a:stretch>
          </a:blipFill>
        </p:spPr>
        <p:txBody>
          <a:bodyPr/>
          <a:lstStyle/>
          <a:p>
            <a:endParaRPr lang="en-IN"/>
          </a:p>
        </p:txBody>
      </p:sp>
      <p:sp>
        <p:nvSpPr>
          <p:cNvPr id="65" name="Freeform 65"/>
          <p:cNvSpPr/>
          <p:nvPr/>
        </p:nvSpPr>
        <p:spPr>
          <a:xfrm>
            <a:off x="6851557" y="3099180"/>
            <a:ext cx="303379" cy="303379"/>
          </a:xfrm>
          <a:custGeom>
            <a:avLst/>
            <a:gdLst/>
            <a:ahLst/>
            <a:cxnLst/>
            <a:rect l="l" t="t" r="r" b="b"/>
            <a:pathLst>
              <a:path w="303379" h="303379">
                <a:moveTo>
                  <a:pt x="0" y="0"/>
                </a:moveTo>
                <a:lnTo>
                  <a:pt x="303379" y="0"/>
                </a:lnTo>
                <a:lnTo>
                  <a:pt x="303379" y="303379"/>
                </a:lnTo>
                <a:lnTo>
                  <a:pt x="0" y="303379"/>
                </a:lnTo>
                <a:lnTo>
                  <a:pt x="0" y="0"/>
                </a:lnTo>
                <a:close/>
              </a:path>
            </a:pathLst>
          </a:custGeom>
          <a:blipFill>
            <a:blip r:embed="rId15"/>
            <a:stretch>
              <a:fillRect/>
            </a:stretch>
          </a:blipFill>
        </p:spPr>
        <p:txBody>
          <a:bodyPr/>
          <a:lstStyle/>
          <a:p>
            <a:endParaRPr lang="en-IN"/>
          </a:p>
        </p:txBody>
      </p:sp>
      <p:sp>
        <p:nvSpPr>
          <p:cNvPr id="66" name="Freeform 66"/>
          <p:cNvSpPr/>
          <p:nvPr/>
        </p:nvSpPr>
        <p:spPr>
          <a:xfrm flipH="1">
            <a:off x="8667044" y="5847591"/>
            <a:ext cx="296086" cy="303379"/>
          </a:xfrm>
          <a:custGeom>
            <a:avLst/>
            <a:gdLst/>
            <a:ahLst/>
            <a:cxnLst/>
            <a:rect l="l" t="t" r="r" b="b"/>
            <a:pathLst>
              <a:path w="296086" h="303379">
                <a:moveTo>
                  <a:pt x="296086" y="0"/>
                </a:moveTo>
                <a:lnTo>
                  <a:pt x="0" y="0"/>
                </a:lnTo>
                <a:lnTo>
                  <a:pt x="0" y="303379"/>
                </a:lnTo>
                <a:lnTo>
                  <a:pt x="296086" y="303379"/>
                </a:lnTo>
                <a:lnTo>
                  <a:pt x="296086" y="0"/>
                </a:lnTo>
                <a:close/>
              </a:path>
            </a:pathLst>
          </a:custGeom>
          <a:blipFill>
            <a:blip r:embed="rId15"/>
            <a:stretch>
              <a:fillRect r="-2463"/>
            </a:stretch>
          </a:blipFill>
        </p:spPr>
        <p:txBody>
          <a:bodyPr/>
          <a:lstStyle/>
          <a:p>
            <a:endParaRPr lang="en-IN"/>
          </a:p>
        </p:txBody>
      </p:sp>
      <p:sp>
        <p:nvSpPr>
          <p:cNvPr id="67" name="Freeform 67"/>
          <p:cNvSpPr/>
          <p:nvPr/>
        </p:nvSpPr>
        <p:spPr>
          <a:xfrm>
            <a:off x="2772835" y="5985730"/>
            <a:ext cx="293132" cy="293132"/>
          </a:xfrm>
          <a:custGeom>
            <a:avLst/>
            <a:gdLst/>
            <a:ahLst/>
            <a:cxnLst/>
            <a:rect l="l" t="t" r="r" b="b"/>
            <a:pathLst>
              <a:path w="293132" h="293132">
                <a:moveTo>
                  <a:pt x="0" y="0"/>
                </a:moveTo>
                <a:lnTo>
                  <a:pt x="293132" y="0"/>
                </a:lnTo>
                <a:lnTo>
                  <a:pt x="293132" y="293132"/>
                </a:lnTo>
                <a:lnTo>
                  <a:pt x="0" y="293132"/>
                </a:lnTo>
                <a:lnTo>
                  <a:pt x="0" y="0"/>
                </a:lnTo>
                <a:close/>
              </a:path>
            </a:pathLst>
          </a:custGeom>
          <a:blipFill>
            <a:blip r:embed="rId16"/>
            <a:stretch>
              <a:fillRect/>
            </a:stretch>
          </a:blipFill>
        </p:spPr>
        <p:txBody>
          <a:bodyPr/>
          <a:lstStyle/>
          <a:p>
            <a:endParaRPr lang="en-IN"/>
          </a:p>
        </p:txBody>
      </p:sp>
      <p:sp>
        <p:nvSpPr>
          <p:cNvPr id="68" name="Freeform 68"/>
          <p:cNvSpPr/>
          <p:nvPr/>
        </p:nvSpPr>
        <p:spPr>
          <a:xfrm>
            <a:off x="8771043" y="2679398"/>
            <a:ext cx="309120" cy="309120"/>
          </a:xfrm>
          <a:custGeom>
            <a:avLst/>
            <a:gdLst/>
            <a:ahLst/>
            <a:cxnLst/>
            <a:rect l="l" t="t" r="r" b="b"/>
            <a:pathLst>
              <a:path w="309120" h="309120">
                <a:moveTo>
                  <a:pt x="0" y="0"/>
                </a:moveTo>
                <a:lnTo>
                  <a:pt x="309120" y="0"/>
                </a:lnTo>
                <a:lnTo>
                  <a:pt x="309120" y="309120"/>
                </a:lnTo>
                <a:lnTo>
                  <a:pt x="0" y="309120"/>
                </a:lnTo>
                <a:lnTo>
                  <a:pt x="0" y="0"/>
                </a:lnTo>
                <a:close/>
              </a:path>
            </a:pathLst>
          </a:custGeom>
          <a:blipFill>
            <a:blip r:embed="rId17"/>
            <a:stretch>
              <a:fillRect/>
            </a:stretch>
          </a:blipFill>
        </p:spPr>
        <p:txBody>
          <a:bodyPr/>
          <a:lstStyle/>
          <a:p>
            <a:endParaRPr lang="en-IN"/>
          </a:p>
        </p:txBody>
      </p:sp>
      <p:sp>
        <p:nvSpPr>
          <p:cNvPr id="69" name="Freeform 69"/>
          <p:cNvSpPr/>
          <p:nvPr/>
        </p:nvSpPr>
        <p:spPr>
          <a:xfrm>
            <a:off x="3519408" y="3301070"/>
            <a:ext cx="298822" cy="298822"/>
          </a:xfrm>
          <a:custGeom>
            <a:avLst/>
            <a:gdLst/>
            <a:ahLst/>
            <a:cxnLst/>
            <a:rect l="l" t="t" r="r" b="b"/>
            <a:pathLst>
              <a:path w="298822" h="298822">
                <a:moveTo>
                  <a:pt x="0" y="0"/>
                </a:moveTo>
                <a:lnTo>
                  <a:pt x="298822" y="0"/>
                </a:lnTo>
                <a:lnTo>
                  <a:pt x="298822" y="298822"/>
                </a:lnTo>
                <a:lnTo>
                  <a:pt x="0" y="298822"/>
                </a:lnTo>
                <a:lnTo>
                  <a:pt x="0" y="0"/>
                </a:lnTo>
                <a:close/>
              </a:path>
            </a:pathLst>
          </a:custGeom>
          <a:blipFill>
            <a:blip r:embed="rId18"/>
            <a:stretch>
              <a:fillRect/>
            </a:stretch>
          </a:blipFill>
        </p:spPr>
        <p:txBody>
          <a:bodyPr/>
          <a:lstStyle/>
          <a:p>
            <a:endParaRPr lang="en-IN"/>
          </a:p>
        </p:txBody>
      </p:sp>
      <p:sp>
        <p:nvSpPr>
          <p:cNvPr id="70" name="Freeform 70"/>
          <p:cNvSpPr/>
          <p:nvPr/>
        </p:nvSpPr>
        <p:spPr>
          <a:xfrm>
            <a:off x="9074462" y="6066756"/>
            <a:ext cx="289297" cy="289297"/>
          </a:xfrm>
          <a:custGeom>
            <a:avLst/>
            <a:gdLst/>
            <a:ahLst/>
            <a:cxnLst/>
            <a:rect l="l" t="t" r="r" b="b"/>
            <a:pathLst>
              <a:path w="289297" h="289297">
                <a:moveTo>
                  <a:pt x="0" y="0"/>
                </a:moveTo>
                <a:lnTo>
                  <a:pt x="289297" y="0"/>
                </a:lnTo>
                <a:lnTo>
                  <a:pt x="289297" y="289297"/>
                </a:lnTo>
                <a:lnTo>
                  <a:pt x="0" y="289297"/>
                </a:lnTo>
                <a:lnTo>
                  <a:pt x="0" y="0"/>
                </a:lnTo>
                <a:close/>
              </a:path>
            </a:pathLst>
          </a:custGeom>
          <a:blipFill>
            <a:blip r:embed="rId18"/>
            <a:stretch>
              <a:fillRect/>
            </a:stretch>
          </a:blipFill>
        </p:spPr>
        <p:txBody>
          <a:bodyPr/>
          <a:lstStyle/>
          <a:p>
            <a:endParaRPr lang="en-IN"/>
          </a:p>
        </p:txBody>
      </p:sp>
      <p:grpSp>
        <p:nvGrpSpPr>
          <p:cNvPr id="71" name="Group 71"/>
          <p:cNvGrpSpPr/>
          <p:nvPr/>
        </p:nvGrpSpPr>
        <p:grpSpPr>
          <a:xfrm>
            <a:off x="132983" y="2180211"/>
            <a:ext cx="927338" cy="397447"/>
            <a:chOff x="0" y="0"/>
            <a:chExt cx="1236451" cy="529929"/>
          </a:xfrm>
        </p:grpSpPr>
        <p:sp>
          <p:nvSpPr>
            <p:cNvPr id="72" name="Freeform 72"/>
            <p:cNvSpPr/>
            <p:nvPr/>
          </p:nvSpPr>
          <p:spPr>
            <a:xfrm>
              <a:off x="0" y="0"/>
              <a:ext cx="1236472" cy="529971"/>
            </a:xfrm>
            <a:custGeom>
              <a:avLst/>
              <a:gdLst/>
              <a:ahLst/>
              <a:cxnLst/>
              <a:rect l="l" t="t" r="r" b="b"/>
              <a:pathLst>
                <a:path w="1236472" h="529971">
                  <a:moveTo>
                    <a:pt x="0" y="264922"/>
                  </a:moveTo>
                  <a:cubicBezTo>
                    <a:pt x="0" y="118618"/>
                    <a:pt x="118618" y="0"/>
                    <a:pt x="264922" y="0"/>
                  </a:cubicBezTo>
                  <a:lnTo>
                    <a:pt x="971423" y="0"/>
                  </a:lnTo>
                  <a:cubicBezTo>
                    <a:pt x="1117854" y="0"/>
                    <a:pt x="1236472" y="118618"/>
                    <a:pt x="1236472" y="264922"/>
                  </a:cubicBezTo>
                  <a:cubicBezTo>
                    <a:pt x="1236472" y="411226"/>
                    <a:pt x="1117854" y="529971"/>
                    <a:pt x="971423" y="529971"/>
                  </a:cubicBezTo>
                  <a:lnTo>
                    <a:pt x="264922" y="529971"/>
                  </a:lnTo>
                  <a:cubicBezTo>
                    <a:pt x="118618" y="529971"/>
                    <a:pt x="0" y="411353"/>
                    <a:pt x="0" y="264922"/>
                  </a:cubicBezTo>
                  <a:close/>
                </a:path>
              </a:pathLst>
            </a:custGeom>
            <a:solidFill>
              <a:srgbClr val="001597"/>
            </a:solidFill>
          </p:spPr>
          <p:txBody>
            <a:bodyPr/>
            <a:lstStyle/>
            <a:p>
              <a:endParaRPr lang="en-IN"/>
            </a:p>
          </p:txBody>
        </p:sp>
      </p:grpSp>
      <p:sp>
        <p:nvSpPr>
          <p:cNvPr id="73" name="TextBox 73"/>
          <p:cNvSpPr txBox="1"/>
          <p:nvPr/>
        </p:nvSpPr>
        <p:spPr>
          <a:xfrm>
            <a:off x="260856" y="2309046"/>
            <a:ext cx="663816" cy="182865"/>
          </a:xfrm>
          <a:prstGeom prst="rect">
            <a:avLst/>
          </a:prstGeom>
        </p:spPr>
        <p:txBody>
          <a:bodyPr lIns="0" tIns="0" rIns="0" bIns="0" rtlCol="0" anchor="t">
            <a:spAutoFit/>
          </a:bodyPr>
          <a:lstStyle/>
          <a:p>
            <a:pPr algn="ctr">
              <a:lnSpc>
                <a:spcPts val="1483"/>
              </a:lnSpc>
            </a:pPr>
            <a:r>
              <a:rPr lang="en-US" sz="1374">
                <a:solidFill>
                  <a:srgbClr val="FFFFFF"/>
                </a:solidFill>
                <a:latin typeface="Open Sans Bold"/>
              </a:rPr>
              <a:t>Step 2</a:t>
            </a:r>
          </a:p>
        </p:txBody>
      </p:sp>
      <p:grpSp>
        <p:nvGrpSpPr>
          <p:cNvPr id="74" name="Group 74"/>
          <p:cNvGrpSpPr/>
          <p:nvPr/>
        </p:nvGrpSpPr>
        <p:grpSpPr>
          <a:xfrm>
            <a:off x="127121" y="1691659"/>
            <a:ext cx="927338" cy="397447"/>
            <a:chOff x="0" y="0"/>
            <a:chExt cx="1236451" cy="529929"/>
          </a:xfrm>
        </p:grpSpPr>
        <p:sp>
          <p:nvSpPr>
            <p:cNvPr id="75" name="Freeform 75"/>
            <p:cNvSpPr/>
            <p:nvPr/>
          </p:nvSpPr>
          <p:spPr>
            <a:xfrm>
              <a:off x="0" y="0"/>
              <a:ext cx="1236472" cy="529971"/>
            </a:xfrm>
            <a:custGeom>
              <a:avLst/>
              <a:gdLst/>
              <a:ahLst/>
              <a:cxnLst/>
              <a:rect l="l" t="t" r="r" b="b"/>
              <a:pathLst>
                <a:path w="1236472" h="529971">
                  <a:moveTo>
                    <a:pt x="0" y="264922"/>
                  </a:moveTo>
                  <a:cubicBezTo>
                    <a:pt x="0" y="118618"/>
                    <a:pt x="118618" y="0"/>
                    <a:pt x="264922" y="0"/>
                  </a:cubicBezTo>
                  <a:lnTo>
                    <a:pt x="971423" y="0"/>
                  </a:lnTo>
                  <a:cubicBezTo>
                    <a:pt x="1117854" y="0"/>
                    <a:pt x="1236472" y="118618"/>
                    <a:pt x="1236472" y="264922"/>
                  </a:cubicBezTo>
                  <a:cubicBezTo>
                    <a:pt x="1236472" y="411226"/>
                    <a:pt x="1117854" y="529971"/>
                    <a:pt x="971423" y="529971"/>
                  </a:cubicBezTo>
                  <a:lnTo>
                    <a:pt x="264922" y="529971"/>
                  </a:lnTo>
                  <a:cubicBezTo>
                    <a:pt x="118618" y="529971"/>
                    <a:pt x="0" y="411353"/>
                    <a:pt x="0" y="264922"/>
                  </a:cubicBezTo>
                  <a:close/>
                </a:path>
              </a:pathLst>
            </a:custGeom>
            <a:solidFill>
              <a:srgbClr val="001597"/>
            </a:solidFill>
          </p:spPr>
          <p:txBody>
            <a:bodyPr/>
            <a:lstStyle/>
            <a:p>
              <a:endParaRPr lang="en-IN"/>
            </a:p>
          </p:txBody>
        </p:sp>
      </p:grpSp>
      <p:sp>
        <p:nvSpPr>
          <p:cNvPr id="76" name="TextBox 76"/>
          <p:cNvSpPr txBox="1"/>
          <p:nvPr/>
        </p:nvSpPr>
        <p:spPr>
          <a:xfrm>
            <a:off x="254994" y="1820494"/>
            <a:ext cx="663816" cy="182865"/>
          </a:xfrm>
          <a:prstGeom prst="rect">
            <a:avLst/>
          </a:prstGeom>
        </p:spPr>
        <p:txBody>
          <a:bodyPr lIns="0" tIns="0" rIns="0" bIns="0" rtlCol="0" anchor="t">
            <a:spAutoFit/>
          </a:bodyPr>
          <a:lstStyle/>
          <a:p>
            <a:pPr algn="ctr">
              <a:lnSpc>
                <a:spcPts val="1483"/>
              </a:lnSpc>
            </a:pPr>
            <a:r>
              <a:rPr lang="en-US" sz="1374">
                <a:solidFill>
                  <a:srgbClr val="FFFFFF"/>
                </a:solidFill>
                <a:latin typeface="Open Sans Bold"/>
              </a:rPr>
              <a:t>Step 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7443" y="49632"/>
            <a:ext cx="10315411" cy="825810"/>
            <a:chOff x="0" y="0"/>
            <a:chExt cx="13753881" cy="1101080"/>
          </a:xfrm>
        </p:grpSpPr>
        <p:sp>
          <p:nvSpPr>
            <p:cNvPr id="3" name="Freeform 3"/>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4" name="Freeform 4"/>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5" name="Freeform 5"/>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
        <p:nvSpPr>
          <p:cNvPr id="6" name="TextBox 6"/>
          <p:cNvSpPr txBox="1"/>
          <p:nvPr/>
        </p:nvSpPr>
        <p:spPr>
          <a:xfrm>
            <a:off x="2902579" y="979303"/>
            <a:ext cx="9780040" cy="322326"/>
          </a:xfrm>
          <a:prstGeom prst="rect">
            <a:avLst/>
          </a:prstGeom>
        </p:spPr>
        <p:txBody>
          <a:bodyPr lIns="0" tIns="0" rIns="0" bIns="0" rtlCol="0" anchor="t">
            <a:spAutoFit/>
          </a:bodyPr>
          <a:lstStyle/>
          <a:p>
            <a:pPr algn="l">
              <a:lnSpc>
                <a:spcPts val="2592"/>
              </a:lnSpc>
            </a:pPr>
            <a:r>
              <a:rPr lang="en-US" sz="2400">
                <a:solidFill>
                  <a:srgbClr val="001597"/>
                </a:solidFill>
                <a:latin typeface="Open Sans Bold"/>
              </a:rPr>
              <a:t>Value Proposition Building</a:t>
            </a:r>
          </a:p>
        </p:txBody>
      </p:sp>
      <p:grpSp>
        <p:nvGrpSpPr>
          <p:cNvPr id="7" name="Group 7"/>
          <p:cNvGrpSpPr/>
          <p:nvPr/>
        </p:nvGrpSpPr>
        <p:grpSpPr>
          <a:xfrm>
            <a:off x="1122182" y="1367390"/>
            <a:ext cx="9397210" cy="6131577"/>
            <a:chOff x="0" y="0"/>
            <a:chExt cx="12529613" cy="8175436"/>
          </a:xfrm>
        </p:grpSpPr>
        <p:sp>
          <p:nvSpPr>
            <p:cNvPr id="8" name="Freeform 8"/>
            <p:cNvSpPr/>
            <p:nvPr/>
          </p:nvSpPr>
          <p:spPr>
            <a:xfrm>
              <a:off x="6350" y="6350"/>
              <a:ext cx="12516866" cy="8162798"/>
            </a:xfrm>
            <a:custGeom>
              <a:avLst/>
              <a:gdLst/>
              <a:ahLst/>
              <a:cxnLst/>
              <a:rect l="l" t="t" r="r" b="b"/>
              <a:pathLst>
                <a:path w="12516866" h="8162798">
                  <a:moveTo>
                    <a:pt x="0" y="0"/>
                  </a:moveTo>
                  <a:lnTo>
                    <a:pt x="12516866" y="0"/>
                  </a:lnTo>
                  <a:lnTo>
                    <a:pt x="12516866" y="8162798"/>
                  </a:lnTo>
                  <a:lnTo>
                    <a:pt x="0" y="8162798"/>
                  </a:lnTo>
                  <a:close/>
                </a:path>
              </a:pathLst>
            </a:custGeom>
            <a:solidFill>
              <a:srgbClr val="F2F2F2"/>
            </a:solidFill>
          </p:spPr>
          <p:txBody>
            <a:bodyPr/>
            <a:lstStyle/>
            <a:p>
              <a:endParaRPr lang="en-IN"/>
            </a:p>
          </p:txBody>
        </p:sp>
        <p:sp>
          <p:nvSpPr>
            <p:cNvPr id="9" name="Freeform 9"/>
            <p:cNvSpPr/>
            <p:nvPr/>
          </p:nvSpPr>
          <p:spPr>
            <a:xfrm>
              <a:off x="0" y="0"/>
              <a:ext cx="12529566" cy="8175498"/>
            </a:xfrm>
            <a:custGeom>
              <a:avLst/>
              <a:gdLst/>
              <a:ahLst/>
              <a:cxnLst/>
              <a:rect l="l" t="t" r="r" b="b"/>
              <a:pathLst>
                <a:path w="12529566" h="8175498">
                  <a:moveTo>
                    <a:pt x="6350" y="0"/>
                  </a:moveTo>
                  <a:lnTo>
                    <a:pt x="12523216" y="0"/>
                  </a:lnTo>
                  <a:cubicBezTo>
                    <a:pt x="12526773" y="0"/>
                    <a:pt x="12529566" y="2794"/>
                    <a:pt x="12529566" y="6350"/>
                  </a:cubicBezTo>
                  <a:lnTo>
                    <a:pt x="12529566" y="8169148"/>
                  </a:lnTo>
                  <a:cubicBezTo>
                    <a:pt x="12529566" y="8172704"/>
                    <a:pt x="12526773" y="8175498"/>
                    <a:pt x="12523216" y="8175498"/>
                  </a:cubicBezTo>
                  <a:lnTo>
                    <a:pt x="6350" y="8175498"/>
                  </a:lnTo>
                  <a:cubicBezTo>
                    <a:pt x="2794" y="8175498"/>
                    <a:pt x="0" y="8172704"/>
                    <a:pt x="0" y="8169148"/>
                  </a:cubicBezTo>
                  <a:lnTo>
                    <a:pt x="0" y="6350"/>
                  </a:lnTo>
                  <a:cubicBezTo>
                    <a:pt x="0" y="2794"/>
                    <a:pt x="2794" y="0"/>
                    <a:pt x="6350" y="0"/>
                  </a:cubicBezTo>
                  <a:moveTo>
                    <a:pt x="6350" y="12700"/>
                  </a:moveTo>
                  <a:lnTo>
                    <a:pt x="6350" y="6350"/>
                  </a:lnTo>
                  <a:lnTo>
                    <a:pt x="12700" y="6350"/>
                  </a:lnTo>
                  <a:lnTo>
                    <a:pt x="12700" y="8169148"/>
                  </a:lnTo>
                  <a:lnTo>
                    <a:pt x="6350" y="8169148"/>
                  </a:lnTo>
                  <a:lnTo>
                    <a:pt x="6350" y="8162798"/>
                  </a:lnTo>
                  <a:lnTo>
                    <a:pt x="12523216" y="8162798"/>
                  </a:lnTo>
                  <a:lnTo>
                    <a:pt x="12523216" y="8169148"/>
                  </a:lnTo>
                  <a:lnTo>
                    <a:pt x="12516866" y="8169148"/>
                  </a:lnTo>
                  <a:lnTo>
                    <a:pt x="12516866" y="6350"/>
                  </a:lnTo>
                  <a:lnTo>
                    <a:pt x="12523216" y="6350"/>
                  </a:lnTo>
                  <a:lnTo>
                    <a:pt x="12523216" y="12700"/>
                  </a:lnTo>
                  <a:lnTo>
                    <a:pt x="6350" y="12700"/>
                  </a:lnTo>
                  <a:close/>
                </a:path>
              </a:pathLst>
            </a:custGeom>
            <a:solidFill>
              <a:srgbClr val="001597"/>
            </a:solidFill>
          </p:spPr>
          <p:txBody>
            <a:bodyPr/>
            <a:lstStyle/>
            <a:p>
              <a:endParaRPr lang="en-IN"/>
            </a:p>
          </p:txBody>
        </p:sp>
      </p:grpSp>
      <p:sp>
        <p:nvSpPr>
          <p:cNvPr id="10" name="TextBox 10"/>
          <p:cNvSpPr txBox="1"/>
          <p:nvPr/>
        </p:nvSpPr>
        <p:spPr>
          <a:xfrm>
            <a:off x="1240812" y="1489516"/>
            <a:ext cx="729579" cy="161925"/>
          </a:xfrm>
          <a:prstGeom prst="rect">
            <a:avLst/>
          </a:prstGeom>
        </p:spPr>
        <p:txBody>
          <a:bodyPr lIns="0" tIns="0" rIns="0" bIns="0" rtlCol="0" anchor="t">
            <a:spAutoFit/>
          </a:bodyPr>
          <a:lstStyle/>
          <a:p>
            <a:pPr algn="l">
              <a:lnSpc>
                <a:spcPts val="1375"/>
              </a:lnSpc>
            </a:pPr>
            <a:r>
              <a:rPr lang="en-US" sz="1146">
                <a:solidFill>
                  <a:srgbClr val="7F7F7F"/>
                </a:solidFill>
                <a:latin typeface="Open Sans Bold"/>
              </a:rPr>
              <a:t>Customer </a:t>
            </a:r>
          </a:p>
        </p:txBody>
      </p:sp>
      <p:sp>
        <p:nvSpPr>
          <p:cNvPr id="11" name="TextBox 11"/>
          <p:cNvSpPr txBox="1"/>
          <p:nvPr/>
        </p:nvSpPr>
        <p:spPr>
          <a:xfrm>
            <a:off x="9680848" y="1514284"/>
            <a:ext cx="811333" cy="333375"/>
          </a:xfrm>
          <a:prstGeom prst="rect">
            <a:avLst/>
          </a:prstGeom>
        </p:spPr>
        <p:txBody>
          <a:bodyPr lIns="0" tIns="0" rIns="0" bIns="0" rtlCol="0" anchor="t">
            <a:spAutoFit/>
          </a:bodyPr>
          <a:lstStyle/>
          <a:p>
            <a:pPr algn="l">
              <a:lnSpc>
                <a:spcPts val="1375"/>
              </a:lnSpc>
            </a:pPr>
            <a:r>
              <a:rPr lang="en-US" sz="1146">
                <a:solidFill>
                  <a:srgbClr val="7F7F7F"/>
                </a:solidFill>
                <a:latin typeface="Open Sans Bold"/>
              </a:rPr>
              <a:t>Community</a:t>
            </a:r>
          </a:p>
        </p:txBody>
      </p:sp>
      <p:sp>
        <p:nvSpPr>
          <p:cNvPr id="12" name="TextBox 12"/>
          <p:cNvSpPr txBox="1"/>
          <p:nvPr/>
        </p:nvSpPr>
        <p:spPr>
          <a:xfrm>
            <a:off x="1462415" y="7176208"/>
            <a:ext cx="517983" cy="333375"/>
          </a:xfrm>
          <a:prstGeom prst="rect">
            <a:avLst/>
          </a:prstGeom>
        </p:spPr>
        <p:txBody>
          <a:bodyPr lIns="0" tIns="0" rIns="0" bIns="0" rtlCol="0" anchor="t">
            <a:spAutoFit/>
          </a:bodyPr>
          <a:lstStyle/>
          <a:p>
            <a:pPr algn="l">
              <a:lnSpc>
                <a:spcPts val="1375"/>
              </a:lnSpc>
            </a:pPr>
            <a:r>
              <a:rPr lang="en-US" sz="1146">
                <a:solidFill>
                  <a:srgbClr val="7F7F7F"/>
                </a:solidFill>
                <a:latin typeface="Open Sans Bold"/>
              </a:rPr>
              <a:t>Partner</a:t>
            </a:r>
          </a:p>
        </p:txBody>
      </p:sp>
      <p:sp>
        <p:nvSpPr>
          <p:cNvPr id="13" name="TextBox 13"/>
          <p:cNvSpPr txBox="1"/>
          <p:nvPr/>
        </p:nvSpPr>
        <p:spPr>
          <a:xfrm>
            <a:off x="9727566" y="7197335"/>
            <a:ext cx="793699" cy="333375"/>
          </a:xfrm>
          <a:prstGeom prst="rect">
            <a:avLst/>
          </a:prstGeom>
        </p:spPr>
        <p:txBody>
          <a:bodyPr lIns="0" tIns="0" rIns="0" bIns="0" rtlCol="0" anchor="t">
            <a:spAutoFit/>
          </a:bodyPr>
          <a:lstStyle/>
          <a:p>
            <a:pPr algn="l">
              <a:lnSpc>
                <a:spcPts val="1375"/>
              </a:lnSpc>
            </a:pPr>
            <a:r>
              <a:rPr lang="en-US" sz="1146">
                <a:solidFill>
                  <a:srgbClr val="7F7F7F"/>
                </a:solidFill>
                <a:latin typeface="Open Sans Bold"/>
              </a:rPr>
              <a:t>Institutions</a:t>
            </a:r>
          </a:p>
        </p:txBody>
      </p:sp>
      <p:sp>
        <p:nvSpPr>
          <p:cNvPr id="14" name="Freeform 14"/>
          <p:cNvSpPr/>
          <p:nvPr/>
        </p:nvSpPr>
        <p:spPr>
          <a:xfrm>
            <a:off x="1168343" y="6723133"/>
            <a:ext cx="905433" cy="418977"/>
          </a:xfrm>
          <a:custGeom>
            <a:avLst/>
            <a:gdLst/>
            <a:ahLst/>
            <a:cxnLst/>
            <a:rect l="l" t="t" r="r" b="b"/>
            <a:pathLst>
              <a:path w="905433" h="418977">
                <a:moveTo>
                  <a:pt x="0" y="0"/>
                </a:moveTo>
                <a:lnTo>
                  <a:pt x="905433" y="0"/>
                </a:lnTo>
                <a:lnTo>
                  <a:pt x="905433" y="418977"/>
                </a:lnTo>
                <a:lnTo>
                  <a:pt x="0" y="418977"/>
                </a:lnTo>
                <a:lnTo>
                  <a:pt x="0" y="0"/>
                </a:lnTo>
                <a:close/>
              </a:path>
            </a:pathLst>
          </a:custGeom>
          <a:blipFill>
            <a:blip r:embed="rId6"/>
            <a:stretch>
              <a:fillRect b="-265"/>
            </a:stretch>
          </a:blipFill>
        </p:spPr>
        <p:txBody>
          <a:bodyPr/>
          <a:lstStyle/>
          <a:p>
            <a:endParaRPr lang="en-IN"/>
          </a:p>
        </p:txBody>
      </p:sp>
      <p:sp>
        <p:nvSpPr>
          <p:cNvPr id="15" name="Freeform 15"/>
          <p:cNvSpPr/>
          <p:nvPr/>
        </p:nvSpPr>
        <p:spPr>
          <a:xfrm>
            <a:off x="9711489" y="6408322"/>
            <a:ext cx="754530" cy="756925"/>
          </a:xfrm>
          <a:custGeom>
            <a:avLst/>
            <a:gdLst/>
            <a:ahLst/>
            <a:cxnLst/>
            <a:rect l="l" t="t" r="r" b="b"/>
            <a:pathLst>
              <a:path w="754530" h="756925">
                <a:moveTo>
                  <a:pt x="0" y="0"/>
                </a:moveTo>
                <a:lnTo>
                  <a:pt x="754530" y="0"/>
                </a:lnTo>
                <a:lnTo>
                  <a:pt x="754530" y="756925"/>
                </a:lnTo>
                <a:lnTo>
                  <a:pt x="0" y="756925"/>
                </a:lnTo>
                <a:lnTo>
                  <a:pt x="0" y="0"/>
                </a:lnTo>
                <a:close/>
              </a:path>
            </a:pathLst>
          </a:custGeom>
          <a:blipFill>
            <a:blip r:embed="rId7"/>
            <a:stretch>
              <a:fillRect b="-222"/>
            </a:stretch>
          </a:blipFill>
        </p:spPr>
        <p:txBody>
          <a:bodyPr/>
          <a:lstStyle/>
          <a:p>
            <a:endParaRPr lang="en-IN"/>
          </a:p>
        </p:txBody>
      </p:sp>
      <p:sp>
        <p:nvSpPr>
          <p:cNvPr id="16" name="Freeform 16"/>
          <p:cNvSpPr/>
          <p:nvPr/>
        </p:nvSpPr>
        <p:spPr>
          <a:xfrm>
            <a:off x="1168343" y="1730642"/>
            <a:ext cx="754530" cy="514504"/>
          </a:xfrm>
          <a:custGeom>
            <a:avLst/>
            <a:gdLst/>
            <a:ahLst/>
            <a:cxnLst/>
            <a:rect l="l" t="t" r="r" b="b"/>
            <a:pathLst>
              <a:path w="754530" h="514504">
                <a:moveTo>
                  <a:pt x="0" y="0"/>
                </a:moveTo>
                <a:lnTo>
                  <a:pt x="754530" y="0"/>
                </a:lnTo>
                <a:lnTo>
                  <a:pt x="754530" y="514504"/>
                </a:lnTo>
                <a:lnTo>
                  <a:pt x="0" y="514504"/>
                </a:lnTo>
                <a:lnTo>
                  <a:pt x="0" y="0"/>
                </a:lnTo>
                <a:close/>
              </a:path>
            </a:pathLst>
          </a:custGeom>
          <a:blipFill>
            <a:blip r:embed="rId8"/>
            <a:stretch>
              <a:fillRect r="-118"/>
            </a:stretch>
          </a:blipFill>
        </p:spPr>
        <p:txBody>
          <a:bodyPr/>
          <a:lstStyle/>
          <a:p>
            <a:endParaRPr lang="en-IN"/>
          </a:p>
        </p:txBody>
      </p:sp>
      <p:sp>
        <p:nvSpPr>
          <p:cNvPr id="17" name="Freeform 17"/>
          <p:cNvSpPr/>
          <p:nvPr/>
        </p:nvSpPr>
        <p:spPr>
          <a:xfrm>
            <a:off x="9711488" y="1701251"/>
            <a:ext cx="754137" cy="517844"/>
          </a:xfrm>
          <a:custGeom>
            <a:avLst/>
            <a:gdLst/>
            <a:ahLst/>
            <a:cxnLst/>
            <a:rect l="l" t="t" r="r" b="b"/>
            <a:pathLst>
              <a:path w="754137" h="517844">
                <a:moveTo>
                  <a:pt x="0" y="0"/>
                </a:moveTo>
                <a:lnTo>
                  <a:pt x="754137" y="0"/>
                </a:lnTo>
                <a:lnTo>
                  <a:pt x="754137" y="517844"/>
                </a:lnTo>
                <a:lnTo>
                  <a:pt x="0" y="517844"/>
                </a:lnTo>
                <a:lnTo>
                  <a:pt x="0" y="0"/>
                </a:lnTo>
                <a:close/>
              </a:path>
            </a:pathLst>
          </a:custGeom>
          <a:blipFill>
            <a:blip r:embed="rId9"/>
            <a:stretch>
              <a:fillRect r="-26"/>
            </a:stretch>
          </a:blipFill>
        </p:spPr>
        <p:txBody>
          <a:bodyPr/>
          <a:lstStyle/>
          <a:p>
            <a:endParaRPr lang="en-IN"/>
          </a:p>
        </p:txBody>
      </p:sp>
      <p:sp>
        <p:nvSpPr>
          <p:cNvPr id="18" name="Freeform 18"/>
          <p:cNvSpPr/>
          <p:nvPr/>
        </p:nvSpPr>
        <p:spPr>
          <a:xfrm>
            <a:off x="5368586" y="3967354"/>
            <a:ext cx="930736" cy="901095"/>
          </a:xfrm>
          <a:custGeom>
            <a:avLst/>
            <a:gdLst/>
            <a:ahLst/>
            <a:cxnLst/>
            <a:rect l="l" t="t" r="r" b="b"/>
            <a:pathLst>
              <a:path w="930736" h="901095">
                <a:moveTo>
                  <a:pt x="0" y="0"/>
                </a:moveTo>
                <a:lnTo>
                  <a:pt x="930736" y="0"/>
                </a:lnTo>
                <a:lnTo>
                  <a:pt x="930736" y="901094"/>
                </a:lnTo>
                <a:lnTo>
                  <a:pt x="0" y="901094"/>
                </a:lnTo>
                <a:lnTo>
                  <a:pt x="0" y="0"/>
                </a:lnTo>
                <a:close/>
              </a:path>
            </a:pathLst>
          </a:custGeom>
          <a:blipFill>
            <a:blip r:embed="rId10"/>
            <a:stretch>
              <a:fillRect b="-6790"/>
            </a:stretch>
          </a:blipFill>
        </p:spPr>
        <p:txBody>
          <a:bodyPr/>
          <a:lstStyle/>
          <a:p>
            <a:endParaRPr lang="en-IN"/>
          </a:p>
        </p:txBody>
      </p:sp>
      <p:sp>
        <p:nvSpPr>
          <p:cNvPr id="19" name="AutoShape 19"/>
          <p:cNvSpPr/>
          <p:nvPr/>
        </p:nvSpPr>
        <p:spPr>
          <a:xfrm rot="8508949">
            <a:off x="2674975" y="5870573"/>
            <a:ext cx="2154941" cy="0"/>
          </a:xfrm>
          <a:prstGeom prst="line">
            <a:avLst/>
          </a:prstGeom>
          <a:ln w="9525" cap="rnd">
            <a:solidFill>
              <a:srgbClr val="001597"/>
            </a:solidFill>
            <a:prstDash val="solid"/>
            <a:headEnd type="none" w="sm" len="sm"/>
            <a:tailEnd type="triangle" w="lg" len="med"/>
          </a:ln>
        </p:spPr>
        <p:txBody>
          <a:bodyPr/>
          <a:lstStyle/>
          <a:p>
            <a:endParaRPr lang="en-IN"/>
          </a:p>
        </p:txBody>
      </p:sp>
      <p:sp>
        <p:nvSpPr>
          <p:cNvPr id="20" name="AutoShape 20"/>
          <p:cNvSpPr/>
          <p:nvPr/>
        </p:nvSpPr>
        <p:spPr>
          <a:xfrm rot="8499167">
            <a:off x="2809894" y="6076205"/>
            <a:ext cx="2199927" cy="0"/>
          </a:xfrm>
          <a:prstGeom prst="line">
            <a:avLst/>
          </a:prstGeom>
          <a:ln w="9525" cap="rnd">
            <a:solidFill>
              <a:srgbClr val="001597"/>
            </a:solidFill>
            <a:prstDash val="solid"/>
            <a:headEnd type="none" w="sm" len="sm"/>
            <a:tailEnd type="triangle" w="lg" len="med"/>
          </a:ln>
        </p:spPr>
        <p:txBody>
          <a:bodyPr/>
          <a:lstStyle/>
          <a:p>
            <a:endParaRPr lang="en-IN"/>
          </a:p>
        </p:txBody>
      </p:sp>
      <p:sp>
        <p:nvSpPr>
          <p:cNvPr id="21" name="AutoShape 21"/>
          <p:cNvSpPr/>
          <p:nvPr/>
        </p:nvSpPr>
        <p:spPr>
          <a:xfrm rot="8508949">
            <a:off x="6722274" y="2906466"/>
            <a:ext cx="2154941" cy="0"/>
          </a:xfrm>
          <a:prstGeom prst="line">
            <a:avLst/>
          </a:prstGeom>
          <a:ln w="9525" cap="rnd">
            <a:solidFill>
              <a:srgbClr val="001597"/>
            </a:solidFill>
            <a:prstDash val="solid"/>
            <a:headEnd type="none" w="sm" len="sm"/>
            <a:tailEnd type="triangle" w="lg" len="med"/>
          </a:ln>
        </p:spPr>
        <p:txBody>
          <a:bodyPr/>
          <a:lstStyle/>
          <a:p>
            <a:endParaRPr lang="en-IN"/>
          </a:p>
        </p:txBody>
      </p:sp>
      <p:sp>
        <p:nvSpPr>
          <p:cNvPr id="22" name="AutoShape 22"/>
          <p:cNvSpPr/>
          <p:nvPr/>
        </p:nvSpPr>
        <p:spPr>
          <a:xfrm rot="8499167">
            <a:off x="6857193" y="3112098"/>
            <a:ext cx="2199927" cy="0"/>
          </a:xfrm>
          <a:prstGeom prst="line">
            <a:avLst/>
          </a:prstGeom>
          <a:ln w="9525" cap="rnd">
            <a:solidFill>
              <a:srgbClr val="001597"/>
            </a:solidFill>
            <a:prstDash val="solid"/>
            <a:headEnd type="none" w="sm" len="sm"/>
            <a:tailEnd type="triangle" w="lg" len="med"/>
          </a:ln>
        </p:spPr>
        <p:txBody>
          <a:bodyPr/>
          <a:lstStyle/>
          <a:p>
            <a:endParaRPr lang="en-IN"/>
          </a:p>
        </p:txBody>
      </p:sp>
      <p:sp>
        <p:nvSpPr>
          <p:cNvPr id="23" name="AutoShape 23"/>
          <p:cNvSpPr/>
          <p:nvPr/>
        </p:nvSpPr>
        <p:spPr>
          <a:xfrm rot="2227105">
            <a:off x="7142557" y="5763473"/>
            <a:ext cx="2039665" cy="0"/>
          </a:xfrm>
          <a:prstGeom prst="line">
            <a:avLst/>
          </a:prstGeom>
          <a:ln w="9525" cap="rnd">
            <a:solidFill>
              <a:srgbClr val="001597"/>
            </a:solidFill>
            <a:prstDash val="solid"/>
            <a:headEnd type="none" w="sm" len="sm"/>
            <a:tailEnd type="triangle" w="lg" len="med"/>
          </a:ln>
        </p:spPr>
        <p:txBody>
          <a:bodyPr/>
          <a:lstStyle/>
          <a:p>
            <a:endParaRPr lang="en-IN"/>
          </a:p>
        </p:txBody>
      </p:sp>
      <p:sp>
        <p:nvSpPr>
          <p:cNvPr id="24" name="AutoShape 24"/>
          <p:cNvSpPr/>
          <p:nvPr/>
        </p:nvSpPr>
        <p:spPr>
          <a:xfrm rot="2211909">
            <a:off x="6901903" y="5953932"/>
            <a:ext cx="2130960" cy="0"/>
          </a:xfrm>
          <a:prstGeom prst="line">
            <a:avLst/>
          </a:prstGeom>
          <a:ln w="9525" cap="rnd">
            <a:solidFill>
              <a:srgbClr val="001597"/>
            </a:solidFill>
            <a:prstDash val="solid"/>
            <a:headEnd type="none" w="sm" len="sm"/>
            <a:tailEnd type="triangle" w="lg" len="med"/>
          </a:ln>
        </p:spPr>
        <p:txBody>
          <a:bodyPr/>
          <a:lstStyle/>
          <a:p>
            <a:endParaRPr lang="en-IN"/>
          </a:p>
        </p:txBody>
      </p:sp>
      <p:sp>
        <p:nvSpPr>
          <p:cNvPr id="25" name="AutoShape 25"/>
          <p:cNvSpPr/>
          <p:nvPr/>
        </p:nvSpPr>
        <p:spPr>
          <a:xfrm rot="2227105">
            <a:off x="2793725" y="2829766"/>
            <a:ext cx="2039665" cy="0"/>
          </a:xfrm>
          <a:prstGeom prst="line">
            <a:avLst/>
          </a:prstGeom>
          <a:ln w="9525" cap="rnd">
            <a:solidFill>
              <a:srgbClr val="001597"/>
            </a:solidFill>
            <a:prstDash val="solid"/>
            <a:headEnd type="none" w="sm" len="sm"/>
            <a:tailEnd type="triangle" w="lg" len="med"/>
          </a:ln>
        </p:spPr>
        <p:txBody>
          <a:bodyPr/>
          <a:lstStyle/>
          <a:p>
            <a:endParaRPr lang="en-IN"/>
          </a:p>
        </p:txBody>
      </p:sp>
      <p:sp>
        <p:nvSpPr>
          <p:cNvPr id="26" name="AutoShape 26"/>
          <p:cNvSpPr/>
          <p:nvPr/>
        </p:nvSpPr>
        <p:spPr>
          <a:xfrm rot="2211909">
            <a:off x="2553072" y="3020224"/>
            <a:ext cx="2130960" cy="0"/>
          </a:xfrm>
          <a:prstGeom prst="line">
            <a:avLst/>
          </a:prstGeom>
          <a:ln w="9525" cap="rnd">
            <a:solidFill>
              <a:srgbClr val="001597"/>
            </a:solidFill>
            <a:prstDash val="solid"/>
            <a:headEnd type="none" w="sm" len="sm"/>
            <a:tailEnd type="triangle" w="lg" len="med"/>
          </a:ln>
        </p:spPr>
        <p:txBody>
          <a:bodyPr/>
          <a:lstStyle/>
          <a:p>
            <a:endParaRPr lang="en-IN"/>
          </a:p>
        </p:txBody>
      </p:sp>
      <p:grpSp>
        <p:nvGrpSpPr>
          <p:cNvPr id="27" name="Group 27"/>
          <p:cNvGrpSpPr/>
          <p:nvPr/>
        </p:nvGrpSpPr>
        <p:grpSpPr>
          <a:xfrm>
            <a:off x="4686175" y="3553499"/>
            <a:ext cx="2274686" cy="1639674"/>
            <a:chOff x="0" y="0"/>
            <a:chExt cx="3032915" cy="2186232"/>
          </a:xfrm>
        </p:grpSpPr>
        <p:sp>
          <p:nvSpPr>
            <p:cNvPr id="28" name="Freeform 28"/>
            <p:cNvSpPr/>
            <p:nvPr/>
          </p:nvSpPr>
          <p:spPr>
            <a:xfrm>
              <a:off x="19050" y="19050"/>
              <a:ext cx="2994787" cy="2148078"/>
            </a:xfrm>
            <a:custGeom>
              <a:avLst/>
              <a:gdLst/>
              <a:ahLst/>
              <a:cxnLst/>
              <a:rect l="l" t="t" r="r" b="b"/>
              <a:pathLst>
                <a:path w="2994787" h="2148078">
                  <a:moveTo>
                    <a:pt x="0" y="0"/>
                  </a:moveTo>
                  <a:lnTo>
                    <a:pt x="2994787" y="0"/>
                  </a:lnTo>
                  <a:lnTo>
                    <a:pt x="2994787" y="2148078"/>
                  </a:lnTo>
                  <a:lnTo>
                    <a:pt x="0" y="2148078"/>
                  </a:lnTo>
                  <a:close/>
                </a:path>
              </a:pathLst>
            </a:custGeom>
            <a:solidFill>
              <a:srgbClr val="F2F2F2"/>
            </a:solidFill>
          </p:spPr>
          <p:txBody>
            <a:bodyPr/>
            <a:lstStyle/>
            <a:p>
              <a:endParaRPr lang="en-IN"/>
            </a:p>
          </p:txBody>
        </p:sp>
        <p:sp>
          <p:nvSpPr>
            <p:cNvPr id="29" name="Freeform 29"/>
            <p:cNvSpPr/>
            <p:nvPr/>
          </p:nvSpPr>
          <p:spPr>
            <a:xfrm>
              <a:off x="0" y="0"/>
              <a:ext cx="3032887" cy="2186178"/>
            </a:xfrm>
            <a:custGeom>
              <a:avLst/>
              <a:gdLst/>
              <a:ahLst/>
              <a:cxnLst/>
              <a:rect l="l" t="t" r="r" b="b"/>
              <a:pathLst>
                <a:path w="3032887" h="2186178">
                  <a:moveTo>
                    <a:pt x="19050" y="0"/>
                  </a:moveTo>
                  <a:lnTo>
                    <a:pt x="3013837" y="0"/>
                  </a:lnTo>
                  <a:cubicBezTo>
                    <a:pt x="3024378" y="0"/>
                    <a:pt x="3032887" y="8509"/>
                    <a:pt x="3032887" y="19050"/>
                  </a:cubicBezTo>
                  <a:lnTo>
                    <a:pt x="3032887" y="2167128"/>
                  </a:lnTo>
                  <a:cubicBezTo>
                    <a:pt x="3032887" y="2177669"/>
                    <a:pt x="3024378" y="2186178"/>
                    <a:pt x="3013837" y="2186178"/>
                  </a:cubicBezTo>
                  <a:lnTo>
                    <a:pt x="19050" y="2186178"/>
                  </a:lnTo>
                  <a:cubicBezTo>
                    <a:pt x="8509" y="2186178"/>
                    <a:pt x="0" y="2177669"/>
                    <a:pt x="0" y="2167128"/>
                  </a:cubicBezTo>
                  <a:lnTo>
                    <a:pt x="0" y="19050"/>
                  </a:lnTo>
                  <a:cubicBezTo>
                    <a:pt x="0" y="8509"/>
                    <a:pt x="8509" y="0"/>
                    <a:pt x="19050" y="0"/>
                  </a:cubicBezTo>
                  <a:moveTo>
                    <a:pt x="19050" y="38100"/>
                  </a:moveTo>
                  <a:lnTo>
                    <a:pt x="19050" y="19050"/>
                  </a:lnTo>
                  <a:lnTo>
                    <a:pt x="38100" y="19050"/>
                  </a:lnTo>
                  <a:lnTo>
                    <a:pt x="38100" y="2167128"/>
                  </a:lnTo>
                  <a:lnTo>
                    <a:pt x="19050" y="2167128"/>
                  </a:lnTo>
                  <a:lnTo>
                    <a:pt x="19050" y="2148078"/>
                  </a:lnTo>
                  <a:lnTo>
                    <a:pt x="3013837" y="2148078"/>
                  </a:lnTo>
                  <a:lnTo>
                    <a:pt x="3013837" y="2167128"/>
                  </a:lnTo>
                  <a:lnTo>
                    <a:pt x="2994787" y="2167128"/>
                  </a:lnTo>
                  <a:lnTo>
                    <a:pt x="2994787" y="19050"/>
                  </a:lnTo>
                  <a:lnTo>
                    <a:pt x="3013837" y="19050"/>
                  </a:lnTo>
                  <a:lnTo>
                    <a:pt x="3013837" y="38100"/>
                  </a:lnTo>
                  <a:lnTo>
                    <a:pt x="19050" y="38100"/>
                  </a:lnTo>
                  <a:close/>
                </a:path>
              </a:pathLst>
            </a:custGeom>
            <a:solidFill>
              <a:srgbClr val="001597"/>
            </a:solidFill>
          </p:spPr>
          <p:txBody>
            <a:bodyPr/>
            <a:lstStyle/>
            <a:p>
              <a:endParaRPr lang="en-IN"/>
            </a:p>
          </p:txBody>
        </p:sp>
        <p:sp>
          <p:nvSpPr>
            <p:cNvPr id="30" name="TextBox 30"/>
            <p:cNvSpPr txBox="1"/>
            <p:nvPr/>
          </p:nvSpPr>
          <p:spPr>
            <a:xfrm>
              <a:off x="0" y="9525"/>
              <a:ext cx="3032915" cy="2176707"/>
            </a:xfrm>
            <a:prstGeom prst="rect">
              <a:avLst/>
            </a:prstGeom>
          </p:spPr>
          <p:txBody>
            <a:bodyPr lIns="50800" tIns="50800" rIns="50800" bIns="50800" rtlCol="0" anchor="t"/>
            <a:lstStyle/>
            <a:p>
              <a:pPr algn="l">
                <a:lnSpc>
                  <a:spcPts val="1294"/>
                </a:lnSpc>
              </a:pPr>
              <a:endParaRPr/>
            </a:p>
            <a:p>
              <a:pPr algn="l">
                <a:lnSpc>
                  <a:spcPts val="1294"/>
                </a:lnSpc>
              </a:pPr>
              <a:r>
                <a:rPr lang="en-US" sz="1079">
                  <a:solidFill>
                    <a:srgbClr val="44546A"/>
                  </a:solidFill>
                  <a:latin typeface="Open Sans Bold"/>
                </a:rPr>
                <a:t>Your Value Proposition:</a:t>
              </a:r>
            </a:p>
          </p:txBody>
        </p:sp>
      </p:grpSp>
      <p:grpSp>
        <p:nvGrpSpPr>
          <p:cNvPr id="31" name="Group 31"/>
          <p:cNvGrpSpPr/>
          <p:nvPr/>
        </p:nvGrpSpPr>
        <p:grpSpPr>
          <a:xfrm>
            <a:off x="132983" y="2180211"/>
            <a:ext cx="927338" cy="397447"/>
            <a:chOff x="0" y="0"/>
            <a:chExt cx="1236451" cy="529929"/>
          </a:xfrm>
        </p:grpSpPr>
        <p:sp>
          <p:nvSpPr>
            <p:cNvPr id="32" name="Freeform 32"/>
            <p:cNvSpPr/>
            <p:nvPr/>
          </p:nvSpPr>
          <p:spPr>
            <a:xfrm>
              <a:off x="0" y="0"/>
              <a:ext cx="1236472" cy="529971"/>
            </a:xfrm>
            <a:custGeom>
              <a:avLst/>
              <a:gdLst/>
              <a:ahLst/>
              <a:cxnLst/>
              <a:rect l="l" t="t" r="r" b="b"/>
              <a:pathLst>
                <a:path w="1236472" h="529971">
                  <a:moveTo>
                    <a:pt x="0" y="264922"/>
                  </a:moveTo>
                  <a:cubicBezTo>
                    <a:pt x="0" y="118618"/>
                    <a:pt x="118618" y="0"/>
                    <a:pt x="264922" y="0"/>
                  </a:cubicBezTo>
                  <a:lnTo>
                    <a:pt x="971423" y="0"/>
                  </a:lnTo>
                  <a:cubicBezTo>
                    <a:pt x="1117854" y="0"/>
                    <a:pt x="1236472" y="118618"/>
                    <a:pt x="1236472" y="264922"/>
                  </a:cubicBezTo>
                  <a:cubicBezTo>
                    <a:pt x="1236472" y="411226"/>
                    <a:pt x="1117854" y="529971"/>
                    <a:pt x="971423" y="529971"/>
                  </a:cubicBezTo>
                  <a:lnTo>
                    <a:pt x="264922" y="529971"/>
                  </a:lnTo>
                  <a:cubicBezTo>
                    <a:pt x="118618" y="529971"/>
                    <a:pt x="0" y="411353"/>
                    <a:pt x="0" y="264922"/>
                  </a:cubicBezTo>
                  <a:close/>
                </a:path>
              </a:pathLst>
            </a:custGeom>
            <a:solidFill>
              <a:srgbClr val="001597"/>
            </a:solidFill>
          </p:spPr>
          <p:txBody>
            <a:bodyPr/>
            <a:lstStyle/>
            <a:p>
              <a:endParaRPr lang="en-IN"/>
            </a:p>
          </p:txBody>
        </p:sp>
      </p:grpSp>
      <p:sp>
        <p:nvSpPr>
          <p:cNvPr id="33" name="TextBox 33"/>
          <p:cNvSpPr txBox="1"/>
          <p:nvPr/>
        </p:nvSpPr>
        <p:spPr>
          <a:xfrm>
            <a:off x="260856" y="2309046"/>
            <a:ext cx="663816" cy="182865"/>
          </a:xfrm>
          <a:prstGeom prst="rect">
            <a:avLst/>
          </a:prstGeom>
        </p:spPr>
        <p:txBody>
          <a:bodyPr lIns="0" tIns="0" rIns="0" bIns="0" rtlCol="0" anchor="t">
            <a:spAutoFit/>
          </a:bodyPr>
          <a:lstStyle/>
          <a:p>
            <a:pPr algn="ctr">
              <a:lnSpc>
                <a:spcPts val="1483"/>
              </a:lnSpc>
            </a:pPr>
            <a:r>
              <a:rPr lang="en-US" sz="1374">
                <a:solidFill>
                  <a:srgbClr val="FFFFFF"/>
                </a:solidFill>
                <a:latin typeface="Open Sans Bold"/>
              </a:rPr>
              <a:t>Step 2</a:t>
            </a:r>
          </a:p>
        </p:txBody>
      </p:sp>
      <p:sp>
        <p:nvSpPr>
          <p:cNvPr id="34" name="Freeform 34"/>
          <p:cNvSpPr/>
          <p:nvPr/>
        </p:nvSpPr>
        <p:spPr>
          <a:xfrm>
            <a:off x="331299" y="2884007"/>
            <a:ext cx="481463" cy="481463"/>
          </a:xfrm>
          <a:custGeom>
            <a:avLst/>
            <a:gdLst/>
            <a:ahLst/>
            <a:cxnLst/>
            <a:rect l="l" t="t" r="r" b="b"/>
            <a:pathLst>
              <a:path w="481463" h="481463">
                <a:moveTo>
                  <a:pt x="0" y="0"/>
                </a:moveTo>
                <a:lnTo>
                  <a:pt x="481463" y="0"/>
                </a:lnTo>
                <a:lnTo>
                  <a:pt x="481463" y="481463"/>
                </a:lnTo>
                <a:lnTo>
                  <a:pt x="0" y="481463"/>
                </a:lnTo>
                <a:lnTo>
                  <a:pt x="0" y="0"/>
                </a:lnTo>
                <a:close/>
              </a:path>
            </a:pathLst>
          </a:custGeom>
          <a:blipFill>
            <a:blip r:embed="rId11"/>
            <a:stretch>
              <a:fillRect/>
            </a:stretch>
          </a:blipFill>
        </p:spPr>
        <p:txBody>
          <a:bodyPr/>
          <a:lstStyle/>
          <a:p>
            <a:endParaRPr lang="en-IN"/>
          </a:p>
        </p:txBody>
      </p:sp>
      <p:grpSp>
        <p:nvGrpSpPr>
          <p:cNvPr id="35" name="Group 35"/>
          <p:cNvGrpSpPr/>
          <p:nvPr/>
        </p:nvGrpSpPr>
        <p:grpSpPr>
          <a:xfrm>
            <a:off x="127121" y="1691659"/>
            <a:ext cx="927338" cy="397447"/>
            <a:chOff x="0" y="0"/>
            <a:chExt cx="1236451" cy="529929"/>
          </a:xfrm>
        </p:grpSpPr>
        <p:sp>
          <p:nvSpPr>
            <p:cNvPr id="36" name="Freeform 36"/>
            <p:cNvSpPr/>
            <p:nvPr/>
          </p:nvSpPr>
          <p:spPr>
            <a:xfrm>
              <a:off x="0" y="0"/>
              <a:ext cx="1236472" cy="529971"/>
            </a:xfrm>
            <a:custGeom>
              <a:avLst/>
              <a:gdLst/>
              <a:ahLst/>
              <a:cxnLst/>
              <a:rect l="l" t="t" r="r" b="b"/>
              <a:pathLst>
                <a:path w="1236472" h="529971">
                  <a:moveTo>
                    <a:pt x="0" y="264922"/>
                  </a:moveTo>
                  <a:cubicBezTo>
                    <a:pt x="0" y="118618"/>
                    <a:pt x="118618" y="0"/>
                    <a:pt x="264922" y="0"/>
                  </a:cubicBezTo>
                  <a:lnTo>
                    <a:pt x="971423" y="0"/>
                  </a:lnTo>
                  <a:cubicBezTo>
                    <a:pt x="1117854" y="0"/>
                    <a:pt x="1236472" y="118618"/>
                    <a:pt x="1236472" y="264922"/>
                  </a:cubicBezTo>
                  <a:cubicBezTo>
                    <a:pt x="1236472" y="411226"/>
                    <a:pt x="1117854" y="529971"/>
                    <a:pt x="971423" y="529971"/>
                  </a:cubicBezTo>
                  <a:lnTo>
                    <a:pt x="264922" y="529971"/>
                  </a:lnTo>
                  <a:cubicBezTo>
                    <a:pt x="118618" y="529971"/>
                    <a:pt x="0" y="411353"/>
                    <a:pt x="0" y="264922"/>
                  </a:cubicBezTo>
                  <a:close/>
                </a:path>
              </a:pathLst>
            </a:custGeom>
            <a:solidFill>
              <a:srgbClr val="001597"/>
            </a:solidFill>
          </p:spPr>
          <p:txBody>
            <a:bodyPr/>
            <a:lstStyle/>
            <a:p>
              <a:endParaRPr lang="en-IN"/>
            </a:p>
          </p:txBody>
        </p:sp>
      </p:grpSp>
      <p:sp>
        <p:nvSpPr>
          <p:cNvPr id="37" name="TextBox 37"/>
          <p:cNvSpPr txBox="1"/>
          <p:nvPr/>
        </p:nvSpPr>
        <p:spPr>
          <a:xfrm>
            <a:off x="254994" y="1820494"/>
            <a:ext cx="663816" cy="182865"/>
          </a:xfrm>
          <a:prstGeom prst="rect">
            <a:avLst/>
          </a:prstGeom>
        </p:spPr>
        <p:txBody>
          <a:bodyPr lIns="0" tIns="0" rIns="0" bIns="0" rtlCol="0" anchor="t">
            <a:spAutoFit/>
          </a:bodyPr>
          <a:lstStyle/>
          <a:p>
            <a:pPr algn="ctr">
              <a:lnSpc>
                <a:spcPts val="1483"/>
              </a:lnSpc>
            </a:pPr>
            <a:r>
              <a:rPr lang="en-US" sz="1374">
                <a:solidFill>
                  <a:srgbClr val="FFFFFF"/>
                </a:solidFill>
                <a:latin typeface="Open Sans Bold"/>
              </a:rPr>
              <a:t>Step 1</a:t>
            </a:r>
          </a:p>
        </p:txBody>
      </p:sp>
      <p:grpSp>
        <p:nvGrpSpPr>
          <p:cNvPr id="38" name="Group 38"/>
          <p:cNvGrpSpPr/>
          <p:nvPr/>
        </p:nvGrpSpPr>
        <p:grpSpPr>
          <a:xfrm>
            <a:off x="6952822" y="984806"/>
            <a:ext cx="923925" cy="923925"/>
            <a:chOff x="0" y="0"/>
            <a:chExt cx="1231900" cy="1231900"/>
          </a:xfrm>
        </p:grpSpPr>
        <p:sp>
          <p:nvSpPr>
            <p:cNvPr id="39" name="Freeform 39"/>
            <p:cNvSpPr/>
            <p:nvPr/>
          </p:nvSpPr>
          <p:spPr>
            <a:xfrm>
              <a:off x="609600" y="0"/>
              <a:ext cx="622300" cy="622300"/>
            </a:xfrm>
            <a:custGeom>
              <a:avLst/>
              <a:gdLst/>
              <a:ahLst/>
              <a:cxnLst/>
              <a:rect l="l" t="t" r="r" b="b"/>
              <a:pathLst>
                <a:path w="622300" h="622300">
                  <a:moveTo>
                    <a:pt x="6350" y="0"/>
                  </a:moveTo>
                  <a:lnTo>
                    <a:pt x="6350" y="6350"/>
                  </a:lnTo>
                  <a:lnTo>
                    <a:pt x="6350" y="0"/>
                  </a:lnTo>
                  <a:cubicBezTo>
                    <a:pt x="346583" y="0"/>
                    <a:pt x="622300" y="275717"/>
                    <a:pt x="622300" y="615950"/>
                  </a:cubicBezTo>
                  <a:cubicBezTo>
                    <a:pt x="622300" y="619506"/>
                    <a:pt x="619506" y="622300"/>
                    <a:pt x="615950" y="622300"/>
                  </a:cubicBezTo>
                  <a:lnTo>
                    <a:pt x="6350" y="622300"/>
                  </a:lnTo>
                  <a:cubicBezTo>
                    <a:pt x="2794" y="622300"/>
                    <a:pt x="0" y="619506"/>
                    <a:pt x="0" y="615950"/>
                  </a:cubicBezTo>
                  <a:lnTo>
                    <a:pt x="0" y="6350"/>
                  </a:lnTo>
                  <a:cubicBezTo>
                    <a:pt x="0" y="4699"/>
                    <a:pt x="635" y="3048"/>
                    <a:pt x="1905" y="1905"/>
                  </a:cubicBezTo>
                  <a:cubicBezTo>
                    <a:pt x="3175" y="762"/>
                    <a:pt x="4699" y="0"/>
                    <a:pt x="6350" y="0"/>
                  </a:cubicBezTo>
                  <a:moveTo>
                    <a:pt x="6350" y="12700"/>
                  </a:moveTo>
                  <a:lnTo>
                    <a:pt x="6350" y="6350"/>
                  </a:lnTo>
                  <a:lnTo>
                    <a:pt x="12700" y="6350"/>
                  </a:lnTo>
                  <a:lnTo>
                    <a:pt x="12700" y="615950"/>
                  </a:lnTo>
                  <a:lnTo>
                    <a:pt x="6350" y="615950"/>
                  </a:lnTo>
                  <a:lnTo>
                    <a:pt x="6350" y="609600"/>
                  </a:lnTo>
                  <a:lnTo>
                    <a:pt x="615950" y="609600"/>
                  </a:lnTo>
                  <a:lnTo>
                    <a:pt x="615950" y="615950"/>
                  </a:lnTo>
                  <a:lnTo>
                    <a:pt x="609600" y="615950"/>
                  </a:lnTo>
                  <a:cubicBezTo>
                    <a:pt x="609600" y="282829"/>
                    <a:pt x="339471" y="12700"/>
                    <a:pt x="6350" y="12700"/>
                  </a:cubicBezTo>
                  <a:close/>
                </a:path>
              </a:pathLst>
            </a:custGeom>
            <a:solidFill>
              <a:srgbClr val="5B9BD5"/>
            </a:solidFill>
          </p:spPr>
          <p:txBody>
            <a:bodyPr/>
            <a:lstStyle/>
            <a:p>
              <a:endParaRPr lang="en-IN"/>
            </a:p>
          </p:txBody>
        </p:sp>
        <p:sp>
          <p:nvSpPr>
            <p:cNvPr id="40" name="Freeform 40"/>
            <p:cNvSpPr/>
            <p:nvPr/>
          </p:nvSpPr>
          <p:spPr>
            <a:xfrm>
              <a:off x="615950" y="0"/>
              <a:ext cx="615950" cy="615950"/>
            </a:xfrm>
            <a:custGeom>
              <a:avLst/>
              <a:gdLst/>
              <a:ahLst/>
              <a:cxnLst/>
              <a:rect l="l" t="t" r="r" b="b"/>
              <a:pathLst>
                <a:path w="615950" h="615950">
                  <a:moveTo>
                    <a:pt x="0" y="0"/>
                  </a:moveTo>
                  <a:lnTo>
                    <a:pt x="0" y="6350"/>
                  </a:lnTo>
                  <a:lnTo>
                    <a:pt x="0" y="0"/>
                  </a:lnTo>
                  <a:cubicBezTo>
                    <a:pt x="340233" y="0"/>
                    <a:pt x="615950" y="275717"/>
                    <a:pt x="615950" y="615950"/>
                  </a:cubicBezTo>
                  <a:lnTo>
                    <a:pt x="603250" y="615950"/>
                  </a:lnTo>
                  <a:cubicBezTo>
                    <a:pt x="603250" y="282829"/>
                    <a:pt x="333121" y="12700"/>
                    <a:pt x="0" y="12700"/>
                  </a:cubicBezTo>
                  <a:close/>
                </a:path>
              </a:pathLst>
            </a:custGeom>
            <a:solidFill>
              <a:srgbClr val="5B9BD5"/>
            </a:solidFill>
          </p:spPr>
          <p:txBody>
            <a:bodyPr/>
            <a:lstStyle/>
            <a:p>
              <a:endParaRPr lang="en-IN"/>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700"/>
            <a:ext cx="10691813" cy="7559675"/>
          </a:xfrm>
          <a:custGeom>
            <a:avLst/>
            <a:gdLst/>
            <a:ahLst/>
            <a:cxnLst/>
            <a:rect l="l" t="t" r="r" b="b"/>
            <a:pathLst>
              <a:path w="10691813" h="7559675">
                <a:moveTo>
                  <a:pt x="0" y="0"/>
                </a:moveTo>
                <a:lnTo>
                  <a:pt x="10691813" y="0"/>
                </a:lnTo>
                <a:lnTo>
                  <a:pt x="10691813" y="7559675"/>
                </a:lnTo>
                <a:lnTo>
                  <a:pt x="0" y="7559675"/>
                </a:lnTo>
                <a:lnTo>
                  <a:pt x="0" y="0"/>
                </a:lnTo>
                <a:close/>
              </a:path>
            </a:pathLst>
          </a:custGeom>
          <a:blipFill>
            <a:blip r:embed="rId3"/>
            <a:stretch>
              <a:fillRect b="-6074"/>
            </a:stretch>
          </a:blipFill>
        </p:spPr>
        <p:txBody>
          <a:bodyPr/>
          <a:lstStyle/>
          <a:p>
            <a:endParaRPr lang="en-IN"/>
          </a:p>
        </p:txBody>
      </p:sp>
      <p:sp>
        <p:nvSpPr>
          <p:cNvPr id="3" name="TextBox 3"/>
          <p:cNvSpPr txBox="1"/>
          <p:nvPr/>
        </p:nvSpPr>
        <p:spPr>
          <a:xfrm>
            <a:off x="1350642" y="3037014"/>
            <a:ext cx="7408103" cy="1108710"/>
          </a:xfrm>
          <a:prstGeom prst="rect">
            <a:avLst/>
          </a:prstGeom>
        </p:spPr>
        <p:txBody>
          <a:bodyPr lIns="0" tIns="0" rIns="0" bIns="0" rtlCol="0" anchor="t">
            <a:spAutoFit/>
          </a:bodyPr>
          <a:lstStyle/>
          <a:p>
            <a:pPr algn="l">
              <a:lnSpc>
                <a:spcPts val="4320"/>
              </a:lnSpc>
            </a:pPr>
            <a:r>
              <a:rPr lang="en-US" sz="4000">
                <a:solidFill>
                  <a:srgbClr val="FFFFFF"/>
                </a:solidFill>
                <a:latin typeface="Open Sans Bold"/>
              </a:rPr>
              <a:t>Tool: </a:t>
            </a:r>
          </a:p>
          <a:p>
            <a:pPr algn="l">
              <a:lnSpc>
                <a:spcPts val="4320"/>
              </a:lnSpc>
            </a:pPr>
            <a:r>
              <a:rPr lang="en-US" sz="4000">
                <a:solidFill>
                  <a:srgbClr val="FFFFFF"/>
                </a:solidFill>
                <a:latin typeface="Open Sans"/>
              </a:rPr>
              <a:t>Circular Economy Compass</a:t>
            </a:r>
          </a:p>
        </p:txBody>
      </p:sp>
      <p:sp>
        <p:nvSpPr>
          <p:cNvPr id="4" name="Freeform 4"/>
          <p:cNvSpPr/>
          <p:nvPr/>
        </p:nvSpPr>
        <p:spPr>
          <a:xfrm>
            <a:off x="454329" y="3206559"/>
            <a:ext cx="731520" cy="731520"/>
          </a:xfrm>
          <a:custGeom>
            <a:avLst/>
            <a:gdLst/>
            <a:ahLst/>
            <a:cxnLst/>
            <a:rect l="l" t="t" r="r" b="b"/>
            <a:pathLst>
              <a:path w="731520" h="731520">
                <a:moveTo>
                  <a:pt x="0" y="0"/>
                </a:moveTo>
                <a:lnTo>
                  <a:pt x="731520" y="0"/>
                </a:lnTo>
                <a:lnTo>
                  <a:pt x="731520" y="731520"/>
                </a:lnTo>
                <a:lnTo>
                  <a:pt x="0" y="731520"/>
                </a:lnTo>
                <a:lnTo>
                  <a:pt x="0" y="0"/>
                </a:lnTo>
                <a:close/>
              </a:path>
            </a:pathLst>
          </a:custGeom>
          <a:blipFill>
            <a:blip r:embed="rId4"/>
            <a:stretch>
              <a:fillRect/>
            </a:stretch>
          </a:blipFill>
        </p:spPr>
        <p:txBody>
          <a:bodyPr/>
          <a:lstStyle/>
          <a:p>
            <a:endParaRPr lang="en-IN"/>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46548" y="1699611"/>
            <a:ext cx="4728759" cy="808863"/>
          </a:xfrm>
          <a:prstGeom prst="rect">
            <a:avLst/>
          </a:prstGeom>
        </p:spPr>
        <p:txBody>
          <a:bodyPr lIns="0" tIns="0" rIns="0" bIns="0" rtlCol="0" anchor="t">
            <a:spAutoFit/>
          </a:bodyPr>
          <a:lstStyle/>
          <a:p>
            <a:pPr algn="just">
              <a:lnSpc>
                <a:spcPts val="1296"/>
              </a:lnSpc>
            </a:pPr>
            <a:r>
              <a:rPr lang="en-US" sz="1200">
                <a:solidFill>
                  <a:srgbClr val="000000"/>
                </a:solidFill>
                <a:latin typeface="Open Sans"/>
              </a:rPr>
              <a:t>An essential first step in your circular economy enterprise journey is to understand where you want to locate your business in the circular economy universe. You can revisit and reread this tool whenever you feel the need of bringing your business ideas back in line with your circular economy compass. </a:t>
            </a:r>
          </a:p>
        </p:txBody>
      </p:sp>
      <p:sp>
        <p:nvSpPr>
          <p:cNvPr id="3" name="TextBox 3"/>
          <p:cNvSpPr txBox="1"/>
          <p:nvPr/>
        </p:nvSpPr>
        <p:spPr>
          <a:xfrm>
            <a:off x="646549" y="2745622"/>
            <a:ext cx="4728759" cy="2023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What?</a:t>
            </a:r>
          </a:p>
        </p:txBody>
      </p:sp>
      <p:sp>
        <p:nvSpPr>
          <p:cNvPr id="4" name="TextBox 4"/>
          <p:cNvSpPr txBox="1"/>
          <p:nvPr/>
        </p:nvSpPr>
        <p:spPr>
          <a:xfrm>
            <a:off x="646549" y="3063130"/>
            <a:ext cx="4728759" cy="1456563"/>
          </a:xfrm>
          <a:prstGeom prst="rect">
            <a:avLst/>
          </a:prstGeom>
        </p:spPr>
        <p:txBody>
          <a:bodyPr lIns="0" tIns="0" rIns="0" bIns="0" rtlCol="0" anchor="t">
            <a:spAutoFit/>
          </a:bodyPr>
          <a:lstStyle/>
          <a:p>
            <a:pPr algn="l">
              <a:lnSpc>
                <a:spcPts val="1296"/>
              </a:lnSpc>
            </a:pPr>
            <a:r>
              <a:rPr lang="en-US" sz="1200">
                <a:solidFill>
                  <a:srgbClr val="000000"/>
                </a:solidFill>
                <a:latin typeface="Open Sans"/>
              </a:rPr>
              <a:t>You have noticed during the introduction to the concept of the circular economy,  that there are numerous possibilities for businesses that want to adopt circular practices. To gain insights into the methods and locations for creating a circular business, use this tool as a means to explore and generate ideas: which aspects of the circular economy do you want to explore? Can you think of business scenarios that interconnect these aspects with different sectors?</a:t>
            </a:r>
          </a:p>
          <a:p>
            <a:pPr algn="just">
              <a:lnSpc>
                <a:spcPts val="1296"/>
              </a:lnSpc>
            </a:pPr>
            <a:endParaRPr lang="en-US" sz="1200">
              <a:solidFill>
                <a:srgbClr val="000000"/>
              </a:solidFill>
              <a:latin typeface="Open Sans"/>
            </a:endParaRPr>
          </a:p>
        </p:txBody>
      </p:sp>
      <p:sp>
        <p:nvSpPr>
          <p:cNvPr id="5" name="TextBox 5"/>
          <p:cNvSpPr txBox="1"/>
          <p:nvPr/>
        </p:nvSpPr>
        <p:spPr>
          <a:xfrm>
            <a:off x="648546" y="4576714"/>
            <a:ext cx="4728759" cy="2023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How?</a:t>
            </a:r>
          </a:p>
        </p:txBody>
      </p:sp>
      <p:sp>
        <p:nvSpPr>
          <p:cNvPr id="6" name="TextBox 6"/>
          <p:cNvSpPr txBox="1"/>
          <p:nvPr/>
        </p:nvSpPr>
        <p:spPr>
          <a:xfrm>
            <a:off x="648546" y="4884497"/>
            <a:ext cx="4728759" cy="1456563"/>
          </a:xfrm>
          <a:prstGeom prst="rect">
            <a:avLst/>
          </a:prstGeom>
        </p:spPr>
        <p:txBody>
          <a:bodyPr lIns="0" tIns="0" rIns="0" bIns="0" rtlCol="0" anchor="t">
            <a:spAutoFit/>
          </a:bodyPr>
          <a:lstStyle/>
          <a:p>
            <a:pPr algn="just">
              <a:lnSpc>
                <a:spcPts val="1296"/>
              </a:lnSpc>
            </a:pPr>
            <a:r>
              <a:rPr lang="en-US" sz="1200">
                <a:solidFill>
                  <a:srgbClr val="000000"/>
                </a:solidFill>
                <a:latin typeface="Open Sans"/>
              </a:rPr>
              <a:t>Creating a compass for the circular economy involves a combination of personal reflection and team brainstorming. To commence the process, find time for yourself, and a conducive environment. Revisit the Circular Economy Taxonomy provided in the toolkit's introduction. Subsequently, gather your team and explain your specific interests in the various dimensions and sectors of the circular economy. Start brainstorming sessions to explore potential business models aligned with the principles of the circular economy.</a:t>
            </a:r>
          </a:p>
        </p:txBody>
      </p:sp>
      <p:sp>
        <p:nvSpPr>
          <p:cNvPr id="7" name="TextBox 7"/>
          <p:cNvSpPr txBox="1"/>
          <p:nvPr/>
        </p:nvSpPr>
        <p:spPr>
          <a:xfrm>
            <a:off x="5747155" y="1508190"/>
            <a:ext cx="4546415" cy="2023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Steps</a:t>
            </a:r>
          </a:p>
        </p:txBody>
      </p:sp>
      <p:sp>
        <p:nvSpPr>
          <p:cNvPr id="8" name="TextBox 8"/>
          <p:cNvSpPr txBox="1"/>
          <p:nvPr/>
        </p:nvSpPr>
        <p:spPr>
          <a:xfrm>
            <a:off x="5747155" y="3326636"/>
            <a:ext cx="4546415" cy="2023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Key outcomes</a:t>
            </a:r>
          </a:p>
        </p:txBody>
      </p:sp>
      <p:grpSp>
        <p:nvGrpSpPr>
          <p:cNvPr id="9" name="Group 9"/>
          <p:cNvGrpSpPr/>
          <p:nvPr/>
        </p:nvGrpSpPr>
        <p:grpSpPr>
          <a:xfrm>
            <a:off x="6227180" y="3717698"/>
            <a:ext cx="3909510" cy="1341245"/>
            <a:chOff x="0" y="0"/>
            <a:chExt cx="5212680" cy="1788327"/>
          </a:xfrm>
        </p:grpSpPr>
        <p:sp>
          <p:nvSpPr>
            <p:cNvPr id="10" name="Freeform 10"/>
            <p:cNvSpPr/>
            <p:nvPr/>
          </p:nvSpPr>
          <p:spPr>
            <a:xfrm>
              <a:off x="0" y="0"/>
              <a:ext cx="5212715" cy="1788287"/>
            </a:xfrm>
            <a:custGeom>
              <a:avLst/>
              <a:gdLst/>
              <a:ahLst/>
              <a:cxnLst/>
              <a:rect l="l" t="t" r="r" b="b"/>
              <a:pathLst>
                <a:path w="5212715" h="1788287">
                  <a:moveTo>
                    <a:pt x="0" y="0"/>
                  </a:moveTo>
                  <a:lnTo>
                    <a:pt x="5212715" y="0"/>
                  </a:lnTo>
                  <a:lnTo>
                    <a:pt x="5212715" y="1788287"/>
                  </a:lnTo>
                  <a:lnTo>
                    <a:pt x="0" y="1788287"/>
                  </a:lnTo>
                  <a:close/>
                </a:path>
              </a:pathLst>
            </a:custGeom>
            <a:solidFill>
              <a:srgbClr val="F2F2F2"/>
            </a:solidFill>
          </p:spPr>
          <p:txBody>
            <a:bodyPr/>
            <a:lstStyle/>
            <a:p>
              <a:endParaRPr lang="en-IN"/>
            </a:p>
          </p:txBody>
        </p:sp>
        <p:sp>
          <p:nvSpPr>
            <p:cNvPr id="11" name="TextBox 11"/>
            <p:cNvSpPr txBox="1"/>
            <p:nvPr/>
          </p:nvSpPr>
          <p:spPr>
            <a:xfrm>
              <a:off x="0" y="19050"/>
              <a:ext cx="5212680" cy="1769277"/>
            </a:xfrm>
            <a:prstGeom prst="rect">
              <a:avLst/>
            </a:prstGeom>
          </p:spPr>
          <p:txBody>
            <a:bodyPr lIns="50800" tIns="50800" rIns="50800" bIns="50800" rtlCol="0" anchor="t"/>
            <a:lstStyle/>
            <a:p>
              <a:pPr algn="l">
                <a:lnSpc>
                  <a:spcPts val="1296"/>
                </a:lnSpc>
              </a:pPr>
              <a:endParaRPr/>
            </a:p>
            <a:p>
              <a:pPr marL="144780" lvl="1" indent="-72390" algn="l">
                <a:lnSpc>
                  <a:spcPts val="1296"/>
                </a:lnSpc>
                <a:buFont typeface="Arial"/>
                <a:buChar char="•"/>
              </a:pPr>
              <a:r>
                <a:rPr lang="en-US" sz="1200">
                  <a:solidFill>
                    <a:srgbClr val="000000"/>
                  </a:solidFill>
                  <a:latin typeface="Open Sans"/>
                </a:rPr>
                <a:t>Determine your team member interests in circular economy dimensions and sectors</a:t>
              </a:r>
            </a:p>
            <a:p>
              <a:pPr marL="144780" lvl="1" indent="-72390" algn="l">
                <a:lnSpc>
                  <a:spcPts val="1296"/>
                </a:lnSpc>
                <a:buFont typeface="Arial"/>
                <a:buChar char="•"/>
              </a:pPr>
              <a:r>
                <a:rPr lang="en-US" sz="1200">
                  <a:solidFill>
                    <a:srgbClr val="000000"/>
                  </a:solidFill>
                  <a:latin typeface="Open Sans"/>
                </a:rPr>
                <a:t>Compile a list of potential business models that combine your collective insights</a:t>
              </a:r>
            </a:p>
          </p:txBody>
        </p:sp>
      </p:grpSp>
      <p:sp>
        <p:nvSpPr>
          <p:cNvPr id="12" name="TextBox 12"/>
          <p:cNvSpPr txBox="1"/>
          <p:nvPr/>
        </p:nvSpPr>
        <p:spPr>
          <a:xfrm>
            <a:off x="646548" y="1364220"/>
            <a:ext cx="4728759" cy="2023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When?</a:t>
            </a:r>
          </a:p>
        </p:txBody>
      </p:sp>
      <p:sp>
        <p:nvSpPr>
          <p:cNvPr id="13" name="TextBox 13"/>
          <p:cNvSpPr txBox="1"/>
          <p:nvPr/>
        </p:nvSpPr>
        <p:spPr>
          <a:xfrm>
            <a:off x="6318605" y="1992634"/>
            <a:ext cx="3726660" cy="392811"/>
          </a:xfrm>
          <a:prstGeom prst="rect">
            <a:avLst/>
          </a:prstGeom>
        </p:spPr>
        <p:txBody>
          <a:bodyPr lIns="0" tIns="0" rIns="0" bIns="0" rtlCol="0" anchor="t">
            <a:spAutoFit/>
          </a:bodyPr>
          <a:lstStyle/>
          <a:p>
            <a:pPr marL="168910" lvl="1" indent="-84455" algn="l">
              <a:lnSpc>
                <a:spcPts val="1512"/>
              </a:lnSpc>
              <a:buFont typeface="Arial"/>
              <a:buChar char="•"/>
            </a:pPr>
            <a:r>
              <a:rPr lang="en-US" sz="1399">
                <a:solidFill>
                  <a:srgbClr val="001597"/>
                </a:solidFill>
                <a:latin typeface="Open Sans"/>
              </a:rPr>
              <a:t>Identify your interest in the circular economy</a:t>
            </a:r>
          </a:p>
        </p:txBody>
      </p:sp>
      <p:sp>
        <p:nvSpPr>
          <p:cNvPr id="14" name="TextBox 14"/>
          <p:cNvSpPr txBox="1"/>
          <p:nvPr/>
        </p:nvSpPr>
        <p:spPr>
          <a:xfrm>
            <a:off x="6314611" y="2572837"/>
            <a:ext cx="3726660" cy="202311"/>
          </a:xfrm>
          <a:prstGeom prst="rect">
            <a:avLst/>
          </a:prstGeom>
        </p:spPr>
        <p:txBody>
          <a:bodyPr lIns="0" tIns="0" rIns="0" bIns="0" rtlCol="0" anchor="t">
            <a:spAutoFit/>
          </a:bodyPr>
          <a:lstStyle/>
          <a:p>
            <a:pPr marL="168910" lvl="1" indent="-84455" algn="l">
              <a:lnSpc>
                <a:spcPts val="1512"/>
              </a:lnSpc>
              <a:buFont typeface="Arial"/>
              <a:buChar char="•"/>
            </a:pPr>
            <a:r>
              <a:rPr lang="en-US" sz="1399">
                <a:solidFill>
                  <a:srgbClr val="001597"/>
                </a:solidFill>
                <a:latin typeface="Open Sans"/>
              </a:rPr>
              <a:t>Brainstorm circular business models</a:t>
            </a:r>
          </a:p>
        </p:txBody>
      </p:sp>
      <p:sp>
        <p:nvSpPr>
          <p:cNvPr id="15" name="TextBox 15"/>
          <p:cNvSpPr txBox="1"/>
          <p:nvPr/>
        </p:nvSpPr>
        <p:spPr>
          <a:xfrm>
            <a:off x="455887" y="783603"/>
            <a:ext cx="9780040" cy="322326"/>
          </a:xfrm>
          <a:prstGeom prst="rect">
            <a:avLst/>
          </a:prstGeom>
        </p:spPr>
        <p:txBody>
          <a:bodyPr lIns="0" tIns="0" rIns="0" bIns="0" rtlCol="0" anchor="t">
            <a:spAutoFit/>
          </a:bodyPr>
          <a:lstStyle/>
          <a:p>
            <a:pPr algn="l">
              <a:lnSpc>
                <a:spcPts val="2592"/>
              </a:lnSpc>
            </a:pPr>
            <a:r>
              <a:rPr lang="en-US" sz="2400">
                <a:solidFill>
                  <a:srgbClr val="001597"/>
                </a:solidFill>
                <a:latin typeface="Open Sans Bold"/>
              </a:rPr>
              <a:t>Circular Economy Compass</a:t>
            </a:r>
          </a:p>
        </p:txBody>
      </p:sp>
      <p:grpSp>
        <p:nvGrpSpPr>
          <p:cNvPr id="16" name="Group 16"/>
          <p:cNvGrpSpPr/>
          <p:nvPr/>
        </p:nvGrpSpPr>
        <p:grpSpPr>
          <a:xfrm>
            <a:off x="5988043" y="1822784"/>
            <a:ext cx="478273" cy="478273"/>
            <a:chOff x="0" y="0"/>
            <a:chExt cx="637697" cy="637697"/>
          </a:xfrm>
        </p:grpSpPr>
        <p:sp>
          <p:nvSpPr>
            <p:cNvPr id="17" name="Freeform 17"/>
            <p:cNvSpPr/>
            <p:nvPr/>
          </p:nvSpPr>
          <p:spPr>
            <a:xfrm>
              <a:off x="12700" y="12700"/>
              <a:ext cx="612267" cy="612267"/>
            </a:xfrm>
            <a:custGeom>
              <a:avLst/>
              <a:gdLst/>
              <a:ahLst/>
              <a:cxnLst/>
              <a:rect l="l" t="t" r="r" b="b"/>
              <a:pathLst>
                <a:path w="612267" h="612267">
                  <a:moveTo>
                    <a:pt x="0" y="306197"/>
                  </a:moveTo>
                  <a:cubicBezTo>
                    <a:pt x="0" y="137033"/>
                    <a:pt x="137033" y="0"/>
                    <a:pt x="306197" y="0"/>
                  </a:cubicBezTo>
                  <a:cubicBezTo>
                    <a:pt x="475361" y="0"/>
                    <a:pt x="612267" y="137033"/>
                    <a:pt x="612267" y="306197"/>
                  </a:cubicBezTo>
                  <a:cubicBezTo>
                    <a:pt x="612267" y="475361"/>
                    <a:pt x="475234" y="612267"/>
                    <a:pt x="306197" y="612267"/>
                  </a:cubicBezTo>
                  <a:cubicBezTo>
                    <a:pt x="137160" y="612267"/>
                    <a:pt x="0" y="475234"/>
                    <a:pt x="0" y="306197"/>
                  </a:cubicBezTo>
                  <a:close/>
                </a:path>
              </a:pathLst>
            </a:custGeom>
            <a:solidFill>
              <a:srgbClr val="001597"/>
            </a:solidFill>
          </p:spPr>
          <p:txBody>
            <a:bodyPr/>
            <a:lstStyle/>
            <a:p>
              <a:endParaRPr lang="en-IN"/>
            </a:p>
          </p:txBody>
        </p:sp>
        <p:sp>
          <p:nvSpPr>
            <p:cNvPr id="18" name="Freeform 18"/>
            <p:cNvSpPr/>
            <p:nvPr/>
          </p:nvSpPr>
          <p:spPr>
            <a:xfrm>
              <a:off x="0" y="0"/>
              <a:ext cx="637667" cy="637794"/>
            </a:xfrm>
            <a:custGeom>
              <a:avLst/>
              <a:gdLst/>
              <a:ahLst/>
              <a:cxnLst/>
              <a:rect l="l" t="t" r="r" b="b"/>
              <a:pathLst>
                <a:path w="637667" h="637794">
                  <a:moveTo>
                    <a:pt x="0" y="318897"/>
                  </a:moveTo>
                  <a:cubicBezTo>
                    <a:pt x="0" y="142748"/>
                    <a:pt x="142748" y="0"/>
                    <a:pt x="318897" y="0"/>
                  </a:cubicBezTo>
                  <a:lnTo>
                    <a:pt x="318897" y="12700"/>
                  </a:lnTo>
                  <a:lnTo>
                    <a:pt x="318897" y="0"/>
                  </a:lnTo>
                  <a:cubicBezTo>
                    <a:pt x="494919" y="0"/>
                    <a:pt x="637667" y="142748"/>
                    <a:pt x="637667" y="318897"/>
                  </a:cubicBezTo>
                  <a:lnTo>
                    <a:pt x="624967" y="318897"/>
                  </a:lnTo>
                  <a:lnTo>
                    <a:pt x="637667" y="318897"/>
                  </a:lnTo>
                  <a:cubicBezTo>
                    <a:pt x="637667" y="495046"/>
                    <a:pt x="494919" y="637794"/>
                    <a:pt x="318770" y="637794"/>
                  </a:cubicBezTo>
                  <a:lnTo>
                    <a:pt x="318770" y="625094"/>
                  </a:lnTo>
                  <a:lnTo>
                    <a:pt x="318770" y="637794"/>
                  </a:lnTo>
                  <a:cubicBezTo>
                    <a:pt x="142748" y="637667"/>
                    <a:pt x="0" y="494919"/>
                    <a:pt x="0" y="318897"/>
                  </a:cubicBezTo>
                  <a:lnTo>
                    <a:pt x="12700" y="318897"/>
                  </a:lnTo>
                  <a:lnTo>
                    <a:pt x="25400" y="318897"/>
                  </a:lnTo>
                  <a:lnTo>
                    <a:pt x="12700" y="318897"/>
                  </a:lnTo>
                  <a:lnTo>
                    <a:pt x="0" y="318897"/>
                  </a:lnTo>
                  <a:moveTo>
                    <a:pt x="25400" y="318897"/>
                  </a:moveTo>
                  <a:cubicBezTo>
                    <a:pt x="25400" y="325882"/>
                    <a:pt x="19685" y="331597"/>
                    <a:pt x="12700" y="331597"/>
                  </a:cubicBezTo>
                  <a:cubicBezTo>
                    <a:pt x="5715" y="331597"/>
                    <a:pt x="0" y="325882"/>
                    <a:pt x="0" y="318897"/>
                  </a:cubicBezTo>
                  <a:cubicBezTo>
                    <a:pt x="0" y="311912"/>
                    <a:pt x="5715" y="306197"/>
                    <a:pt x="12700" y="306197"/>
                  </a:cubicBezTo>
                  <a:cubicBezTo>
                    <a:pt x="19685" y="306197"/>
                    <a:pt x="25400" y="311912"/>
                    <a:pt x="25400" y="318897"/>
                  </a:cubicBezTo>
                  <a:cubicBezTo>
                    <a:pt x="25400" y="480949"/>
                    <a:pt x="156718" y="612267"/>
                    <a:pt x="318897" y="612267"/>
                  </a:cubicBezTo>
                  <a:cubicBezTo>
                    <a:pt x="481076" y="612267"/>
                    <a:pt x="612267" y="480949"/>
                    <a:pt x="612267" y="318897"/>
                  </a:cubicBezTo>
                  <a:cubicBezTo>
                    <a:pt x="612267" y="156845"/>
                    <a:pt x="480949" y="25400"/>
                    <a:pt x="318897" y="25400"/>
                  </a:cubicBezTo>
                  <a:lnTo>
                    <a:pt x="318897" y="12700"/>
                  </a:lnTo>
                  <a:lnTo>
                    <a:pt x="318897" y="25400"/>
                  </a:lnTo>
                  <a:cubicBezTo>
                    <a:pt x="156718" y="25400"/>
                    <a:pt x="25400" y="156718"/>
                    <a:pt x="25400" y="318897"/>
                  </a:cubicBezTo>
                  <a:close/>
                </a:path>
              </a:pathLst>
            </a:custGeom>
            <a:solidFill>
              <a:srgbClr val="FFFFFF"/>
            </a:solidFill>
          </p:spPr>
          <p:txBody>
            <a:bodyPr/>
            <a:lstStyle/>
            <a:p>
              <a:endParaRPr lang="en-IN"/>
            </a:p>
          </p:txBody>
        </p:sp>
        <p:sp>
          <p:nvSpPr>
            <p:cNvPr id="19" name="TextBox 19"/>
            <p:cNvSpPr txBox="1"/>
            <p:nvPr/>
          </p:nvSpPr>
          <p:spPr>
            <a:xfrm>
              <a:off x="0" y="0"/>
              <a:ext cx="637697" cy="637697"/>
            </a:xfrm>
            <a:prstGeom prst="rect">
              <a:avLst/>
            </a:prstGeom>
          </p:spPr>
          <p:txBody>
            <a:bodyPr lIns="50800" tIns="50800" rIns="50800" bIns="50800" rtlCol="0" anchor="ctr"/>
            <a:lstStyle/>
            <a:p>
              <a:pPr algn="ctr">
                <a:lnSpc>
                  <a:spcPts val="1679"/>
                </a:lnSpc>
              </a:pPr>
              <a:r>
                <a:rPr lang="en-US" sz="1399">
                  <a:solidFill>
                    <a:srgbClr val="FFFFFF"/>
                  </a:solidFill>
                  <a:latin typeface="Open Sans Bold"/>
                </a:rPr>
                <a:t>1</a:t>
              </a:r>
            </a:p>
          </p:txBody>
        </p:sp>
      </p:grpSp>
      <p:grpSp>
        <p:nvGrpSpPr>
          <p:cNvPr id="20" name="Group 20"/>
          <p:cNvGrpSpPr/>
          <p:nvPr/>
        </p:nvGrpSpPr>
        <p:grpSpPr>
          <a:xfrm>
            <a:off x="5984050" y="2396518"/>
            <a:ext cx="478273" cy="478273"/>
            <a:chOff x="0" y="0"/>
            <a:chExt cx="637697" cy="637697"/>
          </a:xfrm>
        </p:grpSpPr>
        <p:sp>
          <p:nvSpPr>
            <p:cNvPr id="21" name="Freeform 21"/>
            <p:cNvSpPr/>
            <p:nvPr/>
          </p:nvSpPr>
          <p:spPr>
            <a:xfrm>
              <a:off x="12700" y="12700"/>
              <a:ext cx="612267" cy="612267"/>
            </a:xfrm>
            <a:custGeom>
              <a:avLst/>
              <a:gdLst/>
              <a:ahLst/>
              <a:cxnLst/>
              <a:rect l="l" t="t" r="r" b="b"/>
              <a:pathLst>
                <a:path w="612267" h="612267">
                  <a:moveTo>
                    <a:pt x="0" y="306197"/>
                  </a:moveTo>
                  <a:cubicBezTo>
                    <a:pt x="0" y="137033"/>
                    <a:pt x="137033" y="0"/>
                    <a:pt x="306197" y="0"/>
                  </a:cubicBezTo>
                  <a:cubicBezTo>
                    <a:pt x="475361" y="0"/>
                    <a:pt x="612267" y="137033"/>
                    <a:pt x="612267" y="306197"/>
                  </a:cubicBezTo>
                  <a:cubicBezTo>
                    <a:pt x="612267" y="475361"/>
                    <a:pt x="475234" y="612267"/>
                    <a:pt x="306197" y="612267"/>
                  </a:cubicBezTo>
                  <a:cubicBezTo>
                    <a:pt x="137160" y="612267"/>
                    <a:pt x="0" y="475234"/>
                    <a:pt x="0" y="306197"/>
                  </a:cubicBezTo>
                  <a:close/>
                </a:path>
              </a:pathLst>
            </a:custGeom>
            <a:solidFill>
              <a:srgbClr val="001597"/>
            </a:solidFill>
          </p:spPr>
          <p:txBody>
            <a:bodyPr/>
            <a:lstStyle/>
            <a:p>
              <a:endParaRPr lang="en-IN"/>
            </a:p>
          </p:txBody>
        </p:sp>
        <p:sp>
          <p:nvSpPr>
            <p:cNvPr id="22" name="Freeform 22"/>
            <p:cNvSpPr/>
            <p:nvPr/>
          </p:nvSpPr>
          <p:spPr>
            <a:xfrm>
              <a:off x="0" y="0"/>
              <a:ext cx="637667" cy="637794"/>
            </a:xfrm>
            <a:custGeom>
              <a:avLst/>
              <a:gdLst/>
              <a:ahLst/>
              <a:cxnLst/>
              <a:rect l="l" t="t" r="r" b="b"/>
              <a:pathLst>
                <a:path w="637667" h="637794">
                  <a:moveTo>
                    <a:pt x="0" y="318897"/>
                  </a:moveTo>
                  <a:cubicBezTo>
                    <a:pt x="0" y="142748"/>
                    <a:pt x="142748" y="0"/>
                    <a:pt x="318897" y="0"/>
                  </a:cubicBezTo>
                  <a:lnTo>
                    <a:pt x="318897" y="12700"/>
                  </a:lnTo>
                  <a:lnTo>
                    <a:pt x="318897" y="0"/>
                  </a:lnTo>
                  <a:cubicBezTo>
                    <a:pt x="494919" y="0"/>
                    <a:pt x="637667" y="142748"/>
                    <a:pt x="637667" y="318897"/>
                  </a:cubicBezTo>
                  <a:lnTo>
                    <a:pt x="624967" y="318897"/>
                  </a:lnTo>
                  <a:lnTo>
                    <a:pt x="637667" y="318897"/>
                  </a:lnTo>
                  <a:cubicBezTo>
                    <a:pt x="637667" y="495046"/>
                    <a:pt x="494919" y="637794"/>
                    <a:pt x="318770" y="637794"/>
                  </a:cubicBezTo>
                  <a:lnTo>
                    <a:pt x="318770" y="625094"/>
                  </a:lnTo>
                  <a:lnTo>
                    <a:pt x="318770" y="637794"/>
                  </a:lnTo>
                  <a:cubicBezTo>
                    <a:pt x="142748" y="637667"/>
                    <a:pt x="0" y="494919"/>
                    <a:pt x="0" y="318897"/>
                  </a:cubicBezTo>
                  <a:lnTo>
                    <a:pt x="12700" y="318897"/>
                  </a:lnTo>
                  <a:lnTo>
                    <a:pt x="25400" y="318897"/>
                  </a:lnTo>
                  <a:lnTo>
                    <a:pt x="12700" y="318897"/>
                  </a:lnTo>
                  <a:lnTo>
                    <a:pt x="0" y="318897"/>
                  </a:lnTo>
                  <a:moveTo>
                    <a:pt x="25400" y="318897"/>
                  </a:moveTo>
                  <a:cubicBezTo>
                    <a:pt x="25400" y="325882"/>
                    <a:pt x="19685" y="331597"/>
                    <a:pt x="12700" y="331597"/>
                  </a:cubicBezTo>
                  <a:cubicBezTo>
                    <a:pt x="5715" y="331597"/>
                    <a:pt x="0" y="325882"/>
                    <a:pt x="0" y="318897"/>
                  </a:cubicBezTo>
                  <a:cubicBezTo>
                    <a:pt x="0" y="311912"/>
                    <a:pt x="5715" y="306197"/>
                    <a:pt x="12700" y="306197"/>
                  </a:cubicBezTo>
                  <a:cubicBezTo>
                    <a:pt x="19685" y="306197"/>
                    <a:pt x="25400" y="311912"/>
                    <a:pt x="25400" y="318897"/>
                  </a:cubicBezTo>
                  <a:cubicBezTo>
                    <a:pt x="25400" y="480949"/>
                    <a:pt x="156718" y="612267"/>
                    <a:pt x="318897" y="612267"/>
                  </a:cubicBezTo>
                  <a:cubicBezTo>
                    <a:pt x="481076" y="612267"/>
                    <a:pt x="612267" y="480949"/>
                    <a:pt x="612267" y="318897"/>
                  </a:cubicBezTo>
                  <a:cubicBezTo>
                    <a:pt x="612267" y="156845"/>
                    <a:pt x="480949" y="25400"/>
                    <a:pt x="318897" y="25400"/>
                  </a:cubicBezTo>
                  <a:lnTo>
                    <a:pt x="318897" y="12700"/>
                  </a:lnTo>
                  <a:lnTo>
                    <a:pt x="318897" y="25400"/>
                  </a:lnTo>
                  <a:cubicBezTo>
                    <a:pt x="156718" y="25400"/>
                    <a:pt x="25400" y="156718"/>
                    <a:pt x="25400" y="318897"/>
                  </a:cubicBezTo>
                  <a:close/>
                </a:path>
              </a:pathLst>
            </a:custGeom>
            <a:solidFill>
              <a:srgbClr val="FFFFFF"/>
            </a:solidFill>
          </p:spPr>
          <p:txBody>
            <a:bodyPr/>
            <a:lstStyle/>
            <a:p>
              <a:endParaRPr lang="en-IN"/>
            </a:p>
          </p:txBody>
        </p:sp>
        <p:sp>
          <p:nvSpPr>
            <p:cNvPr id="23" name="TextBox 23"/>
            <p:cNvSpPr txBox="1"/>
            <p:nvPr/>
          </p:nvSpPr>
          <p:spPr>
            <a:xfrm>
              <a:off x="0" y="0"/>
              <a:ext cx="637697" cy="637697"/>
            </a:xfrm>
            <a:prstGeom prst="rect">
              <a:avLst/>
            </a:prstGeom>
          </p:spPr>
          <p:txBody>
            <a:bodyPr lIns="50800" tIns="50800" rIns="50800" bIns="50800" rtlCol="0" anchor="ctr"/>
            <a:lstStyle/>
            <a:p>
              <a:pPr algn="ctr">
                <a:lnSpc>
                  <a:spcPts val="1679"/>
                </a:lnSpc>
              </a:pPr>
              <a:r>
                <a:rPr lang="en-US" sz="1399">
                  <a:solidFill>
                    <a:srgbClr val="FFFFFF"/>
                  </a:solidFill>
                  <a:latin typeface="Open Sans Bold"/>
                </a:rPr>
                <a:t>2</a:t>
              </a:r>
            </a:p>
          </p:txBody>
        </p:sp>
      </p:grpSp>
      <p:grpSp>
        <p:nvGrpSpPr>
          <p:cNvPr id="24" name="Group 24"/>
          <p:cNvGrpSpPr/>
          <p:nvPr/>
        </p:nvGrpSpPr>
        <p:grpSpPr>
          <a:xfrm>
            <a:off x="6171117" y="3711348"/>
            <a:ext cx="62413" cy="1353946"/>
            <a:chOff x="0" y="0"/>
            <a:chExt cx="83217" cy="1805261"/>
          </a:xfrm>
        </p:grpSpPr>
        <p:sp>
          <p:nvSpPr>
            <p:cNvPr id="25" name="Freeform 25"/>
            <p:cNvSpPr/>
            <p:nvPr/>
          </p:nvSpPr>
          <p:spPr>
            <a:xfrm>
              <a:off x="8509" y="8509"/>
              <a:ext cx="66294" cy="1788287"/>
            </a:xfrm>
            <a:custGeom>
              <a:avLst/>
              <a:gdLst/>
              <a:ahLst/>
              <a:cxnLst/>
              <a:rect l="l" t="t" r="r" b="b"/>
              <a:pathLst>
                <a:path w="66294" h="1788287">
                  <a:moveTo>
                    <a:pt x="0" y="0"/>
                  </a:moveTo>
                  <a:lnTo>
                    <a:pt x="66294" y="0"/>
                  </a:lnTo>
                  <a:lnTo>
                    <a:pt x="66294" y="1788287"/>
                  </a:lnTo>
                  <a:lnTo>
                    <a:pt x="0" y="1788287"/>
                  </a:lnTo>
                  <a:close/>
                </a:path>
              </a:pathLst>
            </a:custGeom>
            <a:solidFill>
              <a:srgbClr val="001597"/>
            </a:solidFill>
          </p:spPr>
          <p:txBody>
            <a:bodyPr/>
            <a:lstStyle/>
            <a:p>
              <a:endParaRPr lang="en-IN"/>
            </a:p>
          </p:txBody>
        </p:sp>
        <p:sp>
          <p:nvSpPr>
            <p:cNvPr id="26" name="Freeform 26"/>
            <p:cNvSpPr/>
            <p:nvPr/>
          </p:nvSpPr>
          <p:spPr>
            <a:xfrm>
              <a:off x="0" y="0"/>
              <a:ext cx="83312" cy="1805305"/>
            </a:xfrm>
            <a:custGeom>
              <a:avLst/>
              <a:gdLst/>
              <a:ahLst/>
              <a:cxnLst/>
              <a:rect l="l" t="t" r="r" b="b"/>
              <a:pathLst>
                <a:path w="83312" h="1805305">
                  <a:moveTo>
                    <a:pt x="8509" y="0"/>
                  </a:moveTo>
                  <a:lnTo>
                    <a:pt x="74803" y="0"/>
                  </a:lnTo>
                  <a:cubicBezTo>
                    <a:pt x="79502" y="0"/>
                    <a:pt x="83312" y="3810"/>
                    <a:pt x="83312" y="8509"/>
                  </a:cubicBezTo>
                  <a:lnTo>
                    <a:pt x="83312" y="1796796"/>
                  </a:lnTo>
                  <a:cubicBezTo>
                    <a:pt x="83312" y="1801495"/>
                    <a:pt x="79502" y="1805305"/>
                    <a:pt x="74803" y="1805305"/>
                  </a:cubicBezTo>
                  <a:lnTo>
                    <a:pt x="8509" y="1805305"/>
                  </a:lnTo>
                  <a:cubicBezTo>
                    <a:pt x="3810" y="1805305"/>
                    <a:pt x="0" y="1801495"/>
                    <a:pt x="0" y="1796796"/>
                  </a:cubicBezTo>
                  <a:lnTo>
                    <a:pt x="0" y="8509"/>
                  </a:lnTo>
                  <a:cubicBezTo>
                    <a:pt x="0" y="3810"/>
                    <a:pt x="3810" y="0"/>
                    <a:pt x="8509" y="0"/>
                  </a:cubicBezTo>
                  <a:moveTo>
                    <a:pt x="8509" y="16891"/>
                  </a:moveTo>
                  <a:lnTo>
                    <a:pt x="8509" y="8509"/>
                  </a:lnTo>
                  <a:lnTo>
                    <a:pt x="17018" y="8509"/>
                  </a:lnTo>
                  <a:lnTo>
                    <a:pt x="17018" y="1796796"/>
                  </a:lnTo>
                  <a:lnTo>
                    <a:pt x="8509" y="1796796"/>
                  </a:lnTo>
                  <a:lnTo>
                    <a:pt x="8509" y="1788287"/>
                  </a:lnTo>
                  <a:lnTo>
                    <a:pt x="74803" y="1788287"/>
                  </a:lnTo>
                  <a:lnTo>
                    <a:pt x="74803" y="1796796"/>
                  </a:lnTo>
                  <a:lnTo>
                    <a:pt x="66294" y="1796796"/>
                  </a:lnTo>
                  <a:lnTo>
                    <a:pt x="66294" y="8509"/>
                  </a:lnTo>
                  <a:lnTo>
                    <a:pt x="74803" y="8509"/>
                  </a:lnTo>
                  <a:lnTo>
                    <a:pt x="74803" y="17018"/>
                  </a:lnTo>
                  <a:lnTo>
                    <a:pt x="8509" y="17018"/>
                  </a:lnTo>
                  <a:close/>
                </a:path>
              </a:pathLst>
            </a:custGeom>
            <a:solidFill>
              <a:srgbClr val="001597"/>
            </a:solidFill>
          </p:spPr>
          <p:txBody>
            <a:bodyPr/>
            <a:lstStyle/>
            <a:p>
              <a:endParaRPr lang="en-IN"/>
            </a:p>
          </p:txBody>
        </p:sp>
      </p:grpSp>
      <p:sp>
        <p:nvSpPr>
          <p:cNvPr id="27" name="TextBox 27"/>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23</a:t>
            </a:r>
          </a:p>
        </p:txBody>
      </p:sp>
      <p:sp>
        <p:nvSpPr>
          <p:cNvPr id="28" name="Freeform 28"/>
          <p:cNvSpPr/>
          <p:nvPr/>
        </p:nvSpPr>
        <p:spPr>
          <a:xfrm>
            <a:off x="9555387" y="3228358"/>
            <a:ext cx="771965" cy="771965"/>
          </a:xfrm>
          <a:custGeom>
            <a:avLst/>
            <a:gdLst/>
            <a:ahLst/>
            <a:cxnLst/>
            <a:rect l="l" t="t" r="r" b="b"/>
            <a:pathLst>
              <a:path w="771965" h="771965">
                <a:moveTo>
                  <a:pt x="0" y="0"/>
                </a:moveTo>
                <a:lnTo>
                  <a:pt x="771965" y="0"/>
                </a:lnTo>
                <a:lnTo>
                  <a:pt x="771965" y="771965"/>
                </a:lnTo>
                <a:lnTo>
                  <a:pt x="0" y="771965"/>
                </a:lnTo>
                <a:lnTo>
                  <a:pt x="0" y="0"/>
                </a:lnTo>
                <a:close/>
              </a:path>
            </a:pathLst>
          </a:custGeom>
          <a:blipFill>
            <a:blip r:embed="rId3"/>
            <a:stretch>
              <a:fillRect/>
            </a:stretch>
          </a:blipFill>
        </p:spPr>
        <p:txBody>
          <a:bodyPr/>
          <a:lstStyle/>
          <a:p>
            <a:endParaRPr lang="en-IN"/>
          </a:p>
        </p:txBody>
      </p:sp>
      <p:grpSp>
        <p:nvGrpSpPr>
          <p:cNvPr id="29" name="Group 29"/>
          <p:cNvGrpSpPr/>
          <p:nvPr/>
        </p:nvGrpSpPr>
        <p:grpSpPr>
          <a:xfrm>
            <a:off x="267443" y="49632"/>
            <a:ext cx="10315411" cy="825810"/>
            <a:chOff x="0" y="0"/>
            <a:chExt cx="13753881" cy="1101080"/>
          </a:xfrm>
        </p:grpSpPr>
        <p:sp>
          <p:nvSpPr>
            <p:cNvPr id="30" name="Freeform 30"/>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4"/>
              <a:stretch>
                <a:fillRect/>
              </a:stretch>
            </a:blipFill>
          </p:spPr>
          <p:txBody>
            <a:bodyPr/>
            <a:lstStyle/>
            <a:p>
              <a:endParaRPr lang="en-IN"/>
            </a:p>
          </p:txBody>
        </p:sp>
        <p:sp>
          <p:nvSpPr>
            <p:cNvPr id="31" name="Freeform 31"/>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5"/>
              <a:stretch>
                <a:fillRect/>
              </a:stretch>
            </a:blipFill>
          </p:spPr>
          <p:txBody>
            <a:bodyPr/>
            <a:lstStyle/>
            <a:p>
              <a:endParaRPr lang="en-IN"/>
            </a:p>
          </p:txBody>
        </p:sp>
        <p:sp>
          <p:nvSpPr>
            <p:cNvPr id="32" name="Freeform 32"/>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6"/>
              <a:stretch>
                <a:fillRect l="-20431" t="-87766" r="-22929" b="-100143"/>
              </a:stretch>
            </a:blipFill>
          </p:spPr>
          <p:txBody>
            <a:bodyPr/>
            <a:lstStyle/>
            <a:p>
              <a:endParaRPr lang="en-IN"/>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24</a:t>
            </a:r>
          </a:p>
        </p:txBody>
      </p:sp>
      <p:grpSp>
        <p:nvGrpSpPr>
          <p:cNvPr id="3" name="Group 3"/>
          <p:cNvGrpSpPr/>
          <p:nvPr/>
        </p:nvGrpSpPr>
        <p:grpSpPr>
          <a:xfrm>
            <a:off x="348125" y="861058"/>
            <a:ext cx="1147449" cy="324594"/>
            <a:chOff x="0" y="0"/>
            <a:chExt cx="1529932" cy="432792"/>
          </a:xfrm>
        </p:grpSpPr>
        <p:sp>
          <p:nvSpPr>
            <p:cNvPr id="4" name="Freeform 4"/>
            <p:cNvSpPr/>
            <p:nvPr/>
          </p:nvSpPr>
          <p:spPr>
            <a:xfrm>
              <a:off x="0" y="0"/>
              <a:ext cx="1529969" cy="432816"/>
            </a:xfrm>
            <a:custGeom>
              <a:avLst/>
              <a:gdLst/>
              <a:ahLst/>
              <a:cxnLst/>
              <a:rect l="l" t="t" r="r" b="b"/>
              <a:pathLst>
                <a:path w="1529969" h="432816">
                  <a:moveTo>
                    <a:pt x="0" y="216408"/>
                  </a:moveTo>
                  <a:cubicBezTo>
                    <a:pt x="0" y="96901"/>
                    <a:pt x="96901" y="0"/>
                    <a:pt x="216408" y="0"/>
                  </a:cubicBezTo>
                  <a:lnTo>
                    <a:pt x="1313561" y="0"/>
                  </a:lnTo>
                  <a:cubicBezTo>
                    <a:pt x="1433068" y="0"/>
                    <a:pt x="1529969" y="96901"/>
                    <a:pt x="1529969" y="216408"/>
                  </a:cubicBezTo>
                  <a:cubicBezTo>
                    <a:pt x="1529969" y="335915"/>
                    <a:pt x="1433068" y="432816"/>
                    <a:pt x="1313561" y="432816"/>
                  </a:cubicBezTo>
                  <a:lnTo>
                    <a:pt x="216408" y="432816"/>
                  </a:lnTo>
                  <a:cubicBezTo>
                    <a:pt x="96901" y="432816"/>
                    <a:pt x="0" y="335915"/>
                    <a:pt x="0" y="216408"/>
                  </a:cubicBezTo>
                  <a:close/>
                </a:path>
              </a:pathLst>
            </a:custGeom>
            <a:solidFill>
              <a:srgbClr val="001597"/>
            </a:solidFill>
          </p:spPr>
          <p:txBody>
            <a:bodyPr/>
            <a:lstStyle/>
            <a:p>
              <a:endParaRPr lang="en-IN"/>
            </a:p>
          </p:txBody>
        </p:sp>
      </p:grpSp>
      <p:sp>
        <p:nvSpPr>
          <p:cNvPr id="5" name="TextBox 5"/>
          <p:cNvSpPr txBox="1"/>
          <p:nvPr/>
        </p:nvSpPr>
        <p:spPr>
          <a:xfrm>
            <a:off x="1556560" y="864763"/>
            <a:ext cx="3079559" cy="3928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Identify your interest in the circular economy</a:t>
            </a:r>
          </a:p>
        </p:txBody>
      </p:sp>
      <p:sp>
        <p:nvSpPr>
          <p:cNvPr id="6" name="TextBox 6"/>
          <p:cNvSpPr txBox="1"/>
          <p:nvPr/>
        </p:nvSpPr>
        <p:spPr>
          <a:xfrm>
            <a:off x="439550" y="927941"/>
            <a:ext cx="964599" cy="202311"/>
          </a:xfrm>
          <a:prstGeom prst="rect">
            <a:avLst/>
          </a:prstGeom>
        </p:spPr>
        <p:txBody>
          <a:bodyPr lIns="0" tIns="0" rIns="0" bIns="0" rtlCol="0" anchor="t">
            <a:spAutoFit/>
          </a:bodyPr>
          <a:lstStyle/>
          <a:p>
            <a:pPr algn="ctr">
              <a:lnSpc>
                <a:spcPts val="1512"/>
              </a:lnSpc>
            </a:pPr>
            <a:r>
              <a:rPr lang="en-US" sz="1399">
                <a:solidFill>
                  <a:srgbClr val="FFFFFF"/>
                </a:solidFill>
                <a:latin typeface="Open Sans Bold"/>
              </a:rPr>
              <a:t>Step 2</a:t>
            </a:r>
          </a:p>
        </p:txBody>
      </p:sp>
      <p:sp>
        <p:nvSpPr>
          <p:cNvPr id="7" name="TextBox 7"/>
          <p:cNvSpPr txBox="1"/>
          <p:nvPr/>
        </p:nvSpPr>
        <p:spPr>
          <a:xfrm>
            <a:off x="914623" y="1403889"/>
            <a:ext cx="4356684" cy="1283589"/>
          </a:xfrm>
          <a:prstGeom prst="rect">
            <a:avLst/>
          </a:prstGeom>
        </p:spPr>
        <p:txBody>
          <a:bodyPr lIns="0" tIns="0" rIns="0" bIns="0" rtlCol="0" anchor="t">
            <a:spAutoFit/>
          </a:bodyPr>
          <a:lstStyle/>
          <a:p>
            <a:pPr algn="just">
              <a:lnSpc>
                <a:spcPts val="1188"/>
              </a:lnSpc>
            </a:pPr>
            <a:r>
              <a:rPr lang="en-US" sz="1100">
                <a:solidFill>
                  <a:srgbClr val="000000"/>
                </a:solidFill>
                <a:latin typeface="Open Sans"/>
              </a:rPr>
              <a:t>Firstly, revisit the four added values of the Circular Economy Taxonomy and consider the guiding questions listed below. Do you see opportunities to provide these added circular economy values in your sector? Prioritize the added values from most to least interesting. Take your first and second highest ranked added values and add them to the WORKSHEET Circular Economy Compass.</a:t>
            </a:r>
          </a:p>
          <a:p>
            <a:pPr algn="just">
              <a:lnSpc>
                <a:spcPts val="1188"/>
              </a:lnSpc>
            </a:pPr>
            <a:endParaRPr lang="en-US" sz="1100">
              <a:solidFill>
                <a:srgbClr val="000000"/>
              </a:solidFill>
              <a:latin typeface="Open Sans"/>
            </a:endParaRPr>
          </a:p>
          <a:p>
            <a:pPr algn="just">
              <a:lnSpc>
                <a:spcPts val="1188"/>
              </a:lnSpc>
            </a:pPr>
            <a:endParaRPr lang="en-US" sz="1100">
              <a:solidFill>
                <a:srgbClr val="000000"/>
              </a:solidFill>
              <a:latin typeface="Open Sans"/>
            </a:endParaRPr>
          </a:p>
        </p:txBody>
      </p:sp>
      <p:graphicFrame>
        <p:nvGraphicFramePr>
          <p:cNvPr id="8" name="Table 8"/>
          <p:cNvGraphicFramePr>
            <a:graphicFrameLocks noGrp="1"/>
          </p:cNvGraphicFramePr>
          <p:nvPr/>
        </p:nvGraphicFramePr>
        <p:xfrm>
          <a:off x="863895" y="2543175"/>
          <a:ext cx="4457700" cy="5010150"/>
        </p:xfrm>
        <a:graphic>
          <a:graphicData uri="http://schemas.openxmlformats.org/drawingml/2006/table">
            <a:tbl>
              <a:tblPr/>
              <a:tblGrid>
                <a:gridCol w="910555">
                  <a:extLst>
                    <a:ext uri="{9D8B030D-6E8A-4147-A177-3AD203B41FA5}">
                      <a16:colId xmlns:a16="http://schemas.microsoft.com/office/drawing/2014/main" val="20000"/>
                    </a:ext>
                  </a:extLst>
                </a:gridCol>
                <a:gridCol w="973177">
                  <a:extLst>
                    <a:ext uri="{9D8B030D-6E8A-4147-A177-3AD203B41FA5}">
                      <a16:colId xmlns:a16="http://schemas.microsoft.com/office/drawing/2014/main" val="20001"/>
                    </a:ext>
                  </a:extLst>
                </a:gridCol>
                <a:gridCol w="2573968">
                  <a:extLst>
                    <a:ext uri="{9D8B030D-6E8A-4147-A177-3AD203B41FA5}">
                      <a16:colId xmlns:a16="http://schemas.microsoft.com/office/drawing/2014/main" val="20002"/>
                    </a:ext>
                  </a:extLst>
                </a:gridCol>
              </a:tblGrid>
              <a:tr h="543959">
                <a:tc>
                  <a:txBody>
                    <a:bodyPr/>
                    <a:lstStyle/>
                    <a:p>
                      <a:pPr algn="ctr">
                        <a:lnSpc>
                          <a:spcPts val="1200"/>
                        </a:lnSpc>
                        <a:defRPr/>
                      </a:pPr>
                      <a:r>
                        <a:rPr lang="en-US" sz="1000">
                          <a:solidFill>
                            <a:srgbClr val="262626"/>
                          </a:solidFill>
                          <a:latin typeface="Open Sans"/>
                        </a:rPr>
                        <a:t>CE Added values</a:t>
                      </a:r>
                      <a:endParaRPr lang="en-US" sz="1100"/>
                    </a:p>
                  </a:txBody>
                  <a:tcPr marL="91450" marR="91450" marT="91450" marB="914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5B9BD5"/>
                    </a:solidFill>
                  </a:tcPr>
                </a:tc>
                <a:tc>
                  <a:txBody>
                    <a:bodyPr/>
                    <a:lstStyle/>
                    <a:p>
                      <a:pPr algn="ctr">
                        <a:lnSpc>
                          <a:spcPts val="1200"/>
                        </a:lnSpc>
                        <a:defRPr/>
                      </a:pPr>
                      <a:r>
                        <a:rPr lang="en-US" sz="1000">
                          <a:solidFill>
                            <a:srgbClr val="262626"/>
                          </a:solidFill>
                          <a:latin typeface="Open Sans"/>
                        </a:rPr>
                        <a:t>Explanation</a:t>
                      </a:r>
                      <a:endParaRPr lang="en-US" sz="1100"/>
                    </a:p>
                  </a:txBody>
                  <a:tcPr marL="91450" marR="91450" marT="91450" marB="914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5B9BD5"/>
                    </a:solidFill>
                  </a:tcPr>
                </a:tc>
                <a:tc>
                  <a:txBody>
                    <a:bodyPr/>
                    <a:lstStyle/>
                    <a:p>
                      <a:pPr algn="ctr">
                        <a:lnSpc>
                          <a:spcPts val="1200"/>
                        </a:lnSpc>
                        <a:defRPr/>
                      </a:pPr>
                      <a:r>
                        <a:rPr lang="en-US" sz="1000">
                          <a:solidFill>
                            <a:srgbClr val="262626"/>
                          </a:solidFill>
                          <a:latin typeface="Open Sans"/>
                        </a:rPr>
                        <a:t>Questions</a:t>
                      </a:r>
                      <a:endParaRPr lang="en-US" sz="1100"/>
                    </a:p>
                  </a:txBody>
                  <a:tcPr marL="91450" marR="91450" marT="91450" marB="914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10000"/>
                  </a:ext>
                </a:extLst>
              </a:tr>
              <a:tr h="1259695">
                <a:tc>
                  <a:txBody>
                    <a:bodyPr/>
                    <a:lstStyle/>
                    <a:p>
                      <a:pPr algn="l">
                        <a:lnSpc>
                          <a:spcPts val="1200"/>
                        </a:lnSpc>
                        <a:defRPr/>
                      </a:pPr>
                      <a:r>
                        <a:rPr lang="en-US" sz="1000">
                          <a:solidFill>
                            <a:srgbClr val="262626"/>
                          </a:solidFill>
                          <a:latin typeface="Open Sans Bold"/>
                        </a:rPr>
                        <a:t>Optimising input</a:t>
                      </a:r>
                      <a:endParaRPr lang="en-US" sz="1100"/>
                    </a:p>
                  </a:txBody>
                  <a:tcPr marL="91450" marR="91450" marT="91450" marB="914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0DEEF"/>
                    </a:solidFill>
                  </a:tcPr>
                </a:tc>
                <a:tc>
                  <a:txBody>
                    <a:bodyPr/>
                    <a:lstStyle/>
                    <a:p>
                      <a:pPr algn="l">
                        <a:lnSpc>
                          <a:spcPts val="1200"/>
                        </a:lnSpc>
                        <a:defRPr/>
                      </a:pPr>
                      <a:r>
                        <a:rPr lang="en-US" sz="1000">
                          <a:solidFill>
                            <a:srgbClr val="262626"/>
                          </a:solidFill>
                          <a:latin typeface="Open Sans"/>
                        </a:rPr>
                        <a:t>use regenerative resources and inputs, produce resource-efficiently</a:t>
                      </a:r>
                      <a:endParaRPr lang="en-US" sz="1100"/>
                    </a:p>
                  </a:txBody>
                  <a:tcPr marL="91450" marR="91450" marT="91450" marB="914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0DEEF"/>
                    </a:solidFill>
                  </a:tcPr>
                </a:tc>
                <a:tc>
                  <a:txBody>
                    <a:bodyPr/>
                    <a:lstStyle/>
                    <a:p>
                      <a:pPr algn="l">
                        <a:lnSpc>
                          <a:spcPts val="1200"/>
                        </a:lnSpc>
                        <a:defRPr/>
                      </a:pPr>
                      <a:r>
                        <a:rPr lang="en-US" sz="1000">
                          <a:solidFill>
                            <a:srgbClr val="262626"/>
                          </a:solidFill>
                          <a:latin typeface="Open Sans"/>
                        </a:rPr>
                        <a:t>Do you want to use waste/recovered byproducts to make your product / service?</a:t>
                      </a:r>
                      <a:endParaRPr lang="en-US" sz="1100"/>
                    </a:p>
                    <a:p>
                      <a:pPr algn="l">
                        <a:lnSpc>
                          <a:spcPts val="1200"/>
                        </a:lnSpc>
                      </a:pPr>
                      <a:endParaRPr lang="en-US" sz="1100"/>
                    </a:p>
                    <a:p>
                      <a:pPr algn="l">
                        <a:lnSpc>
                          <a:spcPts val="1200"/>
                        </a:lnSpc>
                      </a:pPr>
                      <a:r>
                        <a:rPr lang="en-US" sz="1000">
                          <a:solidFill>
                            <a:srgbClr val="262626"/>
                          </a:solidFill>
                          <a:latin typeface="Open Sans"/>
                        </a:rPr>
                        <a:t>Do you want to make a product / service using local or regenerable materials / resources?</a:t>
                      </a:r>
                    </a:p>
                  </a:txBody>
                  <a:tcPr marL="91450" marR="91450" marT="91450" marB="914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0DEEF"/>
                    </a:solidFill>
                  </a:tcPr>
                </a:tc>
                <a:extLst>
                  <a:ext uri="{0D108BD9-81ED-4DB2-BD59-A6C34878D82A}">
                    <a16:rowId xmlns:a16="http://schemas.microsoft.com/office/drawing/2014/main" val="10001"/>
                  </a:ext>
                </a:extLst>
              </a:tr>
              <a:tr h="973401">
                <a:tc>
                  <a:txBody>
                    <a:bodyPr/>
                    <a:lstStyle/>
                    <a:p>
                      <a:pPr algn="l">
                        <a:lnSpc>
                          <a:spcPts val="1200"/>
                        </a:lnSpc>
                        <a:defRPr/>
                      </a:pPr>
                      <a:r>
                        <a:rPr lang="en-US" sz="1000">
                          <a:solidFill>
                            <a:srgbClr val="262626"/>
                          </a:solidFill>
                          <a:latin typeface="Open Sans Bold"/>
                        </a:rPr>
                        <a:t>Increasing durability</a:t>
                      </a:r>
                      <a:endParaRPr lang="en-US" sz="1100"/>
                    </a:p>
                  </a:txBody>
                  <a:tcPr marL="91450" marR="91450" marT="91450" marB="914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FF7"/>
                    </a:solidFill>
                  </a:tcPr>
                </a:tc>
                <a:tc>
                  <a:txBody>
                    <a:bodyPr/>
                    <a:lstStyle/>
                    <a:p>
                      <a:pPr algn="l">
                        <a:lnSpc>
                          <a:spcPts val="1200"/>
                        </a:lnSpc>
                        <a:defRPr/>
                      </a:pPr>
                      <a:r>
                        <a:rPr lang="en-US" sz="1000">
                          <a:solidFill>
                            <a:srgbClr val="262626"/>
                          </a:solidFill>
                          <a:latin typeface="Open Sans"/>
                        </a:rPr>
                        <a:t>extend product life</a:t>
                      </a:r>
                      <a:endParaRPr lang="en-US" sz="1100"/>
                    </a:p>
                  </a:txBody>
                  <a:tcPr marL="91450" marR="91450" marT="91450" marB="914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FF7"/>
                    </a:solidFill>
                  </a:tcPr>
                </a:tc>
                <a:tc>
                  <a:txBody>
                    <a:bodyPr/>
                    <a:lstStyle/>
                    <a:p>
                      <a:pPr algn="l">
                        <a:lnSpc>
                          <a:spcPts val="1200"/>
                        </a:lnSpc>
                        <a:defRPr/>
                      </a:pPr>
                      <a:r>
                        <a:rPr lang="en-US" sz="1000">
                          <a:solidFill>
                            <a:srgbClr val="262626"/>
                          </a:solidFill>
                          <a:latin typeface="Open Sans"/>
                        </a:rPr>
                        <a:t>Do you want to extend the life span of a product / service?</a:t>
                      </a:r>
                      <a:endParaRPr lang="en-US" sz="1100"/>
                    </a:p>
                    <a:p>
                      <a:pPr algn="l">
                        <a:lnSpc>
                          <a:spcPts val="1200"/>
                        </a:lnSpc>
                      </a:pPr>
                      <a:endParaRPr lang="en-US" sz="1100"/>
                    </a:p>
                    <a:p>
                      <a:pPr algn="l">
                        <a:lnSpc>
                          <a:spcPts val="1200"/>
                        </a:lnSpc>
                      </a:pPr>
                      <a:r>
                        <a:rPr lang="en-US" sz="1000">
                          <a:solidFill>
                            <a:srgbClr val="262626"/>
                          </a:solidFill>
                          <a:latin typeface="Open Sans"/>
                        </a:rPr>
                        <a:t>Do you want to repair existing products?</a:t>
                      </a:r>
                    </a:p>
                  </a:txBody>
                  <a:tcPr marL="91450" marR="91450" marT="91450" marB="914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FF7"/>
                    </a:solidFill>
                  </a:tcPr>
                </a:tc>
                <a:extLst>
                  <a:ext uri="{0D108BD9-81ED-4DB2-BD59-A6C34878D82A}">
                    <a16:rowId xmlns:a16="http://schemas.microsoft.com/office/drawing/2014/main" val="10002"/>
                  </a:ext>
                </a:extLst>
              </a:tr>
              <a:tr h="1259695">
                <a:tc>
                  <a:txBody>
                    <a:bodyPr/>
                    <a:lstStyle/>
                    <a:p>
                      <a:pPr algn="l">
                        <a:lnSpc>
                          <a:spcPts val="1200"/>
                        </a:lnSpc>
                        <a:defRPr/>
                      </a:pPr>
                      <a:r>
                        <a:rPr lang="en-US" sz="1000">
                          <a:solidFill>
                            <a:srgbClr val="262626"/>
                          </a:solidFill>
                          <a:latin typeface="Open Sans Bold"/>
                        </a:rPr>
                        <a:t>Maximising utility</a:t>
                      </a:r>
                      <a:endParaRPr lang="en-US" sz="1100"/>
                    </a:p>
                  </a:txBody>
                  <a:tcPr marL="91450" marR="91450" marT="91450" marB="914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0DEEF"/>
                    </a:solidFill>
                  </a:tcPr>
                </a:tc>
                <a:tc>
                  <a:txBody>
                    <a:bodyPr/>
                    <a:lstStyle/>
                    <a:p>
                      <a:pPr algn="l">
                        <a:lnSpc>
                          <a:spcPts val="1200"/>
                        </a:lnSpc>
                        <a:defRPr/>
                      </a:pPr>
                      <a:r>
                        <a:rPr lang="en-US" sz="1000">
                          <a:solidFill>
                            <a:srgbClr val="262626"/>
                          </a:solidFill>
                          <a:latin typeface="Open Sans"/>
                        </a:rPr>
                        <a:t>provide user-oriented services to maximise product utility</a:t>
                      </a:r>
                      <a:endParaRPr lang="en-US" sz="1100"/>
                    </a:p>
                  </a:txBody>
                  <a:tcPr marL="91450" marR="91450" marT="91450" marB="914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0DEEF"/>
                    </a:solidFill>
                  </a:tcPr>
                </a:tc>
                <a:tc>
                  <a:txBody>
                    <a:bodyPr/>
                    <a:lstStyle/>
                    <a:p>
                      <a:pPr algn="l">
                        <a:lnSpc>
                          <a:spcPts val="1200"/>
                        </a:lnSpc>
                        <a:defRPr/>
                      </a:pPr>
                      <a:r>
                        <a:rPr lang="en-US" sz="1000">
                          <a:solidFill>
                            <a:srgbClr val="262626"/>
                          </a:solidFill>
                          <a:latin typeface="Open Sans"/>
                        </a:rPr>
                        <a:t>Do you want to offer a product / service which can be shared by multiple users/communities?</a:t>
                      </a:r>
                      <a:endParaRPr lang="en-US" sz="1100"/>
                    </a:p>
                    <a:p>
                      <a:pPr algn="l">
                        <a:lnSpc>
                          <a:spcPts val="1200"/>
                        </a:lnSpc>
                      </a:pPr>
                      <a:endParaRPr lang="en-US" sz="1100"/>
                    </a:p>
                    <a:p>
                      <a:pPr algn="l">
                        <a:lnSpc>
                          <a:spcPts val="1200"/>
                        </a:lnSpc>
                      </a:pPr>
                      <a:r>
                        <a:rPr lang="en-US" sz="1000">
                          <a:solidFill>
                            <a:srgbClr val="262626"/>
                          </a:solidFill>
                          <a:latin typeface="Open Sans"/>
                        </a:rPr>
                        <a:t>Do you want to offer a product / service digitally?</a:t>
                      </a:r>
                    </a:p>
                    <a:p>
                      <a:pPr algn="l">
                        <a:lnSpc>
                          <a:spcPts val="1200"/>
                        </a:lnSpc>
                      </a:pPr>
                      <a:endParaRPr lang="en-US" sz="1000">
                        <a:solidFill>
                          <a:srgbClr val="262626"/>
                        </a:solidFill>
                        <a:latin typeface="Open Sans"/>
                      </a:endParaRPr>
                    </a:p>
                  </a:txBody>
                  <a:tcPr marL="91450" marR="91450" marT="91450" marB="914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0DEEF"/>
                    </a:solidFill>
                  </a:tcPr>
                </a:tc>
                <a:extLst>
                  <a:ext uri="{0D108BD9-81ED-4DB2-BD59-A6C34878D82A}">
                    <a16:rowId xmlns:a16="http://schemas.microsoft.com/office/drawing/2014/main" val="10003"/>
                  </a:ext>
                </a:extLst>
              </a:tr>
              <a:tr h="973401">
                <a:tc>
                  <a:txBody>
                    <a:bodyPr/>
                    <a:lstStyle/>
                    <a:p>
                      <a:pPr algn="l">
                        <a:lnSpc>
                          <a:spcPts val="1200"/>
                        </a:lnSpc>
                        <a:defRPr/>
                      </a:pPr>
                      <a:r>
                        <a:rPr lang="en-US" sz="1000">
                          <a:solidFill>
                            <a:srgbClr val="262626"/>
                          </a:solidFill>
                          <a:latin typeface="Open Sans Bold"/>
                        </a:rPr>
                        <a:t>Retaining value</a:t>
                      </a:r>
                      <a:endParaRPr lang="en-US" sz="1100"/>
                    </a:p>
                  </a:txBody>
                  <a:tcPr marL="91450" marR="91450" marT="91450" marB="914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FF7"/>
                    </a:solidFill>
                  </a:tcPr>
                </a:tc>
                <a:tc>
                  <a:txBody>
                    <a:bodyPr/>
                    <a:lstStyle/>
                    <a:p>
                      <a:pPr algn="l">
                        <a:lnSpc>
                          <a:spcPts val="1200"/>
                        </a:lnSpc>
                        <a:defRPr/>
                      </a:pPr>
                      <a:r>
                        <a:rPr lang="en-US" sz="1000">
                          <a:solidFill>
                            <a:srgbClr val="262626"/>
                          </a:solidFill>
                          <a:latin typeface="Open Sans"/>
                        </a:rPr>
                        <a:t>use waste as a valuable resource</a:t>
                      </a:r>
                      <a:endParaRPr lang="en-US" sz="1100"/>
                    </a:p>
                  </a:txBody>
                  <a:tcPr marL="91450" marR="91450" marT="91450" marB="914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FF7"/>
                    </a:solidFill>
                  </a:tcPr>
                </a:tc>
                <a:tc>
                  <a:txBody>
                    <a:bodyPr/>
                    <a:lstStyle/>
                    <a:p>
                      <a:pPr algn="l">
                        <a:lnSpc>
                          <a:spcPts val="1200"/>
                        </a:lnSpc>
                        <a:defRPr/>
                      </a:pPr>
                      <a:r>
                        <a:rPr lang="en-US" sz="1000">
                          <a:solidFill>
                            <a:srgbClr val="262626"/>
                          </a:solidFill>
                          <a:latin typeface="Open Sans"/>
                        </a:rPr>
                        <a:t>Do you want to create new products from waste?</a:t>
                      </a:r>
                      <a:endParaRPr lang="en-US" sz="1100"/>
                    </a:p>
                    <a:p>
                      <a:pPr algn="l">
                        <a:lnSpc>
                          <a:spcPts val="1200"/>
                        </a:lnSpc>
                      </a:pPr>
                      <a:endParaRPr lang="en-US" sz="1100"/>
                    </a:p>
                    <a:p>
                      <a:pPr algn="l">
                        <a:lnSpc>
                          <a:spcPts val="1200"/>
                        </a:lnSpc>
                      </a:pPr>
                      <a:r>
                        <a:rPr lang="en-US" sz="1000">
                          <a:solidFill>
                            <a:srgbClr val="262626"/>
                          </a:solidFill>
                          <a:latin typeface="Open Sans"/>
                        </a:rPr>
                        <a:t>Do you want to collect and/or sell waste?</a:t>
                      </a:r>
                    </a:p>
                  </a:txBody>
                  <a:tcPr marL="91450" marR="91450" marT="91450" marB="914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FF7"/>
                    </a:solidFill>
                  </a:tcPr>
                </a:tc>
                <a:extLst>
                  <a:ext uri="{0D108BD9-81ED-4DB2-BD59-A6C34878D82A}">
                    <a16:rowId xmlns:a16="http://schemas.microsoft.com/office/drawing/2014/main" val="10004"/>
                  </a:ext>
                </a:extLst>
              </a:tr>
            </a:tbl>
          </a:graphicData>
        </a:graphic>
      </p:graphicFrame>
      <p:sp>
        <p:nvSpPr>
          <p:cNvPr id="9" name="AutoShape 9"/>
          <p:cNvSpPr/>
          <p:nvPr/>
        </p:nvSpPr>
        <p:spPr>
          <a:xfrm>
            <a:off x="547561" y="1034180"/>
            <a:ext cx="76200" cy="2578051"/>
          </a:xfrm>
          <a:prstGeom prst="line">
            <a:avLst/>
          </a:prstGeom>
          <a:ln w="57150" cap="rnd">
            <a:solidFill>
              <a:srgbClr val="001597"/>
            </a:solidFill>
            <a:prstDash val="solid"/>
            <a:headEnd type="none" w="sm" len="sm"/>
            <a:tailEnd type="triangle" w="lg" len="med"/>
          </a:ln>
        </p:spPr>
        <p:txBody>
          <a:bodyPr/>
          <a:lstStyle/>
          <a:p>
            <a:endParaRPr lang="en-IN"/>
          </a:p>
        </p:txBody>
      </p:sp>
      <p:grpSp>
        <p:nvGrpSpPr>
          <p:cNvPr id="10" name="Group 10"/>
          <p:cNvGrpSpPr/>
          <p:nvPr/>
        </p:nvGrpSpPr>
        <p:grpSpPr>
          <a:xfrm>
            <a:off x="181057" y="29428"/>
            <a:ext cx="10315411" cy="825810"/>
            <a:chOff x="0" y="0"/>
            <a:chExt cx="13753881" cy="1101080"/>
          </a:xfrm>
        </p:grpSpPr>
        <p:sp>
          <p:nvSpPr>
            <p:cNvPr id="11" name="Freeform 11"/>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12" name="Freeform 12"/>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13" name="Freeform 13"/>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grpSp>
        <p:nvGrpSpPr>
          <p:cNvPr id="14" name="Group 14"/>
          <p:cNvGrpSpPr/>
          <p:nvPr/>
        </p:nvGrpSpPr>
        <p:grpSpPr>
          <a:xfrm>
            <a:off x="5403429" y="861058"/>
            <a:ext cx="1147449" cy="324594"/>
            <a:chOff x="0" y="0"/>
            <a:chExt cx="1529932" cy="432792"/>
          </a:xfrm>
        </p:grpSpPr>
        <p:sp>
          <p:nvSpPr>
            <p:cNvPr id="15" name="Freeform 15"/>
            <p:cNvSpPr/>
            <p:nvPr/>
          </p:nvSpPr>
          <p:spPr>
            <a:xfrm>
              <a:off x="0" y="0"/>
              <a:ext cx="1529969" cy="432816"/>
            </a:xfrm>
            <a:custGeom>
              <a:avLst/>
              <a:gdLst/>
              <a:ahLst/>
              <a:cxnLst/>
              <a:rect l="l" t="t" r="r" b="b"/>
              <a:pathLst>
                <a:path w="1529969" h="432816">
                  <a:moveTo>
                    <a:pt x="0" y="216408"/>
                  </a:moveTo>
                  <a:cubicBezTo>
                    <a:pt x="0" y="96901"/>
                    <a:pt x="96901" y="0"/>
                    <a:pt x="216408" y="0"/>
                  </a:cubicBezTo>
                  <a:lnTo>
                    <a:pt x="1313561" y="0"/>
                  </a:lnTo>
                  <a:cubicBezTo>
                    <a:pt x="1433068" y="0"/>
                    <a:pt x="1529969" y="96901"/>
                    <a:pt x="1529969" y="216408"/>
                  </a:cubicBezTo>
                  <a:cubicBezTo>
                    <a:pt x="1529969" y="335915"/>
                    <a:pt x="1433068" y="432816"/>
                    <a:pt x="1313561" y="432816"/>
                  </a:cubicBezTo>
                  <a:lnTo>
                    <a:pt x="216408" y="432816"/>
                  </a:lnTo>
                  <a:cubicBezTo>
                    <a:pt x="96901" y="432816"/>
                    <a:pt x="0" y="335915"/>
                    <a:pt x="0" y="216408"/>
                  </a:cubicBezTo>
                  <a:close/>
                </a:path>
              </a:pathLst>
            </a:custGeom>
            <a:solidFill>
              <a:srgbClr val="001597"/>
            </a:solidFill>
          </p:spPr>
          <p:txBody>
            <a:bodyPr/>
            <a:lstStyle/>
            <a:p>
              <a:endParaRPr lang="en-IN"/>
            </a:p>
          </p:txBody>
        </p:sp>
      </p:grpSp>
      <p:sp>
        <p:nvSpPr>
          <p:cNvPr id="16" name="TextBox 16"/>
          <p:cNvSpPr txBox="1"/>
          <p:nvPr/>
        </p:nvSpPr>
        <p:spPr>
          <a:xfrm>
            <a:off x="6611864" y="864763"/>
            <a:ext cx="3079559" cy="3928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Brainstorm circular business models</a:t>
            </a:r>
          </a:p>
        </p:txBody>
      </p:sp>
      <p:sp>
        <p:nvSpPr>
          <p:cNvPr id="17" name="TextBox 17"/>
          <p:cNvSpPr txBox="1"/>
          <p:nvPr/>
        </p:nvSpPr>
        <p:spPr>
          <a:xfrm>
            <a:off x="5494854" y="927941"/>
            <a:ext cx="964599" cy="202311"/>
          </a:xfrm>
          <a:prstGeom prst="rect">
            <a:avLst/>
          </a:prstGeom>
        </p:spPr>
        <p:txBody>
          <a:bodyPr lIns="0" tIns="0" rIns="0" bIns="0" rtlCol="0" anchor="t">
            <a:spAutoFit/>
          </a:bodyPr>
          <a:lstStyle/>
          <a:p>
            <a:pPr algn="ctr">
              <a:lnSpc>
                <a:spcPts val="1512"/>
              </a:lnSpc>
            </a:pPr>
            <a:r>
              <a:rPr lang="en-US" sz="1399">
                <a:solidFill>
                  <a:srgbClr val="FFFFFF"/>
                </a:solidFill>
                <a:latin typeface="Open Sans Bold"/>
              </a:rPr>
              <a:t>Step 2</a:t>
            </a:r>
          </a:p>
        </p:txBody>
      </p:sp>
      <p:sp>
        <p:nvSpPr>
          <p:cNvPr id="18" name="TextBox 18"/>
          <p:cNvSpPr txBox="1"/>
          <p:nvPr/>
        </p:nvSpPr>
        <p:spPr>
          <a:xfrm>
            <a:off x="5969927" y="1403889"/>
            <a:ext cx="4356684" cy="1283589"/>
          </a:xfrm>
          <a:prstGeom prst="rect">
            <a:avLst/>
          </a:prstGeom>
        </p:spPr>
        <p:txBody>
          <a:bodyPr lIns="0" tIns="0" rIns="0" bIns="0" rtlCol="0" anchor="t">
            <a:spAutoFit/>
          </a:bodyPr>
          <a:lstStyle/>
          <a:p>
            <a:pPr algn="just">
              <a:lnSpc>
                <a:spcPts val="1188"/>
              </a:lnSpc>
            </a:pPr>
            <a:r>
              <a:rPr lang="en-US" sz="1100">
                <a:solidFill>
                  <a:srgbClr val="000000"/>
                </a:solidFill>
                <a:latin typeface="Open Sans"/>
              </a:rPr>
              <a:t>Within your group, engage in a discussion to explore the reasons behind your team members’ interest with specific added values within your chosen sector. Now, let's unleash your creativity! Brainstorm potential business models that integrate your sector with the two selected added values of the circular economy. Use bullet points to outline at least two business models per added value. Concluding, consider the possibility of connecting these business ideas and highlighting them using a one color.</a:t>
            </a:r>
          </a:p>
          <a:p>
            <a:pPr algn="just">
              <a:lnSpc>
                <a:spcPts val="1188"/>
              </a:lnSpc>
            </a:pPr>
            <a:endParaRPr lang="en-US" sz="1100">
              <a:solidFill>
                <a:srgbClr val="000000"/>
              </a:solidFill>
              <a:latin typeface="Open Sans"/>
            </a:endParaRPr>
          </a:p>
        </p:txBody>
      </p:sp>
      <p:sp>
        <p:nvSpPr>
          <p:cNvPr id="19" name="AutoShape 19"/>
          <p:cNvSpPr/>
          <p:nvPr/>
        </p:nvSpPr>
        <p:spPr>
          <a:xfrm>
            <a:off x="5602865" y="1034180"/>
            <a:ext cx="76200" cy="2578051"/>
          </a:xfrm>
          <a:prstGeom prst="line">
            <a:avLst/>
          </a:prstGeom>
          <a:ln w="57150" cap="rnd">
            <a:solidFill>
              <a:srgbClr val="001597"/>
            </a:solidFill>
            <a:prstDash val="solid"/>
            <a:headEnd type="none" w="sm" len="sm"/>
            <a:tailEnd type="triangle" w="lg" len="med"/>
          </a:ln>
        </p:spPr>
        <p:txBody>
          <a:bodyPr/>
          <a:lstStyle/>
          <a:p>
            <a:endParaRPr lang="en-IN"/>
          </a:p>
        </p:txBody>
      </p:sp>
      <p:sp>
        <p:nvSpPr>
          <p:cNvPr id="20" name="Freeform 20"/>
          <p:cNvSpPr/>
          <p:nvPr/>
        </p:nvSpPr>
        <p:spPr>
          <a:xfrm>
            <a:off x="5660703" y="3167171"/>
            <a:ext cx="4235873" cy="3791363"/>
          </a:xfrm>
          <a:custGeom>
            <a:avLst/>
            <a:gdLst/>
            <a:ahLst/>
            <a:cxnLst/>
            <a:rect l="l" t="t" r="r" b="b"/>
            <a:pathLst>
              <a:path w="4235873" h="3791363">
                <a:moveTo>
                  <a:pt x="0" y="0"/>
                </a:moveTo>
                <a:lnTo>
                  <a:pt x="4235873" y="0"/>
                </a:lnTo>
                <a:lnTo>
                  <a:pt x="4235873" y="3791362"/>
                </a:lnTo>
                <a:lnTo>
                  <a:pt x="0" y="37913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N"/>
          </a:p>
        </p:txBody>
      </p:sp>
      <p:sp>
        <p:nvSpPr>
          <p:cNvPr id="21" name="TextBox 21"/>
          <p:cNvSpPr txBox="1"/>
          <p:nvPr/>
        </p:nvSpPr>
        <p:spPr>
          <a:xfrm rot="-587294">
            <a:off x="6411648" y="4330649"/>
            <a:ext cx="2850256" cy="1538859"/>
          </a:xfrm>
          <a:prstGeom prst="rect">
            <a:avLst/>
          </a:prstGeom>
        </p:spPr>
        <p:txBody>
          <a:bodyPr lIns="0" tIns="0" rIns="0" bIns="0" rtlCol="0" anchor="t">
            <a:spAutoFit/>
          </a:bodyPr>
          <a:lstStyle/>
          <a:p>
            <a:pPr algn="ctr">
              <a:lnSpc>
                <a:spcPts val="1728"/>
              </a:lnSpc>
            </a:pPr>
            <a:r>
              <a:rPr lang="en-US" sz="1600">
                <a:solidFill>
                  <a:srgbClr val="001597"/>
                </a:solidFill>
                <a:latin typeface="Open Sans Bold"/>
              </a:rPr>
              <a:t>Enterprises often provide multiple values and can connect across sectors, circular economy added values, and activities. Think about which of your ideas could connect!</a:t>
            </a:r>
          </a:p>
        </p:txBody>
      </p:sp>
      <p:sp>
        <p:nvSpPr>
          <p:cNvPr id="22" name="Freeform 22"/>
          <p:cNvSpPr/>
          <p:nvPr/>
        </p:nvSpPr>
        <p:spPr>
          <a:xfrm>
            <a:off x="9528150" y="5950235"/>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8"/>
            <a:stretch>
              <a:fillRect/>
            </a:stretch>
          </a:blipFill>
        </p:spPr>
        <p:txBody>
          <a:bodyPr/>
          <a:lstStyle/>
          <a:p>
            <a:endParaRPr lang="en-IN"/>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55626" y="1562418"/>
            <a:ext cx="5779770" cy="5779770"/>
            <a:chOff x="0" y="0"/>
            <a:chExt cx="7706360" cy="7706360"/>
          </a:xfrm>
        </p:grpSpPr>
        <p:sp>
          <p:nvSpPr>
            <p:cNvPr id="3" name="Freeform 3"/>
            <p:cNvSpPr/>
            <p:nvPr/>
          </p:nvSpPr>
          <p:spPr>
            <a:xfrm>
              <a:off x="12700" y="12700"/>
              <a:ext cx="7680960" cy="7680960"/>
            </a:xfrm>
            <a:custGeom>
              <a:avLst/>
              <a:gdLst/>
              <a:ahLst/>
              <a:cxnLst/>
              <a:rect l="l" t="t" r="r" b="b"/>
              <a:pathLst>
                <a:path w="7680960" h="7680960">
                  <a:moveTo>
                    <a:pt x="0" y="3840480"/>
                  </a:moveTo>
                  <a:cubicBezTo>
                    <a:pt x="0" y="1719453"/>
                    <a:pt x="1719453" y="0"/>
                    <a:pt x="3840480" y="0"/>
                  </a:cubicBezTo>
                  <a:cubicBezTo>
                    <a:pt x="5961507" y="0"/>
                    <a:pt x="7680960" y="1719453"/>
                    <a:pt x="7680960" y="3840480"/>
                  </a:cubicBezTo>
                  <a:cubicBezTo>
                    <a:pt x="7680960" y="5961507"/>
                    <a:pt x="5961507" y="7680960"/>
                    <a:pt x="3840480" y="7680960"/>
                  </a:cubicBezTo>
                  <a:cubicBezTo>
                    <a:pt x="1719453" y="7680960"/>
                    <a:pt x="0" y="5961507"/>
                    <a:pt x="0" y="3840480"/>
                  </a:cubicBezTo>
                  <a:close/>
                </a:path>
              </a:pathLst>
            </a:custGeom>
            <a:solidFill>
              <a:srgbClr val="FFFFFF"/>
            </a:solidFill>
          </p:spPr>
          <p:txBody>
            <a:bodyPr/>
            <a:lstStyle/>
            <a:p>
              <a:endParaRPr lang="en-IN"/>
            </a:p>
          </p:txBody>
        </p:sp>
        <p:sp>
          <p:nvSpPr>
            <p:cNvPr id="4" name="Freeform 4"/>
            <p:cNvSpPr/>
            <p:nvPr/>
          </p:nvSpPr>
          <p:spPr>
            <a:xfrm>
              <a:off x="0" y="0"/>
              <a:ext cx="7404735" cy="7555230"/>
            </a:xfrm>
            <a:custGeom>
              <a:avLst/>
              <a:gdLst/>
              <a:ahLst/>
              <a:cxnLst/>
              <a:rect l="l" t="t" r="r" b="b"/>
              <a:pathLst>
                <a:path w="7404735" h="7555230">
                  <a:moveTo>
                    <a:pt x="10033" y="3572891"/>
                  </a:moveTo>
                  <a:cubicBezTo>
                    <a:pt x="14986" y="3504819"/>
                    <a:pt x="21590" y="3437128"/>
                    <a:pt x="29972" y="3370072"/>
                  </a:cubicBezTo>
                  <a:lnTo>
                    <a:pt x="55118" y="3373247"/>
                  </a:lnTo>
                  <a:cubicBezTo>
                    <a:pt x="46736" y="3439922"/>
                    <a:pt x="40132" y="3507105"/>
                    <a:pt x="35306" y="3574796"/>
                  </a:cubicBezTo>
                  <a:close/>
                  <a:moveTo>
                    <a:pt x="40259" y="3294380"/>
                  </a:moveTo>
                  <a:cubicBezTo>
                    <a:pt x="50038" y="3226816"/>
                    <a:pt x="61595" y="3159887"/>
                    <a:pt x="74930" y="3093593"/>
                  </a:cubicBezTo>
                  <a:lnTo>
                    <a:pt x="99822" y="3098546"/>
                  </a:lnTo>
                  <a:cubicBezTo>
                    <a:pt x="86614" y="3164459"/>
                    <a:pt x="75184" y="3231007"/>
                    <a:pt x="65405" y="3298063"/>
                  </a:cubicBezTo>
                  <a:close/>
                  <a:moveTo>
                    <a:pt x="115824" y="3022346"/>
                  </a:moveTo>
                  <a:cubicBezTo>
                    <a:pt x="130556" y="2955798"/>
                    <a:pt x="146939" y="2889758"/>
                    <a:pt x="165100" y="2824480"/>
                  </a:cubicBezTo>
                  <a:lnTo>
                    <a:pt x="189611" y="2831211"/>
                  </a:lnTo>
                  <a:cubicBezTo>
                    <a:pt x="171577" y="2895981"/>
                    <a:pt x="155321" y="2961513"/>
                    <a:pt x="140716" y="3027680"/>
                  </a:cubicBezTo>
                  <a:close/>
                  <a:moveTo>
                    <a:pt x="211074" y="2756408"/>
                  </a:moveTo>
                  <a:cubicBezTo>
                    <a:pt x="230632" y="2691130"/>
                    <a:pt x="251841" y="2626614"/>
                    <a:pt x="274701" y="2562733"/>
                  </a:cubicBezTo>
                  <a:lnTo>
                    <a:pt x="298577" y="2571242"/>
                  </a:lnTo>
                  <a:cubicBezTo>
                    <a:pt x="275844" y="2634615"/>
                    <a:pt x="254762" y="2698750"/>
                    <a:pt x="235458" y="2763647"/>
                  </a:cubicBezTo>
                  <a:close/>
                  <a:moveTo>
                    <a:pt x="325501" y="2498217"/>
                  </a:moveTo>
                  <a:cubicBezTo>
                    <a:pt x="349758" y="2434590"/>
                    <a:pt x="375666" y="2371725"/>
                    <a:pt x="403098" y="2309749"/>
                  </a:cubicBezTo>
                  <a:lnTo>
                    <a:pt x="426339" y="2320036"/>
                  </a:lnTo>
                  <a:cubicBezTo>
                    <a:pt x="399034" y="2381631"/>
                    <a:pt x="373380" y="2443988"/>
                    <a:pt x="349250" y="2507234"/>
                  </a:cubicBezTo>
                  <a:close/>
                  <a:moveTo>
                    <a:pt x="458470" y="2249170"/>
                  </a:moveTo>
                  <a:cubicBezTo>
                    <a:pt x="487299" y="2187448"/>
                    <a:pt x="517652" y="2126742"/>
                    <a:pt x="549656" y="2066925"/>
                  </a:cubicBezTo>
                  <a:lnTo>
                    <a:pt x="572008" y="2078863"/>
                  </a:lnTo>
                  <a:cubicBezTo>
                    <a:pt x="540258" y="2138299"/>
                    <a:pt x="510032" y="2198751"/>
                    <a:pt x="481457" y="2259965"/>
                  </a:cubicBezTo>
                  <a:close/>
                  <a:moveTo>
                    <a:pt x="609219" y="2010537"/>
                  </a:moveTo>
                  <a:cubicBezTo>
                    <a:pt x="642493" y="1951101"/>
                    <a:pt x="677164" y="1892681"/>
                    <a:pt x="713486" y="1835277"/>
                  </a:cubicBezTo>
                  <a:lnTo>
                    <a:pt x="734949" y="1848866"/>
                  </a:lnTo>
                  <a:cubicBezTo>
                    <a:pt x="699008" y="1905889"/>
                    <a:pt x="664464" y="1963928"/>
                    <a:pt x="631444" y="2022856"/>
                  </a:cubicBezTo>
                  <a:close/>
                  <a:moveTo>
                    <a:pt x="777113" y="1783461"/>
                  </a:moveTo>
                  <a:cubicBezTo>
                    <a:pt x="814578" y="1726692"/>
                    <a:pt x="853440" y="1670939"/>
                    <a:pt x="893699" y="1616329"/>
                  </a:cubicBezTo>
                  <a:lnTo>
                    <a:pt x="914146" y="1631442"/>
                  </a:lnTo>
                  <a:cubicBezTo>
                    <a:pt x="874141" y="1685671"/>
                    <a:pt x="835406" y="1741043"/>
                    <a:pt x="798322" y="1797558"/>
                  </a:cubicBezTo>
                  <a:close/>
                  <a:moveTo>
                    <a:pt x="961009" y="1569339"/>
                  </a:moveTo>
                  <a:cubicBezTo>
                    <a:pt x="1002411" y="1515491"/>
                    <a:pt x="1045337" y="1462659"/>
                    <a:pt x="1089406" y="1411097"/>
                  </a:cubicBezTo>
                  <a:lnTo>
                    <a:pt x="1108710" y="1427607"/>
                  </a:lnTo>
                  <a:cubicBezTo>
                    <a:pt x="1064768" y="1478915"/>
                    <a:pt x="1022223" y="1531239"/>
                    <a:pt x="981075" y="1584833"/>
                  </a:cubicBezTo>
                  <a:close/>
                  <a:moveTo>
                    <a:pt x="1159764" y="1368933"/>
                  </a:moveTo>
                  <a:cubicBezTo>
                    <a:pt x="1204976" y="1318133"/>
                    <a:pt x="1251458" y="1268603"/>
                    <a:pt x="1299337" y="1220343"/>
                  </a:cubicBezTo>
                  <a:lnTo>
                    <a:pt x="1317371" y="1238250"/>
                  </a:lnTo>
                  <a:cubicBezTo>
                    <a:pt x="1269873" y="1286256"/>
                    <a:pt x="1223645" y="1335405"/>
                    <a:pt x="1178687" y="1385824"/>
                  </a:cubicBezTo>
                  <a:close/>
                  <a:moveTo>
                    <a:pt x="1169035" y="1088644"/>
                  </a:moveTo>
                  <a:cubicBezTo>
                    <a:pt x="1217803" y="1041273"/>
                    <a:pt x="1267714" y="995299"/>
                    <a:pt x="1318895" y="950595"/>
                  </a:cubicBezTo>
                  <a:lnTo>
                    <a:pt x="1335659" y="969772"/>
                  </a:lnTo>
                  <a:cubicBezTo>
                    <a:pt x="1284859" y="1014222"/>
                    <a:pt x="1235202" y="1059942"/>
                    <a:pt x="1186688" y="1106932"/>
                  </a:cubicBezTo>
                  <a:close/>
                  <a:moveTo>
                    <a:pt x="1394714" y="919099"/>
                  </a:moveTo>
                  <a:cubicBezTo>
                    <a:pt x="1446784" y="875411"/>
                    <a:pt x="1499870" y="833120"/>
                    <a:pt x="1554226" y="792226"/>
                  </a:cubicBezTo>
                  <a:lnTo>
                    <a:pt x="1569466" y="812546"/>
                  </a:lnTo>
                  <a:cubicBezTo>
                    <a:pt x="1515491" y="853186"/>
                    <a:pt x="1462659" y="895223"/>
                    <a:pt x="1410970" y="938657"/>
                  </a:cubicBezTo>
                  <a:close/>
                  <a:moveTo>
                    <a:pt x="1631950" y="766318"/>
                  </a:moveTo>
                  <a:cubicBezTo>
                    <a:pt x="1686941" y="726567"/>
                    <a:pt x="1743075" y="688213"/>
                    <a:pt x="1800225" y="651256"/>
                  </a:cubicBezTo>
                  <a:lnTo>
                    <a:pt x="1813941" y="672592"/>
                  </a:lnTo>
                  <a:cubicBezTo>
                    <a:pt x="1757172" y="709295"/>
                    <a:pt x="1701419" y="747395"/>
                    <a:pt x="1646809" y="786892"/>
                  </a:cubicBezTo>
                  <a:close/>
                  <a:moveTo>
                    <a:pt x="1879727" y="631063"/>
                  </a:moveTo>
                  <a:cubicBezTo>
                    <a:pt x="1937512" y="595376"/>
                    <a:pt x="1996186" y="561213"/>
                    <a:pt x="2056003" y="528574"/>
                  </a:cubicBezTo>
                  <a:lnTo>
                    <a:pt x="2068195" y="550799"/>
                  </a:lnTo>
                  <a:cubicBezTo>
                    <a:pt x="2008886" y="583184"/>
                    <a:pt x="1950466" y="617220"/>
                    <a:pt x="1893189" y="652653"/>
                  </a:cubicBezTo>
                  <a:close/>
                  <a:moveTo>
                    <a:pt x="2136775" y="514096"/>
                  </a:moveTo>
                  <a:cubicBezTo>
                    <a:pt x="2196973" y="482727"/>
                    <a:pt x="2258060" y="452882"/>
                    <a:pt x="2319909" y="424688"/>
                  </a:cubicBezTo>
                  <a:lnTo>
                    <a:pt x="2330450" y="447802"/>
                  </a:lnTo>
                  <a:cubicBezTo>
                    <a:pt x="2268855" y="475869"/>
                    <a:pt x="2208276" y="505460"/>
                    <a:pt x="2148459" y="536575"/>
                  </a:cubicBezTo>
                  <a:close/>
                  <a:moveTo>
                    <a:pt x="2401570" y="416179"/>
                  </a:moveTo>
                  <a:cubicBezTo>
                    <a:pt x="2463800" y="389255"/>
                    <a:pt x="2526919" y="363982"/>
                    <a:pt x="2590800" y="340360"/>
                  </a:cubicBezTo>
                  <a:lnTo>
                    <a:pt x="2599563" y="364236"/>
                  </a:lnTo>
                  <a:cubicBezTo>
                    <a:pt x="2536063" y="387731"/>
                    <a:pt x="2473452" y="412877"/>
                    <a:pt x="2411603" y="439547"/>
                  </a:cubicBezTo>
                  <a:close/>
                  <a:moveTo>
                    <a:pt x="2672715" y="337947"/>
                  </a:moveTo>
                  <a:cubicBezTo>
                    <a:pt x="2736723" y="315722"/>
                    <a:pt x="2801493" y="295148"/>
                    <a:pt x="2867025" y="276225"/>
                  </a:cubicBezTo>
                  <a:lnTo>
                    <a:pt x="2874010" y="300609"/>
                  </a:lnTo>
                  <a:cubicBezTo>
                    <a:pt x="2808986" y="319405"/>
                    <a:pt x="2744597" y="339852"/>
                    <a:pt x="2681097" y="361950"/>
                  </a:cubicBezTo>
                  <a:close/>
                  <a:moveTo>
                    <a:pt x="2949067" y="279781"/>
                  </a:moveTo>
                  <a:cubicBezTo>
                    <a:pt x="3014472" y="262255"/>
                    <a:pt x="3080639" y="246507"/>
                    <a:pt x="3147314" y="232410"/>
                  </a:cubicBezTo>
                  <a:lnTo>
                    <a:pt x="3152521" y="257302"/>
                  </a:lnTo>
                  <a:cubicBezTo>
                    <a:pt x="3086227" y="271272"/>
                    <a:pt x="3020568" y="286893"/>
                    <a:pt x="2955544" y="304292"/>
                  </a:cubicBezTo>
                  <a:close/>
                  <a:moveTo>
                    <a:pt x="3228721" y="241935"/>
                  </a:moveTo>
                  <a:cubicBezTo>
                    <a:pt x="3295142" y="229362"/>
                    <a:pt x="3362325" y="218440"/>
                    <a:pt x="3429889" y="209296"/>
                  </a:cubicBezTo>
                  <a:lnTo>
                    <a:pt x="3433318" y="234442"/>
                  </a:lnTo>
                  <a:cubicBezTo>
                    <a:pt x="3366135" y="243586"/>
                    <a:pt x="3299460" y="254381"/>
                    <a:pt x="3233420" y="266954"/>
                  </a:cubicBezTo>
                  <a:close/>
                  <a:moveTo>
                    <a:pt x="3510407" y="224790"/>
                  </a:moveTo>
                  <a:cubicBezTo>
                    <a:pt x="3474212" y="17780"/>
                    <a:pt x="3541903" y="11811"/>
                    <a:pt x="3610102" y="7493"/>
                  </a:cubicBezTo>
                  <a:lnTo>
                    <a:pt x="3611626" y="32893"/>
                  </a:lnTo>
                  <a:cubicBezTo>
                    <a:pt x="3543935" y="37084"/>
                    <a:pt x="3476625" y="43053"/>
                    <a:pt x="3409950" y="50800"/>
                  </a:cubicBezTo>
                  <a:close/>
                  <a:moveTo>
                    <a:pt x="3689350" y="28829"/>
                  </a:moveTo>
                  <a:cubicBezTo>
                    <a:pt x="3741801" y="1143"/>
                    <a:pt x="3797300" y="0"/>
                    <a:pt x="3853180" y="0"/>
                  </a:cubicBezTo>
                  <a:cubicBezTo>
                    <a:pt x="3865626" y="0"/>
                    <a:pt x="3878199" y="0"/>
                    <a:pt x="3890645" y="127"/>
                  </a:cubicBezTo>
                  <a:lnTo>
                    <a:pt x="3890391" y="25527"/>
                  </a:lnTo>
                  <a:cubicBezTo>
                    <a:pt x="3877945" y="25400"/>
                    <a:pt x="3865626" y="25400"/>
                    <a:pt x="3853180" y="25400"/>
                  </a:cubicBezTo>
                  <a:lnTo>
                    <a:pt x="3853180" y="12700"/>
                  </a:lnTo>
                  <a:lnTo>
                    <a:pt x="3853180" y="25400"/>
                  </a:lnTo>
                  <a:cubicBezTo>
                    <a:pt x="3797681" y="25400"/>
                    <a:pt x="3742436" y="26543"/>
                    <a:pt x="3687572" y="28956"/>
                  </a:cubicBezTo>
                  <a:close/>
                  <a:moveTo>
                    <a:pt x="3968242" y="27051"/>
                  </a:moveTo>
                  <a:cubicBezTo>
                    <a:pt x="4036568" y="29083"/>
                    <a:pt x="4104386" y="32766"/>
                    <a:pt x="4171696" y="38227"/>
                  </a:cubicBezTo>
                  <a:lnTo>
                    <a:pt x="4169664" y="63500"/>
                  </a:lnTo>
                  <a:cubicBezTo>
                    <a:pt x="4102735" y="58039"/>
                    <a:pt x="4035298" y="54356"/>
                    <a:pt x="3967480" y="52324"/>
                  </a:cubicBezTo>
                  <a:close/>
                  <a:moveTo>
                    <a:pt x="4246880" y="70485"/>
                  </a:moveTo>
                  <a:cubicBezTo>
                    <a:pt x="4314825" y="77343"/>
                    <a:pt x="4382262" y="85979"/>
                    <a:pt x="4449064" y="96393"/>
                  </a:cubicBezTo>
                  <a:lnTo>
                    <a:pt x="4445127" y="121539"/>
                  </a:lnTo>
                  <a:cubicBezTo>
                    <a:pt x="4378706" y="111252"/>
                    <a:pt x="4311777" y="102616"/>
                    <a:pt x="4244213" y="95758"/>
                  </a:cubicBezTo>
                  <a:close/>
                  <a:moveTo>
                    <a:pt x="4521962" y="134239"/>
                  </a:moveTo>
                  <a:cubicBezTo>
                    <a:pt x="4589145" y="146050"/>
                    <a:pt x="4655820" y="159639"/>
                    <a:pt x="4721733" y="174879"/>
                  </a:cubicBezTo>
                  <a:lnTo>
                    <a:pt x="4716018" y="199644"/>
                  </a:lnTo>
                  <a:cubicBezTo>
                    <a:pt x="4650486" y="184531"/>
                    <a:pt x="4584319" y="171069"/>
                    <a:pt x="4517644" y="159385"/>
                  </a:cubicBezTo>
                  <a:close/>
                  <a:moveTo>
                    <a:pt x="4791583" y="217932"/>
                  </a:moveTo>
                  <a:cubicBezTo>
                    <a:pt x="4857750" y="234569"/>
                    <a:pt x="4923155" y="252984"/>
                    <a:pt x="4987798" y="273050"/>
                  </a:cubicBezTo>
                  <a:lnTo>
                    <a:pt x="4980305" y="297307"/>
                  </a:lnTo>
                  <a:cubicBezTo>
                    <a:pt x="4916043" y="277368"/>
                    <a:pt x="4851019" y="259207"/>
                    <a:pt x="4785360" y="242570"/>
                  </a:cubicBezTo>
                  <a:close/>
                  <a:moveTo>
                    <a:pt x="5054473" y="321056"/>
                  </a:moveTo>
                  <a:cubicBezTo>
                    <a:pt x="5119116" y="342519"/>
                    <a:pt x="5183124" y="365633"/>
                    <a:pt x="5246116" y="390398"/>
                  </a:cubicBezTo>
                  <a:lnTo>
                    <a:pt x="5236845" y="414020"/>
                  </a:lnTo>
                  <a:cubicBezTo>
                    <a:pt x="5174107" y="389382"/>
                    <a:pt x="5110734" y="366522"/>
                    <a:pt x="5046472" y="345186"/>
                  </a:cubicBezTo>
                  <a:close/>
                  <a:moveTo>
                    <a:pt x="5308981" y="443103"/>
                  </a:moveTo>
                  <a:cubicBezTo>
                    <a:pt x="5371846" y="469265"/>
                    <a:pt x="5433949" y="496951"/>
                    <a:pt x="5495036" y="526288"/>
                  </a:cubicBezTo>
                  <a:lnTo>
                    <a:pt x="5484114" y="549148"/>
                  </a:lnTo>
                  <a:cubicBezTo>
                    <a:pt x="5423408" y="520065"/>
                    <a:pt x="5361686" y="492506"/>
                    <a:pt x="5299202" y="466598"/>
                  </a:cubicBezTo>
                  <a:close/>
                  <a:moveTo>
                    <a:pt x="5553964" y="583438"/>
                  </a:moveTo>
                  <a:cubicBezTo>
                    <a:pt x="5614797" y="614045"/>
                    <a:pt x="5674614" y="646303"/>
                    <a:pt x="5733542" y="679958"/>
                  </a:cubicBezTo>
                  <a:lnTo>
                    <a:pt x="5720969" y="702056"/>
                  </a:lnTo>
                  <a:cubicBezTo>
                    <a:pt x="5662422" y="668528"/>
                    <a:pt x="5602986" y="636651"/>
                    <a:pt x="5542661" y="606171"/>
                  </a:cubicBezTo>
                  <a:close/>
                  <a:moveTo>
                    <a:pt x="5788152" y="741299"/>
                  </a:moveTo>
                  <a:cubicBezTo>
                    <a:pt x="5846572" y="776224"/>
                    <a:pt x="5903849" y="812673"/>
                    <a:pt x="5960237" y="850646"/>
                  </a:cubicBezTo>
                  <a:lnTo>
                    <a:pt x="5946013" y="871728"/>
                  </a:lnTo>
                  <a:cubicBezTo>
                    <a:pt x="5890133" y="834136"/>
                    <a:pt x="5833110" y="797814"/>
                    <a:pt x="5775071" y="763143"/>
                  </a:cubicBezTo>
                  <a:close/>
                  <a:moveTo>
                    <a:pt x="6010148" y="915797"/>
                  </a:moveTo>
                  <a:cubicBezTo>
                    <a:pt x="6065774" y="954913"/>
                    <a:pt x="6120384" y="995426"/>
                    <a:pt x="6173851" y="1037336"/>
                  </a:cubicBezTo>
                  <a:lnTo>
                    <a:pt x="6158230" y="1057275"/>
                  </a:lnTo>
                  <a:cubicBezTo>
                    <a:pt x="6105144" y="1015619"/>
                    <a:pt x="6050915" y="975360"/>
                    <a:pt x="5995670" y="936625"/>
                  </a:cubicBezTo>
                  <a:close/>
                  <a:moveTo>
                    <a:pt x="6219063" y="1105916"/>
                  </a:moveTo>
                  <a:cubicBezTo>
                    <a:pt x="6271768" y="1148969"/>
                    <a:pt x="6323203" y="1193292"/>
                    <a:pt x="6373495" y="1238885"/>
                  </a:cubicBezTo>
                  <a:lnTo>
                    <a:pt x="6356477" y="1257681"/>
                  </a:lnTo>
                  <a:cubicBezTo>
                    <a:pt x="6306566" y="1212342"/>
                    <a:pt x="6255385" y="1168273"/>
                    <a:pt x="6203061" y="1125474"/>
                  </a:cubicBezTo>
                  <a:close/>
                  <a:moveTo>
                    <a:pt x="6413627" y="1310513"/>
                  </a:moveTo>
                  <a:cubicBezTo>
                    <a:pt x="6463030" y="1357249"/>
                    <a:pt x="6511163" y="1405128"/>
                    <a:pt x="6558026" y="1454404"/>
                  </a:cubicBezTo>
                  <a:lnTo>
                    <a:pt x="6539611" y="1471930"/>
                  </a:lnTo>
                  <a:cubicBezTo>
                    <a:pt x="6493002" y="1423035"/>
                    <a:pt x="6445250" y="1375410"/>
                    <a:pt x="6396101" y="1329055"/>
                  </a:cubicBezTo>
                  <a:close/>
                  <a:moveTo>
                    <a:pt x="6592697" y="1528826"/>
                  </a:moveTo>
                  <a:cubicBezTo>
                    <a:pt x="6638544" y="1578991"/>
                    <a:pt x="6683121" y="1630299"/>
                    <a:pt x="6726301" y="1682750"/>
                  </a:cubicBezTo>
                  <a:lnTo>
                    <a:pt x="6706743" y="1698879"/>
                  </a:lnTo>
                  <a:cubicBezTo>
                    <a:pt x="6663817" y="1646682"/>
                    <a:pt x="6619494" y="1595755"/>
                    <a:pt x="6573901" y="1545971"/>
                  </a:cubicBezTo>
                  <a:close/>
                  <a:moveTo>
                    <a:pt x="6755511" y="1759331"/>
                  </a:moveTo>
                  <a:cubicBezTo>
                    <a:pt x="6797675" y="1812544"/>
                    <a:pt x="6838315" y="1867027"/>
                    <a:pt x="6877685" y="1922526"/>
                  </a:cubicBezTo>
                  <a:lnTo>
                    <a:pt x="6856984" y="1937258"/>
                  </a:lnTo>
                  <a:cubicBezTo>
                    <a:pt x="6817995" y="1882140"/>
                    <a:pt x="6777482" y="1828038"/>
                    <a:pt x="6735572" y="1775206"/>
                  </a:cubicBezTo>
                  <a:close/>
                  <a:moveTo>
                    <a:pt x="6901307" y="2001266"/>
                  </a:moveTo>
                  <a:cubicBezTo>
                    <a:pt x="6939407" y="2057400"/>
                    <a:pt x="6976110" y="2114677"/>
                    <a:pt x="7011289" y="2172843"/>
                  </a:cubicBezTo>
                  <a:lnTo>
                    <a:pt x="6989572" y="2185924"/>
                  </a:lnTo>
                  <a:cubicBezTo>
                    <a:pt x="6954647" y="2128139"/>
                    <a:pt x="6918198" y="2071243"/>
                    <a:pt x="6880225" y="2015490"/>
                  </a:cubicBezTo>
                  <a:close/>
                  <a:moveTo>
                    <a:pt x="7029069" y="2252853"/>
                  </a:moveTo>
                  <a:cubicBezTo>
                    <a:pt x="7062978" y="2311654"/>
                    <a:pt x="7095490" y="2371344"/>
                    <a:pt x="7126351" y="2432050"/>
                  </a:cubicBezTo>
                  <a:lnTo>
                    <a:pt x="7103745" y="2443607"/>
                  </a:lnTo>
                  <a:cubicBezTo>
                    <a:pt x="7073138" y="2383409"/>
                    <a:pt x="7040880" y="2323973"/>
                    <a:pt x="7007098" y="2265680"/>
                  </a:cubicBezTo>
                  <a:close/>
                  <a:moveTo>
                    <a:pt x="7138416" y="2513330"/>
                  </a:moveTo>
                  <a:cubicBezTo>
                    <a:pt x="7168007" y="2574417"/>
                    <a:pt x="7195947" y="2636266"/>
                    <a:pt x="7222363" y="2699131"/>
                  </a:cubicBezTo>
                  <a:lnTo>
                    <a:pt x="7198995" y="2708910"/>
                  </a:lnTo>
                  <a:cubicBezTo>
                    <a:pt x="7172833" y="2646553"/>
                    <a:pt x="7145020" y="2584958"/>
                    <a:pt x="7115683" y="2524379"/>
                  </a:cubicBezTo>
                  <a:close/>
                  <a:moveTo>
                    <a:pt x="7228459" y="2780792"/>
                  </a:moveTo>
                  <a:cubicBezTo>
                    <a:pt x="7253478" y="2843784"/>
                    <a:pt x="7276846" y="2907665"/>
                    <a:pt x="7298563" y="2972181"/>
                  </a:cubicBezTo>
                  <a:lnTo>
                    <a:pt x="7274433" y="2980309"/>
                  </a:lnTo>
                  <a:cubicBezTo>
                    <a:pt x="7252843" y="2916174"/>
                    <a:pt x="7229602" y="2852801"/>
                    <a:pt x="7204837" y="2790190"/>
                  </a:cubicBezTo>
                  <a:close/>
                  <a:moveTo>
                    <a:pt x="7298563" y="3054350"/>
                  </a:moveTo>
                  <a:cubicBezTo>
                    <a:pt x="7318883" y="3118993"/>
                    <a:pt x="7337552" y="3184398"/>
                    <a:pt x="7354443" y="3250438"/>
                  </a:cubicBezTo>
                  <a:lnTo>
                    <a:pt x="7329805" y="3256788"/>
                  </a:lnTo>
                  <a:cubicBezTo>
                    <a:pt x="7312914" y="3191129"/>
                    <a:pt x="7294499" y="3126232"/>
                    <a:pt x="7274306" y="3061970"/>
                  </a:cubicBezTo>
                  <a:close/>
                  <a:moveTo>
                    <a:pt x="7348474" y="3332099"/>
                  </a:moveTo>
                  <a:cubicBezTo>
                    <a:pt x="7363968" y="3398012"/>
                    <a:pt x="7377811" y="3464560"/>
                    <a:pt x="7389876" y="3531616"/>
                  </a:cubicBezTo>
                  <a:lnTo>
                    <a:pt x="7364857" y="3536061"/>
                  </a:lnTo>
                  <a:cubicBezTo>
                    <a:pt x="7352919" y="3469386"/>
                    <a:pt x="7339076" y="3403219"/>
                    <a:pt x="7323709" y="3337814"/>
                  </a:cubicBezTo>
                  <a:close/>
                  <a:moveTo>
                    <a:pt x="7377938" y="3612896"/>
                  </a:moveTo>
                  <a:cubicBezTo>
                    <a:pt x="7388606" y="3679698"/>
                    <a:pt x="7397496" y="3747135"/>
                    <a:pt x="7404735" y="3814953"/>
                  </a:cubicBezTo>
                  <a:lnTo>
                    <a:pt x="7379462" y="3817620"/>
                  </a:lnTo>
                  <a:cubicBezTo>
                    <a:pt x="7372350" y="3750183"/>
                    <a:pt x="7363460" y="3683254"/>
                    <a:pt x="7352919" y="3616833"/>
                  </a:cubicBezTo>
                  <a:close/>
                  <a:moveTo>
                    <a:pt x="7386955" y="3894836"/>
                  </a:moveTo>
                  <a:cubicBezTo>
                    <a:pt x="7392670" y="3962146"/>
                    <a:pt x="7396734" y="4029964"/>
                    <a:pt x="7399020" y="4098290"/>
                  </a:cubicBezTo>
                  <a:lnTo>
                    <a:pt x="7373620" y="4099179"/>
                  </a:lnTo>
                  <a:cubicBezTo>
                    <a:pt x="7371334" y="4031361"/>
                    <a:pt x="7367397" y="3963924"/>
                    <a:pt x="7361682" y="3897122"/>
                  </a:cubicBezTo>
                  <a:close/>
                  <a:moveTo>
                    <a:pt x="7375525" y="4177030"/>
                  </a:moveTo>
                  <a:cubicBezTo>
                    <a:pt x="7375779" y="4194683"/>
                    <a:pt x="7375906" y="4212463"/>
                    <a:pt x="7375906" y="4230116"/>
                  </a:cubicBezTo>
                  <a:lnTo>
                    <a:pt x="7363206" y="4230116"/>
                  </a:lnTo>
                  <a:lnTo>
                    <a:pt x="7375906" y="4230116"/>
                  </a:lnTo>
                  <a:cubicBezTo>
                    <a:pt x="7375906" y="4280789"/>
                    <a:pt x="7374890" y="4331081"/>
                    <a:pt x="7372985" y="4381246"/>
                  </a:cubicBezTo>
                  <a:lnTo>
                    <a:pt x="7347585" y="4380230"/>
                  </a:lnTo>
                  <a:cubicBezTo>
                    <a:pt x="7349490" y="4330446"/>
                    <a:pt x="7350506" y="4280408"/>
                    <a:pt x="7350506" y="4230116"/>
                  </a:cubicBezTo>
                  <a:cubicBezTo>
                    <a:pt x="7350506" y="4212463"/>
                    <a:pt x="7350379" y="4194937"/>
                    <a:pt x="7350125" y="4177411"/>
                  </a:cubicBezTo>
                  <a:close/>
                  <a:moveTo>
                    <a:pt x="7343902" y="4457954"/>
                  </a:moveTo>
                  <a:cubicBezTo>
                    <a:pt x="7339965" y="4526153"/>
                    <a:pt x="7334250" y="4593844"/>
                    <a:pt x="7326757" y="4661027"/>
                  </a:cubicBezTo>
                  <a:lnTo>
                    <a:pt x="7301484" y="4658233"/>
                  </a:lnTo>
                  <a:cubicBezTo>
                    <a:pt x="7308850" y="4591431"/>
                    <a:pt x="7314565" y="4524248"/>
                    <a:pt x="7318502" y="4456430"/>
                  </a:cubicBezTo>
                  <a:close/>
                  <a:moveTo>
                    <a:pt x="7292086" y="4735576"/>
                  </a:moveTo>
                  <a:cubicBezTo>
                    <a:pt x="7283196" y="4803267"/>
                    <a:pt x="7272528" y="4870323"/>
                    <a:pt x="7260209" y="4936871"/>
                  </a:cubicBezTo>
                  <a:lnTo>
                    <a:pt x="7235190" y="4932172"/>
                  </a:lnTo>
                  <a:cubicBezTo>
                    <a:pt x="7247509" y="4866132"/>
                    <a:pt x="7258050" y="4799457"/>
                    <a:pt x="7266813" y="4732147"/>
                  </a:cubicBezTo>
                  <a:close/>
                  <a:moveTo>
                    <a:pt x="7220204" y="5008372"/>
                  </a:moveTo>
                  <a:cubicBezTo>
                    <a:pt x="7206361" y="5075174"/>
                    <a:pt x="7190867" y="5141341"/>
                    <a:pt x="7173722" y="5206873"/>
                  </a:cubicBezTo>
                  <a:lnTo>
                    <a:pt x="7149211" y="5200396"/>
                  </a:lnTo>
                  <a:cubicBezTo>
                    <a:pt x="7166356" y="5135372"/>
                    <a:pt x="7181723" y="5069586"/>
                    <a:pt x="7195439" y="5003165"/>
                  </a:cubicBezTo>
                  <a:close/>
                  <a:moveTo>
                    <a:pt x="7128764" y="5275453"/>
                  </a:moveTo>
                  <a:cubicBezTo>
                    <a:pt x="7110095" y="5340985"/>
                    <a:pt x="7089775" y="5405882"/>
                    <a:pt x="7067804" y="5470017"/>
                  </a:cubicBezTo>
                  <a:lnTo>
                    <a:pt x="7043801" y="5461762"/>
                  </a:lnTo>
                  <a:cubicBezTo>
                    <a:pt x="7065645" y="5398135"/>
                    <a:pt x="7085838" y="5333619"/>
                    <a:pt x="7104253" y="5268595"/>
                  </a:cubicBezTo>
                  <a:close/>
                  <a:moveTo>
                    <a:pt x="7017893" y="5535041"/>
                  </a:moveTo>
                  <a:cubicBezTo>
                    <a:pt x="6994525" y="5599049"/>
                    <a:pt x="6969506" y="5662295"/>
                    <a:pt x="6942836" y="5724652"/>
                  </a:cubicBezTo>
                  <a:lnTo>
                    <a:pt x="6919468" y="5714746"/>
                  </a:lnTo>
                  <a:cubicBezTo>
                    <a:pt x="6945884" y="5652770"/>
                    <a:pt x="6970776" y="5590032"/>
                    <a:pt x="6994017" y="5526405"/>
                  </a:cubicBezTo>
                  <a:close/>
                  <a:moveTo>
                    <a:pt x="6888226" y="5785993"/>
                  </a:moveTo>
                  <a:cubicBezTo>
                    <a:pt x="6860286" y="5848096"/>
                    <a:pt x="6830695" y="5909310"/>
                    <a:pt x="6799580" y="5969508"/>
                  </a:cubicBezTo>
                  <a:lnTo>
                    <a:pt x="6776974" y="5957824"/>
                  </a:lnTo>
                  <a:cubicBezTo>
                    <a:pt x="6807835" y="5898007"/>
                    <a:pt x="6837299" y="5837174"/>
                    <a:pt x="6864985" y="5775452"/>
                  </a:cubicBezTo>
                  <a:close/>
                  <a:moveTo>
                    <a:pt x="6740652" y="6026531"/>
                  </a:moveTo>
                  <a:cubicBezTo>
                    <a:pt x="6708267" y="6086348"/>
                    <a:pt x="6674358" y="6145276"/>
                    <a:pt x="6638925" y="6203188"/>
                  </a:cubicBezTo>
                  <a:lnTo>
                    <a:pt x="6617208" y="6189980"/>
                  </a:lnTo>
                  <a:cubicBezTo>
                    <a:pt x="6652387" y="6132449"/>
                    <a:pt x="6686169" y="6074029"/>
                    <a:pt x="6718300" y="6014466"/>
                  </a:cubicBezTo>
                  <a:close/>
                  <a:moveTo>
                    <a:pt x="6575933" y="6255893"/>
                  </a:moveTo>
                  <a:cubicBezTo>
                    <a:pt x="6539230" y="6313170"/>
                    <a:pt x="6501130" y="6369431"/>
                    <a:pt x="6461633" y="6424676"/>
                  </a:cubicBezTo>
                  <a:lnTo>
                    <a:pt x="6440932" y="6409817"/>
                  </a:lnTo>
                  <a:cubicBezTo>
                    <a:pt x="6480175" y="6354953"/>
                    <a:pt x="6518148" y="6299073"/>
                    <a:pt x="6554470" y="6242177"/>
                  </a:cubicBezTo>
                  <a:close/>
                  <a:moveTo>
                    <a:pt x="6941820" y="6157341"/>
                  </a:moveTo>
                  <a:cubicBezTo>
                    <a:pt x="6901180" y="6211824"/>
                    <a:pt x="6859015" y="6265164"/>
                    <a:pt x="6815582" y="6317361"/>
                  </a:cubicBezTo>
                  <a:lnTo>
                    <a:pt x="6796024" y="6301105"/>
                  </a:lnTo>
                  <a:cubicBezTo>
                    <a:pt x="6839203" y="6249289"/>
                    <a:pt x="6880987" y="6196203"/>
                    <a:pt x="6921500" y="6142101"/>
                  </a:cubicBezTo>
                  <a:close/>
                  <a:moveTo>
                    <a:pt x="6745732" y="6360414"/>
                  </a:moveTo>
                  <a:cubicBezTo>
                    <a:pt x="6701155" y="6411722"/>
                    <a:pt x="6655308" y="6462014"/>
                    <a:pt x="6608190" y="6510909"/>
                  </a:cubicBezTo>
                  <a:lnTo>
                    <a:pt x="6589902" y="6493256"/>
                  </a:lnTo>
                  <a:cubicBezTo>
                    <a:pt x="6636765" y="6444615"/>
                    <a:pt x="6682232" y="6394831"/>
                    <a:pt x="6726555" y="6343777"/>
                  </a:cubicBezTo>
                  <a:close/>
                  <a:moveTo>
                    <a:pt x="6535420" y="6548755"/>
                  </a:moveTo>
                  <a:cubicBezTo>
                    <a:pt x="6487287" y="6596761"/>
                    <a:pt x="6438011" y="6643497"/>
                    <a:pt x="6387465" y="6688963"/>
                  </a:cubicBezTo>
                  <a:lnTo>
                    <a:pt x="6370447" y="6670040"/>
                  </a:lnTo>
                  <a:cubicBezTo>
                    <a:pt x="6420739" y="6624955"/>
                    <a:pt x="6469761" y="6578473"/>
                    <a:pt x="6517513" y="6530848"/>
                  </a:cubicBezTo>
                  <a:close/>
                  <a:moveTo>
                    <a:pt x="6312154" y="6721475"/>
                  </a:moveTo>
                  <a:cubicBezTo>
                    <a:pt x="6260719" y="6765798"/>
                    <a:pt x="6208141" y="6808851"/>
                    <a:pt x="6154420" y="6850507"/>
                  </a:cubicBezTo>
                  <a:lnTo>
                    <a:pt x="6138799" y="6830441"/>
                  </a:lnTo>
                  <a:cubicBezTo>
                    <a:pt x="6192139" y="6789039"/>
                    <a:pt x="6244463" y="6746240"/>
                    <a:pt x="6295517" y="6702171"/>
                  </a:cubicBezTo>
                  <a:close/>
                  <a:moveTo>
                    <a:pt x="6076823" y="6877558"/>
                  </a:moveTo>
                  <a:cubicBezTo>
                    <a:pt x="6022340" y="6918071"/>
                    <a:pt x="5966714" y="6957187"/>
                    <a:pt x="5910199" y="6994906"/>
                  </a:cubicBezTo>
                  <a:lnTo>
                    <a:pt x="5896102" y="6973697"/>
                  </a:lnTo>
                  <a:cubicBezTo>
                    <a:pt x="5952363" y="6936232"/>
                    <a:pt x="6007608" y="6897370"/>
                    <a:pt x="6061710" y="6857111"/>
                  </a:cubicBezTo>
                  <a:close/>
                  <a:moveTo>
                    <a:pt x="5920232" y="7105650"/>
                  </a:moveTo>
                  <a:cubicBezTo>
                    <a:pt x="5862955" y="7142099"/>
                    <a:pt x="5804662" y="7177151"/>
                    <a:pt x="5745480" y="7210552"/>
                  </a:cubicBezTo>
                  <a:lnTo>
                    <a:pt x="5733034" y="7188454"/>
                  </a:lnTo>
                  <a:cubicBezTo>
                    <a:pt x="5791835" y="7155180"/>
                    <a:pt x="5849747" y="7120509"/>
                    <a:pt x="5906643" y="7084187"/>
                  </a:cubicBezTo>
                  <a:close/>
                  <a:moveTo>
                    <a:pt x="5664962" y="7226046"/>
                  </a:moveTo>
                  <a:cubicBezTo>
                    <a:pt x="5605272" y="7258177"/>
                    <a:pt x="5544566" y="7288911"/>
                    <a:pt x="5482971" y="7317994"/>
                  </a:cubicBezTo>
                  <a:lnTo>
                    <a:pt x="5472176" y="7295007"/>
                  </a:lnTo>
                  <a:cubicBezTo>
                    <a:pt x="5533263" y="7266178"/>
                    <a:pt x="5593588" y="7235698"/>
                    <a:pt x="5652897" y="7203694"/>
                  </a:cubicBezTo>
                  <a:close/>
                  <a:moveTo>
                    <a:pt x="5401564" y="7327519"/>
                  </a:moveTo>
                  <a:cubicBezTo>
                    <a:pt x="5339715" y="7355205"/>
                    <a:pt x="5276977" y="7381367"/>
                    <a:pt x="5213350" y="7405878"/>
                  </a:cubicBezTo>
                  <a:lnTo>
                    <a:pt x="5204206" y="7382129"/>
                  </a:lnTo>
                  <a:cubicBezTo>
                    <a:pt x="5267325" y="7357745"/>
                    <a:pt x="5329682" y="7331837"/>
                    <a:pt x="5391150" y="7304278"/>
                  </a:cubicBezTo>
                  <a:close/>
                  <a:moveTo>
                    <a:pt x="5131308" y="7409434"/>
                  </a:moveTo>
                  <a:cubicBezTo>
                    <a:pt x="5067554" y="7432548"/>
                    <a:pt x="5003165" y="7454011"/>
                    <a:pt x="4937887" y="7473823"/>
                  </a:cubicBezTo>
                  <a:lnTo>
                    <a:pt x="4930521" y="7449566"/>
                  </a:lnTo>
                  <a:cubicBezTo>
                    <a:pt x="4995291" y="7429881"/>
                    <a:pt x="5059299" y="7408545"/>
                    <a:pt x="5122672" y="7385685"/>
                  </a:cubicBezTo>
                  <a:close/>
                  <a:moveTo>
                    <a:pt x="4855972" y="7471537"/>
                  </a:moveTo>
                  <a:cubicBezTo>
                    <a:pt x="4790821" y="7489952"/>
                    <a:pt x="4724908" y="7506589"/>
                    <a:pt x="4658360" y="7521575"/>
                  </a:cubicBezTo>
                  <a:lnTo>
                    <a:pt x="4652772" y="7496810"/>
                  </a:lnTo>
                  <a:cubicBezTo>
                    <a:pt x="4718812" y="7481951"/>
                    <a:pt x="4784344" y="7465314"/>
                    <a:pt x="4849114" y="7447153"/>
                  </a:cubicBezTo>
                  <a:close/>
                  <a:moveTo>
                    <a:pt x="4576572" y="7513320"/>
                  </a:moveTo>
                  <a:cubicBezTo>
                    <a:pt x="4510278" y="7526909"/>
                    <a:pt x="4443349" y="7538720"/>
                    <a:pt x="4375912" y="7548753"/>
                  </a:cubicBezTo>
                  <a:lnTo>
                    <a:pt x="4372102" y="7523607"/>
                  </a:lnTo>
                  <a:cubicBezTo>
                    <a:pt x="4439158" y="7513574"/>
                    <a:pt x="4505579" y="7501890"/>
                    <a:pt x="4571492" y="7488428"/>
                  </a:cubicBezTo>
                  <a:close/>
                  <a:moveTo>
                    <a:pt x="4295267" y="7534402"/>
                  </a:moveTo>
                  <a:cubicBezTo>
                    <a:pt x="4228211" y="7543038"/>
                    <a:pt x="4160647" y="7550023"/>
                    <a:pt x="4092575" y="7555230"/>
                  </a:cubicBezTo>
                  <a:lnTo>
                    <a:pt x="4090670" y="7529957"/>
                  </a:lnTo>
                  <a:cubicBezTo>
                    <a:pt x="4158361" y="7524877"/>
                    <a:pt x="4225417" y="7517892"/>
                    <a:pt x="4292092" y="7509256"/>
                  </a:cubicBezTo>
                  <a:close/>
                  <a:moveTo>
                    <a:pt x="4012946" y="7535037"/>
                  </a:moveTo>
                  <a:cubicBezTo>
                    <a:pt x="3945509" y="7538847"/>
                    <a:pt x="3877564" y="7540879"/>
                    <a:pt x="3809238" y="7541133"/>
                  </a:cubicBezTo>
                  <a:lnTo>
                    <a:pt x="3809111" y="7515733"/>
                  </a:lnTo>
                  <a:cubicBezTo>
                    <a:pt x="3877056" y="7515479"/>
                    <a:pt x="3944493" y="7513447"/>
                    <a:pt x="4011549" y="7509637"/>
                  </a:cubicBezTo>
                  <a:close/>
                  <a:moveTo>
                    <a:pt x="3731006" y="7515352"/>
                  </a:moveTo>
                  <a:cubicBezTo>
                    <a:pt x="3662680" y="7514336"/>
                    <a:pt x="3594735" y="7511415"/>
                    <a:pt x="3527298" y="7506843"/>
                  </a:cubicBezTo>
                  <a:lnTo>
                    <a:pt x="3529076" y="7481443"/>
                  </a:lnTo>
                  <a:cubicBezTo>
                    <a:pt x="3596005" y="7486015"/>
                    <a:pt x="3663569" y="7488809"/>
                    <a:pt x="3731387" y="7489825"/>
                  </a:cubicBezTo>
                  <a:close/>
                  <a:moveTo>
                    <a:pt x="3451606" y="7475474"/>
                  </a:moveTo>
                  <a:cubicBezTo>
                    <a:pt x="3383534" y="7469505"/>
                    <a:pt x="3316097" y="7461758"/>
                    <a:pt x="3249168" y="7452360"/>
                  </a:cubicBezTo>
                  <a:lnTo>
                    <a:pt x="3252724" y="7427214"/>
                  </a:lnTo>
                  <a:cubicBezTo>
                    <a:pt x="3319272" y="7436612"/>
                    <a:pt x="3386328" y="7444232"/>
                    <a:pt x="3453892" y="7450201"/>
                  </a:cubicBezTo>
                  <a:close/>
                  <a:moveTo>
                    <a:pt x="3175889" y="7415657"/>
                  </a:moveTo>
                  <a:cubicBezTo>
                    <a:pt x="3108452" y="7404735"/>
                    <a:pt x="3041777" y="7392162"/>
                    <a:pt x="2975610" y="7377811"/>
                  </a:cubicBezTo>
                  <a:lnTo>
                    <a:pt x="2980944" y="7353046"/>
                  </a:lnTo>
                  <a:cubicBezTo>
                    <a:pt x="3046603" y="7367270"/>
                    <a:pt x="3113024" y="7379843"/>
                    <a:pt x="3179953" y="7390638"/>
                  </a:cubicBezTo>
                  <a:close/>
                  <a:moveTo>
                    <a:pt x="2904998" y="7335901"/>
                  </a:moveTo>
                  <a:cubicBezTo>
                    <a:pt x="2838704" y="7320153"/>
                    <a:pt x="2773045" y="7302627"/>
                    <a:pt x="2708021" y="7283577"/>
                  </a:cubicBezTo>
                  <a:lnTo>
                    <a:pt x="2715260" y="7259193"/>
                  </a:lnTo>
                  <a:cubicBezTo>
                    <a:pt x="2779776" y="7278243"/>
                    <a:pt x="2845054" y="7295515"/>
                    <a:pt x="2910967" y="7311263"/>
                  </a:cubicBezTo>
                  <a:close/>
                  <a:moveTo>
                    <a:pt x="2640965" y="7236587"/>
                  </a:moveTo>
                  <a:cubicBezTo>
                    <a:pt x="2575941" y="7216013"/>
                    <a:pt x="2511806" y="7193788"/>
                    <a:pt x="2448306" y="7169912"/>
                  </a:cubicBezTo>
                  <a:lnTo>
                    <a:pt x="2457196" y="7146163"/>
                  </a:lnTo>
                  <a:cubicBezTo>
                    <a:pt x="2520188" y="7169912"/>
                    <a:pt x="2584069" y="7192010"/>
                    <a:pt x="2648585" y="7212330"/>
                  </a:cubicBezTo>
                  <a:close/>
                  <a:moveTo>
                    <a:pt x="2384552" y="7117969"/>
                  </a:moveTo>
                  <a:cubicBezTo>
                    <a:pt x="2321306" y="7092696"/>
                    <a:pt x="2258822" y="7065899"/>
                    <a:pt x="2197354" y="7037451"/>
                  </a:cubicBezTo>
                  <a:lnTo>
                    <a:pt x="2208022" y="7014337"/>
                  </a:lnTo>
                  <a:cubicBezTo>
                    <a:pt x="2269109" y="7042658"/>
                    <a:pt x="2331212" y="7069328"/>
                    <a:pt x="2393950" y="7094347"/>
                  </a:cubicBezTo>
                  <a:close/>
                  <a:moveTo>
                    <a:pt x="2137664" y="6981063"/>
                  </a:moveTo>
                  <a:cubicBezTo>
                    <a:pt x="2076450" y="6951218"/>
                    <a:pt x="2016125" y="6919849"/>
                    <a:pt x="1956816" y="6886956"/>
                  </a:cubicBezTo>
                  <a:lnTo>
                    <a:pt x="1969135" y="6864731"/>
                  </a:lnTo>
                  <a:cubicBezTo>
                    <a:pt x="2028063" y="6897370"/>
                    <a:pt x="2088007" y="6928612"/>
                    <a:pt x="2148840" y="6958203"/>
                  </a:cubicBezTo>
                  <a:close/>
                  <a:moveTo>
                    <a:pt x="1901444" y="6826377"/>
                  </a:moveTo>
                  <a:cubicBezTo>
                    <a:pt x="1842643" y="6792214"/>
                    <a:pt x="1784731" y="6756527"/>
                    <a:pt x="1727962" y="6719443"/>
                  </a:cubicBezTo>
                  <a:lnTo>
                    <a:pt x="1741805" y="6698234"/>
                  </a:lnTo>
                  <a:cubicBezTo>
                    <a:pt x="1798193" y="6735064"/>
                    <a:pt x="1855724" y="6770497"/>
                    <a:pt x="1914144" y="6804533"/>
                  </a:cubicBezTo>
                  <a:close/>
                  <a:moveTo>
                    <a:pt x="1677035" y="6655181"/>
                  </a:moveTo>
                  <a:cubicBezTo>
                    <a:pt x="1620901" y="6616827"/>
                    <a:pt x="1565783" y="6577076"/>
                    <a:pt x="1511681" y="6535928"/>
                  </a:cubicBezTo>
                  <a:lnTo>
                    <a:pt x="1527048" y="6515735"/>
                  </a:lnTo>
                  <a:cubicBezTo>
                    <a:pt x="1580642" y="6556629"/>
                    <a:pt x="1635506" y="6596126"/>
                    <a:pt x="1691259" y="6634226"/>
                  </a:cubicBezTo>
                  <a:close/>
                  <a:moveTo>
                    <a:pt x="1465580" y="6467983"/>
                  </a:moveTo>
                  <a:cubicBezTo>
                    <a:pt x="1412367" y="6425692"/>
                    <a:pt x="1360297" y="6382004"/>
                    <a:pt x="1309370" y="6337046"/>
                  </a:cubicBezTo>
                  <a:lnTo>
                    <a:pt x="1326134" y="6317996"/>
                  </a:lnTo>
                  <a:cubicBezTo>
                    <a:pt x="1376680" y="6362700"/>
                    <a:pt x="1428496" y="6406007"/>
                    <a:pt x="1481328" y="6448044"/>
                  </a:cubicBezTo>
                  <a:close/>
                  <a:moveTo>
                    <a:pt x="1245997" y="6690360"/>
                  </a:moveTo>
                  <a:cubicBezTo>
                    <a:pt x="1195959" y="6644386"/>
                    <a:pt x="1147191" y="6597015"/>
                    <a:pt x="1099566" y="6548501"/>
                  </a:cubicBezTo>
                  <a:lnTo>
                    <a:pt x="1117727" y="6530721"/>
                  </a:lnTo>
                  <a:cubicBezTo>
                    <a:pt x="1164971" y="6578981"/>
                    <a:pt x="1213485" y="6625971"/>
                    <a:pt x="1263142" y="6671691"/>
                  </a:cubicBezTo>
                  <a:close/>
                  <a:moveTo>
                    <a:pt x="1046607" y="6493383"/>
                  </a:moveTo>
                  <a:cubicBezTo>
                    <a:pt x="999998" y="6443853"/>
                    <a:pt x="954786" y="6393180"/>
                    <a:pt x="910844" y="6341364"/>
                  </a:cubicBezTo>
                  <a:lnTo>
                    <a:pt x="930275" y="6324981"/>
                  </a:lnTo>
                  <a:cubicBezTo>
                    <a:pt x="973963" y="6376543"/>
                    <a:pt x="1018921" y="6426835"/>
                    <a:pt x="1065149" y="6476111"/>
                  </a:cubicBezTo>
                  <a:close/>
                  <a:moveTo>
                    <a:pt x="862076" y="6282436"/>
                  </a:moveTo>
                  <a:cubicBezTo>
                    <a:pt x="819277" y="6229731"/>
                    <a:pt x="777748" y="6175883"/>
                    <a:pt x="737743" y="6121019"/>
                  </a:cubicBezTo>
                  <a:lnTo>
                    <a:pt x="758317" y="6106033"/>
                  </a:lnTo>
                  <a:cubicBezTo>
                    <a:pt x="798068" y="6160643"/>
                    <a:pt x="839343" y="6214110"/>
                    <a:pt x="881888" y="6266434"/>
                  </a:cubicBezTo>
                  <a:close/>
                  <a:moveTo>
                    <a:pt x="693293" y="6058789"/>
                  </a:moveTo>
                  <a:cubicBezTo>
                    <a:pt x="654431" y="6003163"/>
                    <a:pt x="616966" y="5946394"/>
                    <a:pt x="580898" y="5888736"/>
                  </a:cubicBezTo>
                  <a:lnTo>
                    <a:pt x="602488" y="5875274"/>
                  </a:lnTo>
                  <a:cubicBezTo>
                    <a:pt x="638302" y="5932678"/>
                    <a:pt x="675513" y="5988939"/>
                    <a:pt x="714121" y="6044184"/>
                  </a:cubicBezTo>
                  <a:close/>
                  <a:moveTo>
                    <a:pt x="541147" y="5823331"/>
                  </a:moveTo>
                  <a:cubicBezTo>
                    <a:pt x="506349" y="5765038"/>
                    <a:pt x="473202" y="5705729"/>
                    <a:pt x="441452" y="5645531"/>
                  </a:cubicBezTo>
                  <a:lnTo>
                    <a:pt x="463931" y="5633720"/>
                  </a:lnTo>
                  <a:cubicBezTo>
                    <a:pt x="495427" y="5693537"/>
                    <a:pt x="528447" y="5752465"/>
                    <a:pt x="562991" y="5810377"/>
                  </a:cubicBezTo>
                  <a:close/>
                  <a:moveTo>
                    <a:pt x="428371" y="5564632"/>
                  </a:moveTo>
                  <a:cubicBezTo>
                    <a:pt x="398018" y="5504053"/>
                    <a:pt x="369189" y="5442458"/>
                    <a:pt x="341884" y="5379974"/>
                  </a:cubicBezTo>
                  <a:lnTo>
                    <a:pt x="365125" y="5369814"/>
                  </a:lnTo>
                  <a:cubicBezTo>
                    <a:pt x="392176" y="5431790"/>
                    <a:pt x="420878" y="5493004"/>
                    <a:pt x="450977" y="5553202"/>
                  </a:cubicBezTo>
                  <a:close/>
                  <a:moveTo>
                    <a:pt x="334645" y="5298186"/>
                  </a:moveTo>
                  <a:cubicBezTo>
                    <a:pt x="308737" y="5235575"/>
                    <a:pt x="284480" y="5172075"/>
                    <a:pt x="261874" y="5107813"/>
                  </a:cubicBezTo>
                  <a:lnTo>
                    <a:pt x="285877" y="5099431"/>
                  </a:lnTo>
                  <a:cubicBezTo>
                    <a:pt x="308356" y="5163312"/>
                    <a:pt x="332486" y="5226304"/>
                    <a:pt x="358140" y="5288534"/>
                  </a:cubicBezTo>
                  <a:close/>
                  <a:moveTo>
                    <a:pt x="260731" y="5025771"/>
                  </a:moveTo>
                  <a:cubicBezTo>
                    <a:pt x="239522" y="4961382"/>
                    <a:pt x="219964" y="4896358"/>
                    <a:pt x="202184" y="4830572"/>
                  </a:cubicBezTo>
                  <a:lnTo>
                    <a:pt x="226695" y="4823968"/>
                  </a:lnTo>
                  <a:cubicBezTo>
                    <a:pt x="244475" y="4889373"/>
                    <a:pt x="263906" y="4954016"/>
                    <a:pt x="284861" y="5017897"/>
                  </a:cubicBezTo>
                  <a:close/>
                  <a:moveTo>
                    <a:pt x="207010" y="4748657"/>
                  </a:moveTo>
                  <a:cubicBezTo>
                    <a:pt x="190627" y="4682998"/>
                    <a:pt x="175895" y="4616704"/>
                    <a:pt x="162814" y="4549648"/>
                  </a:cubicBezTo>
                  <a:lnTo>
                    <a:pt x="187706" y="4544822"/>
                  </a:lnTo>
                  <a:cubicBezTo>
                    <a:pt x="200660" y="4611370"/>
                    <a:pt x="215265" y="4677283"/>
                    <a:pt x="231521" y="4742434"/>
                  </a:cubicBezTo>
                  <a:close/>
                  <a:moveTo>
                    <a:pt x="56896" y="4516501"/>
                  </a:moveTo>
                  <a:cubicBezTo>
                    <a:pt x="45339" y="4449826"/>
                    <a:pt x="35433" y="4382643"/>
                    <a:pt x="27432" y="4314825"/>
                  </a:cubicBezTo>
                  <a:lnTo>
                    <a:pt x="52705" y="4311777"/>
                  </a:lnTo>
                  <a:cubicBezTo>
                    <a:pt x="60706" y="4379087"/>
                    <a:pt x="70485" y="4445889"/>
                    <a:pt x="82042" y="4512183"/>
                  </a:cubicBezTo>
                  <a:close/>
                  <a:moveTo>
                    <a:pt x="19050" y="4238625"/>
                  </a:moveTo>
                  <a:cubicBezTo>
                    <a:pt x="12319" y="4171315"/>
                    <a:pt x="7366" y="4103624"/>
                    <a:pt x="4191" y="4035425"/>
                  </a:cubicBezTo>
                  <a:lnTo>
                    <a:pt x="29591" y="4034282"/>
                  </a:lnTo>
                  <a:cubicBezTo>
                    <a:pt x="32766" y="4102100"/>
                    <a:pt x="37719" y="4169410"/>
                    <a:pt x="44323" y="4236212"/>
                  </a:cubicBezTo>
                  <a:close/>
                  <a:moveTo>
                    <a:pt x="1397" y="3959225"/>
                  </a:moveTo>
                  <a:cubicBezTo>
                    <a:pt x="508" y="3924046"/>
                    <a:pt x="0" y="3888613"/>
                    <a:pt x="0" y="3853180"/>
                  </a:cubicBezTo>
                  <a:lnTo>
                    <a:pt x="12700" y="3853180"/>
                  </a:lnTo>
                  <a:lnTo>
                    <a:pt x="25400" y="3853180"/>
                  </a:lnTo>
                  <a:lnTo>
                    <a:pt x="12700" y="3853180"/>
                  </a:lnTo>
                  <a:lnTo>
                    <a:pt x="0" y="3853180"/>
                  </a:lnTo>
                  <a:cubicBezTo>
                    <a:pt x="0" y="3784854"/>
                    <a:pt x="1778" y="3716909"/>
                    <a:pt x="5334" y="3649345"/>
                  </a:cubicBezTo>
                  <a:lnTo>
                    <a:pt x="30734" y="3650615"/>
                  </a:lnTo>
                  <a:cubicBezTo>
                    <a:pt x="27178" y="3717798"/>
                    <a:pt x="25400" y="3785235"/>
                    <a:pt x="25400" y="3853180"/>
                  </a:cubicBezTo>
                  <a:cubicBezTo>
                    <a:pt x="25400" y="3860165"/>
                    <a:pt x="19685" y="3865880"/>
                    <a:pt x="12700" y="3865880"/>
                  </a:cubicBezTo>
                  <a:cubicBezTo>
                    <a:pt x="5715" y="3865880"/>
                    <a:pt x="0" y="3860165"/>
                    <a:pt x="0" y="3853180"/>
                  </a:cubicBezTo>
                  <a:cubicBezTo>
                    <a:pt x="0" y="3846195"/>
                    <a:pt x="5715" y="3840480"/>
                    <a:pt x="12700" y="3840480"/>
                  </a:cubicBezTo>
                  <a:cubicBezTo>
                    <a:pt x="19685" y="3840480"/>
                    <a:pt x="25400" y="3846195"/>
                    <a:pt x="25400" y="3853180"/>
                  </a:cubicBezTo>
                  <a:cubicBezTo>
                    <a:pt x="25400" y="3888359"/>
                    <a:pt x="25908" y="3923538"/>
                    <a:pt x="26797" y="3958590"/>
                  </a:cubicBezTo>
                  <a:close/>
                </a:path>
              </a:pathLst>
            </a:custGeom>
            <a:solidFill>
              <a:srgbClr val="1158C5"/>
            </a:solidFill>
          </p:spPr>
          <p:txBody>
            <a:bodyPr/>
            <a:lstStyle/>
            <a:p>
              <a:endParaRPr lang="en-IN"/>
            </a:p>
          </p:txBody>
        </p:sp>
      </p:grpSp>
      <p:sp>
        <p:nvSpPr>
          <p:cNvPr id="5" name="AutoShape 5"/>
          <p:cNvSpPr/>
          <p:nvPr/>
        </p:nvSpPr>
        <p:spPr>
          <a:xfrm rot="24631">
            <a:off x="418976" y="4456722"/>
            <a:ext cx="9652692" cy="0"/>
          </a:xfrm>
          <a:prstGeom prst="line">
            <a:avLst/>
          </a:prstGeom>
          <a:ln w="19050" cap="rnd">
            <a:solidFill>
              <a:srgbClr val="CCCCCC"/>
            </a:solidFill>
            <a:prstDash val="solid"/>
            <a:headEnd type="none" w="sm" len="sm"/>
            <a:tailEnd type="none" w="sm" len="sm"/>
          </a:ln>
        </p:spPr>
        <p:txBody>
          <a:bodyPr/>
          <a:lstStyle/>
          <a:p>
            <a:endParaRPr lang="en-IN"/>
          </a:p>
        </p:txBody>
      </p:sp>
      <p:sp>
        <p:nvSpPr>
          <p:cNvPr id="6" name="TextBox 6"/>
          <p:cNvSpPr txBox="1"/>
          <p:nvPr/>
        </p:nvSpPr>
        <p:spPr>
          <a:xfrm>
            <a:off x="2957530" y="2802425"/>
            <a:ext cx="1022929" cy="323850"/>
          </a:xfrm>
          <a:prstGeom prst="rect">
            <a:avLst/>
          </a:prstGeom>
        </p:spPr>
        <p:txBody>
          <a:bodyPr lIns="0" tIns="0" rIns="0" bIns="0" rtlCol="0" anchor="t">
            <a:spAutoFit/>
          </a:bodyPr>
          <a:lstStyle/>
          <a:p>
            <a:pPr algn="ctr">
              <a:lnSpc>
                <a:spcPts val="1320"/>
              </a:lnSpc>
            </a:pPr>
            <a:r>
              <a:rPr lang="en-US" sz="1100">
                <a:solidFill>
                  <a:srgbClr val="000000"/>
                </a:solidFill>
                <a:latin typeface="Open Sans Bold"/>
              </a:rPr>
              <a:t>Ranked 1:</a:t>
            </a:r>
          </a:p>
          <a:p>
            <a:pPr algn="ctr">
              <a:lnSpc>
                <a:spcPts val="1320"/>
              </a:lnSpc>
            </a:pPr>
            <a:r>
              <a:rPr lang="en-US" sz="1100">
                <a:solidFill>
                  <a:srgbClr val="000000"/>
                </a:solidFill>
                <a:latin typeface="Open Sans Bold"/>
              </a:rPr>
              <a:t>_____________</a:t>
            </a:r>
          </a:p>
        </p:txBody>
      </p:sp>
      <p:sp>
        <p:nvSpPr>
          <p:cNvPr id="7" name="AutoShape 7"/>
          <p:cNvSpPr/>
          <p:nvPr/>
        </p:nvSpPr>
        <p:spPr>
          <a:xfrm rot="22814">
            <a:off x="2247837" y="4453576"/>
            <a:ext cx="6123846" cy="0"/>
          </a:xfrm>
          <a:prstGeom prst="line">
            <a:avLst/>
          </a:prstGeom>
          <a:ln w="19050" cap="rnd">
            <a:solidFill>
              <a:srgbClr val="1158C5"/>
            </a:solidFill>
            <a:prstDash val="solid"/>
            <a:headEnd type="triangle" w="lg" len="med"/>
            <a:tailEnd type="triangle" w="lg" len="med"/>
          </a:ln>
        </p:spPr>
        <p:txBody>
          <a:bodyPr/>
          <a:lstStyle/>
          <a:p>
            <a:endParaRPr lang="en-IN"/>
          </a:p>
        </p:txBody>
      </p:sp>
      <p:sp>
        <p:nvSpPr>
          <p:cNvPr id="8" name="AutoShape 8"/>
          <p:cNvSpPr/>
          <p:nvPr/>
        </p:nvSpPr>
        <p:spPr>
          <a:xfrm rot="5416270">
            <a:off x="2284581" y="4442778"/>
            <a:ext cx="6121470" cy="0"/>
          </a:xfrm>
          <a:prstGeom prst="line">
            <a:avLst/>
          </a:prstGeom>
          <a:ln w="19050" cap="rnd">
            <a:solidFill>
              <a:srgbClr val="1158C5"/>
            </a:solidFill>
            <a:prstDash val="solid"/>
            <a:headEnd type="triangle" w="lg" len="med"/>
            <a:tailEnd type="triangle" w="lg" len="med"/>
          </a:ln>
        </p:spPr>
        <p:txBody>
          <a:bodyPr/>
          <a:lstStyle/>
          <a:p>
            <a:endParaRPr lang="en-IN"/>
          </a:p>
        </p:txBody>
      </p:sp>
      <p:grpSp>
        <p:nvGrpSpPr>
          <p:cNvPr id="9" name="Group 9"/>
          <p:cNvGrpSpPr/>
          <p:nvPr/>
        </p:nvGrpSpPr>
        <p:grpSpPr>
          <a:xfrm>
            <a:off x="4685219" y="1379485"/>
            <a:ext cx="1393750" cy="581858"/>
            <a:chOff x="0" y="0"/>
            <a:chExt cx="1858333" cy="775811"/>
          </a:xfrm>
        </p:grpSpPr>
        <p:sp>
          <p:nvSpPr>
            <p:cNvPr id="10" name="Freeform 10"/>
            <p:cNvSpPr/>
            <p:nvPr/>
          </p:nvSpPr>
          <p:spPr>
            <a:xfrm>
              <a:off x="0" y="0"/>
              <a:ext cx="1858264" cy="775843"/>
            </a:xfrm>
            <a:custGeom>
              <a:avLst/>
              <a:gdLst/>
              <a:ahLst/>
              <a:cxnLst/>
              <a:rect l="l" t="t" r="r" b="b"/>
              <a:pathLst>
                <a:path w="1858264" h="775843">
                  <a:moveTo>
                    <a:pt x="0" y="129286"/>
                  </a:moveTo>
                  <a:cubicBezTo>
                    <a:pt x="0" y="57912"/>
                    <a:pt x="57912" y="0"/>
                    <a:pt x="129286" y="0"/>
                  </a:cubicBezTo>
                  <a:lnTo>
                    <a:pt x="1728978" y="0"/>
                  </a:lnTo>
                  <a:cubicBezTo>
                    <a:pt x="1800352" y="0"/>
                    <a:pt x="1858264" y="57912"/>
                    <a:pt x="1858264" y="129286"/>
                  </a:cubicBezTo>
                  <a:lnTo>
                    <a:pt x="1858264" y="646557"/>
                  </a:lnTo>
                  <a:cubicBezTo>
                    <a:pt x="1858264" y="717931"/>
                    <a:pt x="1800352" y="775843"/>
                    <a:pt x="1728978" y="775843"/>
                  </a:cubicBezTo>
                  <a:lnTo>
                    <a:pt x="129286" y="775843"/>
                  </a:lnTo>
                  <a:cubicBezTo>
                    <a:pt x="57912" y="775843"/>
                    <a:pt x="0" y="717931"/>
                    <a:pt x="0" y="646557"/>
                  </a:cubicBezTo>
                  <a:close/>
                </a:path>
              </a:pathLst>
            </a:custGeom>
            <a:solidFill>
              <a:srgbClr val="001597"/>
            </a:solidFill>
          </p:spPr>
          <p:txBody>
            <a:bodyPr/>
            <a:lstStyle/>
            <a:p>
              <a:endParaRPr lang="en-IN"/>
            </a:p>
          </p:txBody>
        </p:sp>
        <p:sp>
          <p:nvSpPr>
            <p:cNvPr id="11" name="TextBox 11"/>
            <p:cNvSpPr txBox="1"/>
            <p:nvPr/>
          </p:nvSpPr>
          <p:spPr>
            <a:xfrm>
              <a:off x="0" y="0"/>
              <a:ext cx="1858333" cy="775811"/>
            </a:xfrm>
            <a:prstGeom prst="rect">
              <a:avLst/>
            </a:prstGeom>
          </p:spPr>
          <p:txBody>
            <a:bodyPr lIns="50800" tIns="50800" rIns="50800" bIns="50800" rtlCol="0" anchor="ctr"/>
            <a:lstStyle/>
            <a:p>
              <a:pPr algn="ctr">
                <a:lnSpc>
                  <a:spcPts val="1320"/>
                </a:lnSpc>
              </a:pPr>
              <a:r>
                <a:rPr lang="en-US" sz="1100">
                  <a:solidFill>
                    <a:srgbClr val="FFFFFF"/>
                  </a:solidFill>
                  <a:latin typeface="Open Sans Bold"/>
                </a:rPr>
                <a:t>Added circular business values</a:t>
              </a:r>
            </a:p>
          </p:txBody>
        </p:sp>
      </p:grpSp>
      <p:sp>
        <p:nvSpPr>
          <p:cNvPr id="12" name="TextBox 12"/>
          <p:cNvSpPr txBox="1"/>
          <p:nvPr/>
        </p:nvSpPr>
        <p:spPr>
          <a:xfrm>
            <a:off x="965845" y="1431080"/>
            <a:ext cx="2314515" cy="161925"/>
          </a:xfrm>
          <a:prstGeom prst="rect">
            <a:avLst/>
          </a:prstGeom>
        </p:spPr>
        <p:txBody>
          <a:bodyPr lIns="0" tIns="0" rIns="0" bIns="0" rtlCol="0" anchor="t">
            <a:spAutoFit/>
          </a:bodyPr>
          <a:lstStyle/>
          <a:p>
            <a:pPr algn="ctr">
              <a:lnSpc>
                <a:spcPts val="1320"/>
              </a:lnSpc>
            </a:pPr>
            <a:r>
              <a:rPr lang="en-US" sz="1100">
                <a:solidFill>
                  <a:srgbClr val="000000"/>
                </a:solidFill>
                <a:latin typeface="Open Sans Bold"/>
              </a:rPr>
              <a:t>Business Models</a:t>
            </a:r>
          </a:p>
        </p:txBody>
      </p:sp>
      <p:sp>
        <p:nvSpPr>
          <p:cNvPr id="13" name="TextBox 13"/>
          <p:cNvSpPr txBox="1"/>
          <p:nvPr/>
        </p:nvSpPr>
        <p:spPr>
          <a:xfrm>
            <a:off x="7410662" y="1428679"/>
            <a:ext cx="2314515" cy="161925"/>
          </a:xfrm>
          <a:prstGeom prst="rect">
            <a:avLst/>
          </a:prstGeom>
        </p:spPr>
        <p:txBody>
          <a:bodyPr lIns="0" tIns="0" rIns="0" bIns="0" rtlCol="0" anchor="t">
            <a:spAutoFit/>
          </a:bodyPr>
          <a:lstStyle/>
          <a:p>
            <a:pPr algn="ctr">
              <a:lnSpc>
                <a:spcPts val="1320"/>
              </a:lnSpc>
            </a:pPr>
            <a:r>
              <a:rPr lang="en-US" sz="1100">
                <a:solidFill>
                  <a:srgbClr val="000000"/>
                </a:solidFill>
                <a:latin typeface="Open Sans Bold"/>
              </a:rPr>
              <a:t>Business Models</a:t>
            </a:r>
          </a:p>
        </p:txBody>
      </p:sp>
      <p:sp>
        <p:nvSpPr>
          <p:cNvPr id="14" name="TextBox 14"/>
          <p:cNvSpPr txBox="1"/>
          <p:nvPr/>
        </p:nvSpPr>
        <p:spPr>
          <a:xfrm>
            <a:off x="1676385" y="909303"/>
            <a:ext cx="6879302" cy="209550"/>
          </a:xfrm>
          <a:prstGeom prst="rect">
            <a:avLst/>
          </a:prstGeom>
        </p:spPr>
        <p:txBody>
          <a:bodyPr lIns="0" tIns="0" rIns="0" bIns="0" rtlCol="0" anchor="t">
            <a:spAutoFit/>
          </a:bodyPr>
          <a:lstStyle/>
          <a:p>
            <a:pPr algn="l">
              <a:lnSpc>
                <a:spcPts val="1679"/>
              </a:lnSpc>
            </a:pPr>
            <a:r>
              <a:rPr lang="en-US" sz="1399">
                <a:solidFill>
                  <a:srgbClr val="000000"/>
                </a:solidFill>
                <a:latin typeface="Open Sans Bold"/>
              </a:rPr>
              <a:t>Example: </a:t>
            </a:r>
            <a:r>
              <a:rPr lang="en-US" sz="1399">
                <a:solidFill>
                  <a:srgbClr val="001597"/>
                </a:solidFill>
                <a:latin typeface="Open Sans Bold"/>
              </a:rPr>
              <a:t>Retaining value and maximising utility in the interior design sector</a:t>
            </a:r>
          </a:p>
        </p:txBody>
      </p:sp>
      <p:sp>
        <p:nvSpPr>
          <p:cNvPr id="15" name="TextBox 15"/>
          <p:cNvSpPr txBox="1"/>
          <p:nvPr/>
        </p:nvSpPr>
        <p:spPr>
          <a:xfrm>
            <a:off x="2933936" y="2942043"/>
            <a:ext cx="1048526" cy="161925"/>
          </a:xfrm>
          <a:prstGeom prst="rect">
            <a:avLst/>
          </a:prstGeom>
        </p:spPr>
        <p:txBody>
          <a:bodyPr lIns="0" tIns="0" rIns="0" bIns="0" rtlCol="0" anchor="t">
            <a:spAutoFit/>
          </a:bodyPr>
          <a:lstStyle/>
          <a:p>
            <a:pPr algn="ctr">
              <a:lnSpc>
                <a:spcPts val="1320"/>
              </a:lnSpc>
            </a:pPr>
            <a:r>
              <a:rPr lang="en-US" sz="1100">
                <a:solidFill>
                  <a:srgbClr val="001597"/>
                </a:solidFill>
                <a:latin typeface="Open Sans Italics"/>
              </a:rPr>
              <a:t>Retain value</a:t>
            </a:r>
          </a:p>
        </p:txBody>
      </p:sp>
      <p:sp>
        <p:nvSpPr>
          <p:cNvPr id="16" name="TextBox 16"/>
          <p:cNvSpPr txBox="1"/>
          <p:nvPr/>
        </p:nvSpPr>
        <p:spPr>
          <a:xfrm>
            <a:off x="8291329" y="1846358"/>
            <a:ext cx="2165036" cy="2105025"/>
          </a:xfrm>
          <a:prstGeom prst="rect">
            <a:avLst/>
          </a:prstGeom>
        </p:spPr>
        <p:txBody>
          <a:bodyPr lIns="0" tIns="0" rIns="0" bIns="0" rtlCol="0" anchor="t">
            <a:spAutoFit/>
          </a:bodyPr>
          <a:lstStyle/>
          <a:p>
            <a:pPr marL="132715" lvl="1" indent="-66358" algn="l">
              <a:lnSpc>
                <a:spcPts val="1320"/>
              </a:lnSpc>
              <a:buFont typeface="Arial"/>
              <a:buChar char="•"/>
            </a:pPr>
            <a:r>
              <a:rPr lang="en-US" sz="1100">
                <a:solidFill>
                  <a:srgbClr val="000000"/>
                </a:solidFill>
                <a:latin typeface="Open Sans"/>
              </a:rPr>
              <a:t>Creating an online platform or app where ceramic manufacturers, designers, and artists can trade surplus ceramic materials, reducing waste, redesign or new design of products, and promoting resource efficiency.</a:t>
            </a:r>
          </a:p>
          <a:p>
            <a:pPr marL="132715" lvl="1" indent="-66358" algn="l">
              <a:lnSpc>
                <a:spcPts val="1320"/>
              </a:lnSpc>
              <a:buFont typeface="Arial"/>
              <a:buChar char="•"/>
            </a:pPr>
            <a:r>
              <a:rPr lang="en-US" sz="1100">
                <a:solidFill>
                  <a:srgbClr val="000000"/>
                </a:solidFill>
                <a:latin typeface="Open Sans"/>
              </a:rPr>
              <a:t>New ideas of using environmentally-friendly packaging materials for your products?</a:t>
            </a:r>
          </a:p>
          <a:p>
            <a:pPr marL="132715" lvl="1" indent="-66358" algn="l">
              <a:lnSpc>
                <a:spcPts val="1320"/>
              </a:lnSpc>
            </a:pPr>
            <a:endParaRPr lang="en-US" sz="1100">
              <a:solidFill>
                <a:srgbClr val="000000"/>
              </a:solidFill>
              <a:latin typeface="Open Sans"/>
            </a:endParaRPr>
          </a:p>
        </p:txBody>
      </p:sp>
      <p:grpSp>
        <p:nvGrpSpPr>
          <p:cNvPr id="17" name="Group 17"/>
          <p:cNvGrpSpPr/>
          <p:nvPr/>
        </p:nvGrpSpPr>
        <p:grpSpPr>
          <a:xfrm>
            <a:off x="3498849" y="2678803"/>
            <a:ext cx="3695700" cy="3695700"/>
            <a:chOff x="0" y="0"/>
            <a:chExt cx="4927600" cy="4927600"/>
          </a:xfrm>
        </p:grpSpPr>
        <p:sp>
          <p:nvSpPr>
            <p:cNvPr id="18" name="Freeform 18"/>
            <p:cNvSpPr/>
            <p:nvPr/>
          </p:nvSpPr>
          <p:spPr>
            <a:xfrm>
              <a:off x="25400" y="25400"/>
              <a:ext cx="4876800" cy="4876800"/>
            </a:xfrm>
            <a:custGeom>
              <a:avLst/>
              <a:gdLst/>
              <a:ahLst/>
              <a:cxnLst/>
              <a:rect l="l" t="t" r="r" b="b"/>
              <a:pathLst>
                <a:path w="4876800" h="4876800">
                  <a:moveTo>
                    <a:pt x="0" y="2438400"/>
                  </a:moveTo>
                  <a:cubicBezTo>
                    <a:pt x="0" y="1091692"/>
                    <a:pt x="1091692" y="0"/>
                    <a:pt x="2438400" y="0"/>
                  </a:cubicBezTo>
                  <a:cubicBezTo>
                    <a:pt x="3785108" y="0"/>
                    <a:pt x="4876800" y="1091692"/>
                    <a:pt x="4876800" y="2438400"/>
                  </a:cubicBezTo>
                  <a:cubicBezTo>
                    <a:pt x="4876800" y="3785108"/>
                    <a:pt x="3785108" y="4876800"/>
                    <a:pt x="2438400" y="4876800"/>
                  </a:cubicBezTo>
                  <a:cubicBezTo>
                    <a:pt x="1091692" y="4876800"/>
                    <a:pt x="0" y="3785108"/>
                    <a:pt x="0" y="2438400"/>
                  </a:cubicBezTo>
                  <a:close/>
                </a:path>
              </a:pathLst>
            </a:custGeom>
            <a:solidFill>
              <a:srgbClr val="FFFFFF"/>
            </a:solidFill>
          </p:spPr>
          <p:txBody>
            <a:bodyPr/>
            <a:lstStyle/>
            <a:p>
              <a:endParaRPr lang="en-IN"/>
            </a:p>
          </p:txBody>
        </p:sp>
        <p:sp>
          <p:nvSpPr>
            <p:cNvPr id="19" name="Freeform 19"/>
            <p:cNvSpPr/>
            <p:nvPr/>
          </p:nvSpPr>
          <p:spPr>
            <a:xfrm>
              <a:off x="0" y="0"/>
              <a:ext cx="4927600" cy="4927600"/>
            </a:xfrm>
            <a:custGeom>
              <a:avLst/>
              <a:gdLst/>
              <a:ahLst/>
              <a:cxnLst/>
              <a:rect l="l" t="t" r="r" b="b"/>
              <a:pathLst>
                <a:path w="4927600" h="4927600">
                  <a:moveTo>
                    <a:pt x="0" y="2463800"/>
                  </a:moveTo>
                  <a:cubicBezTo>
                    <a:pt x="0" y="1103122"/>
                    <a:pt x="1103122" y="0"/>
                    <a:pt x="2463800" y="0"/>
                  </a:cubicBezTo>
                  <a:lnTo>
                    <a:pt x="2463800" y="25400"/>
                  </a:lnTo>
                  <a:lnTo>
                    <a:pt x="2463800" y="0"/>
                  </a:lnTo>
                  <a:cubicBezTo>
                    <a:pt x="3824478" y="0"/>
                    <a:pt x="4927600" y="1103122"/>
                    <a:pt x="4927600" y="2463800"/>
                  </a:cubicBezTo>
                  <a:lnTo>
                    <a:pt x="4902200" y="2463800"/>
                  </a:lnTo>
                  <a:lnTo>
                    <a:pt x="4927600" y="2463800"/>
                  </a:lnTo>
                  <a:cubicBezTo>
                    <a:pt x="4927600" y="3824478"/>
                    <a:pt x="3824478" y="4927600"/>
                    <a:pt x="2463800" y="4927600"/>
                  </a:cubicBezTo>
                  <a:lnTo>
                    <a:pt x="2463800" y="4902200"/>
                  </a:lnTo>
                  <a:lnTo>
                    <a:pt x="2463800" y="4927600"/>
                  </a:lnTo>
                  <a:cubicBezTo>
                    <a:pt x="1103122" y="4927600"/>
                    <a:pt x="0" y="3824478"/>
                    <a:pt x="0" y="2463800"/>
                  </a:cubicBezTo>
                  <a:lnTo>
                    <a:pt x="25400" y="2463800"/>
                  </a:lnTo>
                  <a:lnTo>
                    <a:pt x="50800" y="2463800"/>
                  </a:lnTo>
                  <a:lnTo>
                    <a:pt x="25400" y="2463800"/>
                  </a:lnTo>
                  <a:lnTo>
                    <a:pt x="0" y="2463800"/>
                  </a:lnTo>
                  <a:moveTo>
                    <a:pt x="50800" y="2463800"/>
                  </a:moveTo>
                  <a:cubicBezTo>
                    <a:pt x="50800" y="2477770"/>
                    <a:pt x="39370" y="2489200"/>
                    <a:pt x="25400" y="2489200"/>
                  </a:cubicBezTo>
                  <a:cubicBezTo>
                    <a:pt x="11430" y="2489200"/>
                    <a:pt x="0" y="2477770"/>
                    <a:pt x="0" y="2463800"/>
                  </a:cubicBezTo>
                  <a:cubicBezTo>
                    <a:pt x="0" y="2449830"/>
                    <a:pt x="11430" y="2438400"/>
                    <a:pt x="25400" y="2438400"/>
                  </a:cubicBezTo>
                  <a:cubicBezTo>
                    <a:pt x="39370" y="2438400"/>
                    <a:pt x="50800" y="2449830"/>
                    <a:pt x="50800" y="2463800"/>
                  </a:cubicBezTo>
                  <a:cubicBezTo>
                    <a:pt x="50800" y="3796411"/>
                    <a:pt x="1131189" y="4876800"/>
                    <a:pt x="2463800" y="4876800"/>
                  </a:cubicBezTo>
                  <a:cubicBezTo>
                    <a:pt x="3796411" y="4876800"/>
                    <a:pt x="4876800" y="3796411"/>
                    <a:pt x="4876800" y="2463800"/>
                  </a:cubicBezTo>
                  <a:cubicBezTo>
                    <a:pt x="4876800" y="1131189"/>
                    <a:pt x="3796411" y="50800"/>
                    <a:pt x="2463800" y="50800"/>
                  </a:cubicBezTo>
                  <a:lnTo>
                    <a:pt x="2463800" y="25400"/>
                  </a:lnTo>
                  <a:lnTo>
                    <a:pt x="2463800" y="50800"/>
                  </a:lnTo>
                  <a:cubicBezTo>
                    <a:pt x="1131189" y="50800"/>
                    <a:pt x="50800" y="1131189"/>
                    <a:pt x="50800" y="2463800"/>
                  </a:cubicBezTo>
                  <a:close/>
                </a:path>
              </a:pathLst>
            </a:custGeom>
            <a:solidFill>
              <a:srgbClr val="1158C5"/>
            </a:solidFill>
          </p:spPr>
          <p:txBody>
            <a:bodyPr/>
            <a:lstStyle/>
            <a:p>
              <a:endParaRPr lang="en-IN"/>
            </a:p>
          </p:txBody>
        </p:sp>
      </p:grpSp>
      <p:grpSp>
        <p:nvGrpSpPr>
          <p:cNvPr id="20" name="Group 20"/>
          <p:cNvGrpSpPr/>
          <p:nvPr/>
        </p:nvGrpSpPr>
        <p:grpSpPr>
          <a:xfrm>
            <a:off x="4630697" y="2438859"/>
            <a:ext cx="1406450" cy="588243"/>
            <a:chOff x="0" y="0"/>
            <a:chExt cx="1875267" cy="784324"/>
          </a:xfrm>
        </p:grpSpPr>
        <p:sp>
          <p:nvSpPr>
            <p:cNvPr id="21" name="Freeform 21"/>
            <p:cNvSpPr/>
            <p:nvPr/>
          </p:nvSpPr>
          <p:spPr>
            <a:xfrm>
              <a:off x="8509" y="8509"/>
              <a:ext cx="1858264" cy="767334"/>
            </a:xfrm>
            <a:custGeom>
              <a:avLst/>
              <a:gdLst/>
              <a:ahLst/>
              <a:cxnLst/>
              <a:rect l="l" t="t" r="r" b="b"/>
              <a:pathLst>
                <a:path w="1858264" h="767334">
                  <a:moveTo>
                    <a:pt x="0" y="127889"/>
                  </a:moveTo>
                  <a:cubicBezTo>
                    <a:pt x="0" y="57277"/>
                    <a:pt x="57912" y="0"/>
                    <a:pt x="129540" y="0"/>
                  </a:cubicBezTo>
                  <a:lnTo>
                    <a:pt x="1728724" y="0"/>
                  </a:lnTo>
                  <a:cubicBezTo>
                    <a:pt x="1800225" y="0"/>
                    <a:pt x="1858264" y="57277"/>
                    <a:pt x="1858264" y="127889"/>
                  </a:cubicBezTo>
                  <a:lnTo>
                    <a:pt x="1858264" y="639445"/>
                  </a:lnTo>
                  <a:cubicBezTo>
                    <a:pt x="1858264" y="710057"/>
                    <a:pt x="1800225" y="767334"/>
                    <a:pt x="1728724" y="767334"/>
                  </a:cubicBezTo>
                  <a:lnTo>
                    <a:pt x="129540" y="767334"/>
                  </a:lnTo>
                  <a:cubicBezTo>
                    <a:pt x="57912" y="767334"/>
                    <a:pt x="0" y="710057"/>
                    <a:pt x="0" y="639445"/>
                  </a:cubicBezTo>
                  <a:close/>
                </a:path>
              </a:pathLst>
            </a:custGeom>
            <a:solidFill>
              <a:srgbClr val="E6BA22"/>
            </a:solidFill>
          </p:spPr>
          <p:txBody>
            <a:bodyPr/>
            <a:lstStyle/>
            <a:p>
              <a:endParaRPr lang="en-IN"/>
            </a:p>
          </p:txBody>
        </p:sp>
        <p:sp>
          <p:nvSpPr>
            <p:cNvPr id="22" name="Freeform 22"/>
            <p:cNvSpPr/>
            <p:nvPr/>
          </p:nvSpPr>
          <p:spPr>
            <a:xfrm>
              <a:off x="0" y="0"/>
              <a:ext cx="1875282" cy="784352"/>
            </a:xfrm>
            <a:custGeom>
              <a:avLst/>
              <a:gdLst/>
              <a:ahLst/>
              <a:cxnLst/>
              <a:rect l="l" t="t" r="r" b="b"/>
              <a:pathLst>
                <a:path w="1875282" h="784352">
                  <a:moveTo>
                    <a:pt x="0" y="136398"/>
                  </a:moveTo>
                  <a:cubicBezTo>
                    <a:pt x="0" y="60960"/>
                    <a:pt x="61849" y="0"/>
                    <a:pt x="138049" y="0"/>
                  </a:cubicBezTo>
                  <a:lnTo>
                    <a:pt x="1737233" y="0"/>
                  </a:lnTo>
                  <a:lnTo>
                    <a:pt x="1737233" y="8509"/>
                  </a:lnTo>
                  <a:lnTo>
                    <a:pt x="1737233" y="0"/>
                  </a:lnTo>
                  <a:cubicBezTo>
                    <a:pt x="1813306" y="0"/>
                    <a:pt x="1875282" y="60960"/>
                    <a:pt x="1875282" y="136398"/>
                  </a:cubicBezTo>
                  <a:lnTo>
                    <a:pt x="1866773" y="136398"/>
                  </a:lnTo>
                  <a:lnTo>
                    <a:pt x="1875282" y="136398"/>
                  </a:lnTo>
                  <a:lnTo>
                    <a:pt x="1875282" y="647954"/>
                  </a:lnTo>
                  <a:lnTo>
                    <a:pt x="1866773" y="647954"/>
                  </a:lnTo>
                  <a:lnTo>
                    <a:pt x="1875282" y="647954"/>
                  </a:lnTo>
                  <a:cubicBezTo>
                    <a:pt x="1875282" y="723392"/>
                    <a:pt x="1813433" y="784352"/>
                    <a:pt x="1737233" y="784352"/>
                  </a:cubicBezTo>
                  <a:lnTo>
                    <a:pt x="1737233" y="775843"/>
                  </a:lnTo>
                  <a:lnTo>
                    <a:pt x="1737233" y="784352"/>
                  </a:lnTo>
                  <a:lnTo>
                    <a:pt x="138049" y="784352"/>
                  </a:lnTo>
                  <a:lnTo>
                    <a:pt x="138049" y="775843"/>
                  </a:lnTo>
                  <a:lnTo>
                    <a:pt x="138049" y="784352"/>
                  </a:lnTo>
                  <a:cubicBezTo>
                    <a:pt x="61849" y="784352"/>
                    <a:pt x="0" y="723392"/>
                    <a:pt x="0" y="647954"/>
                  </a:cubicBezTo>
                  <a:lnTo>
                    <a:pt x="0" y="136398"/>
                  </a:lnTo>
                  <a:lnTo>
                    <a:pt x="8509" y="136398"/>
                  </a:lnTo>
                  <a:lnTo>
                    <a:pt x="0" y="136398"/>
                  </a:lnTo>
                  <a:moveTo>
                    <a:pt x="16891" y="136398"/>
                  </a:moveTo>
                  <a:lnTo>
                    <a:pt x="16891" y="647954"/>
                  </a:lnTo>
                  <a:lnTo>
                    <a:pt x="8509" y="647954"/>
                  </a:lnTo>
                  <a:lnTo>
                    <a:pt x="17018" y="647954"/>
                  </a:lnTo>
                  <a:cubicBezTo>
                    <a:pt x="17018" y="713867"/>
                    <a:pt x="71120" y="767334"/>
                    <a:pt x="138049" y="767334"/>
                  </a:cubicBezTo>
                  <a:lnTo>
                    <a:pt x="1737233" y="767334"/>
                  </a:lnTo>
                  <a:cubicBezTo>
                    <a:pt x="1804162" y="767334"/>
                    <a:pt x="1858264" y="713740"/>
                    <a:pt x="1858264" y="647954"/>
                  </a:cubicBezTo>
                  <a:lnTo>
                    <a:pt x="1858264" y="136398"/>
                  </a:lnTo>
                  <a:cubicBezTo>
                    <a:pt x="1858264" y="70485"/>
                    <a:pt x="1804162" y="17018"/>
                    <a:pt x="1737233" y="17018"/>
                  </a:cubicBezTo>
                  <a:lnTo>
                    <a:pt x="138049" y="17018"/>
                  </a:lnTo>
                  <a:lnTo>
                    <a:pt x="138049" y="8509"/>
                  </a:lnTo>
                  <a:lnTo>
                    <a:pt x="138049" y="17018"/>
                  </a:lnTo>
                  <a:cubicBezTo>
                    <a:pt x="71120" y="17018"/>
                    <a:pt x="17018" y="70612"/>
                    <a:pt x="17018" y="136398"/>
                  </a:cubicBezTo>
                  <a:close/>
                </a:path>
              </a:pathLst>
            </a:custGeom>
            <a:solidFill>
              <a:srgbClr val="FBBB91">
                <a:alpha val="74510"/>
              </a:srgbClr>
            </a:solidFill>
          </p:spPr>
          <p:txBody>
            <a:bodyPr/>
            <a:lstStyle/>
            <a:p>
              <a:endParaRPr lang="en-IN"/>
            </a:p>
          </p:txBody>
        </p:sp>
        <p:sp>
          <p:nvSpPr>
            <p:cNvPr id="23" name="TextBox 23"/>
            <p:cNvSpPr txBox="1"/>
            <p:nvPr/>
          </p:nvSpPr>
          <p:spPr>
            <a:xfrm>
              <a:off x="0" y="0"/>
              <a:ext cx="1875267" cy="784324"/>
            </a:xfrm>
            <a:prstGeom prst="rect">
              <a:avLst/>
            </a:prstGeom>
          </p:spPr>
          <p:txBody>
            <a:bodyPr lIns="50800" tIns="50800" rIns="50800" bIns="50800" rtlCol="0" anchor="ctr"/>
            <a:lstStyle/>
            <a:p>
              <a:pPr algn="ctr">
                <a:lnSpc>
                  <a:spcPts val="1320"/>
                </a:lnSpc>
              </a:pPr>
              <a:r>
                <a:rPr lang="en-US" sz="1100">
                  <a:solidFill>
                    <a:srgbClr val="0C2849"/>
                  </a:solidFill>
                  <a:latin typeface="Open Sans Bold"/>
                </a:rPr>
                <a:t>Focus Sector</a:t>
              </a:r>
            </a:p>
          </p:txBody>
        </p:sp>
      </p:grpSp>
      <p:sp>
        <p:nvSpPr>
          <p:cNvPr id="24" name="TextBox 24"/>
          <p:cNvSpPr txBox="1"/>
          <p:nvPr/>
        </p:nvSpPr>
        <p:spPr>
          <a:xfrm>
            <a:off x="4620639" y="4061561"/>
            <a:ext cx="1383604" cy="161925"/>
          </a:xfrm>
          <a:prstGeom prst="rect">
            <a:avLst/>
          </a:prstGeom>
        </p:spPr>
        <p:txBody>
          <a:bodyPr lIns="0" tIns="0" rIns="0" bIns="0" rtlCol="0" anchor="t">
            <a:spAutoFit/>
          </a:bodyPr>
          <a:lstStyle/>
          <a:p>
            <a:pPr algn="ctr">
              <a:lnSpc>
                <a:spcPts val="1320"/>
              </a:lnSpc>
            </a:pPr>
            <a:r>
              <a:rPr lang="en-US" sz="1100">
                <a:solidFill>
                  <a:srgbClr val="001597"/>
                </a:solidFill>
                <a:latin typeface="Open Sans Bold"/>
              </a:rPr>
              <a:t>Your chosen sector:</a:t>
            </a:r>
          </a:p>
        </p:txBody>
      </p:sp>
      <p:sp>
        <p:nvSpPr>
          <p:cNvPr id="25" name="TextBox 25"/>
          <p:cNvSpPr txBox="1"/>
          <p:nvPr/>
        </p:nvSpPr>
        <p:spPr>
          <a:xfrm>
            <a:off x="4227421" y="4275393"/>
            <a:ext cx="2238558" cy="161925"/>
          </a:xfrm>
          <a:prstGeom prst="rect">
            <a:avLst/>
          </a:prstGeom>
        </p:spPr>
        <p:txBody>
          <a:bodyPr lIns="0" tIns="0" rIns="0" bIns="0" rtlCol="0" anchor="t">
            <a:spAutoFit/>
          </a:bodyPr>
          <a:lstStyle/>
          <a:p>
            <a:pPr algn="ctr">
              <a:lnSpc>
                <a:spcPts val="1320"/>
              </a:lnSpc>
            </a:pPr>
            <a:r>
              <a:rPr lang="en-US" sz="1100">
                <a:solidFill>
                  <a:srgbClr val="001597"/>
                </a:solidFill>
                <a:latin typeface="Open Sans Italics"/>
              </a:rPr>
              <a:t>Ceramics &amp; Interior Design</a:t>
            </a:r>
          </a:p>
        </p:txBody>
      </p:sp>
      <p:sp>
        <p:nvSpPr>
          <p:cNvPr id="26" name="TextBox 26"/>
          <p:cNvSpPr txBox="1"/>
          <p:nvPr/>
        </p:nvSpPr>
        <p:spPr>
          <a:xfrm>
            <a:off x="6649761" y="2800923"/>
            <a:ext cx="1022929" cy="323850"/>
          </a:xfrm>
          <a:prstGeom prst="rect">
            <a:avLst/>
          </a:prstGeom>
        </p:spPr>
        <p:txBody>
          <a:bodyPr lIns="0" tIns="0" rIns="0" bIns="0" rtlCol="0" anchor="t">
            <a:spAutoFit/>
          </a:bodyPr>
          <a:lstStyle/>
          <a:p>
            <a:pPr algn="ctr">
              <a:lnSpc>
                <a:spcPts val="1320"/>
              </a:lnSpc>
            </a:pPr>
            <a:r>
              <a:rPr lang="en-US" sz="1100">
                <a:solidFill>
                  <a:srgbClr val="000000"/>
                </a:solidFill>
                <a:latin typeface="Open Sans Bold"/>
              </a:rPr>
              <a:t>Ranked 2:</a:t>
            </a:r>
          </a:p>
          <a:p>
            <a:pPr algn="ctr">
              <a:lnSpc>
                <a:spcPts val="1320"/>
              </a:lnSpc>
            </a:pPr>
            <a:r>
              <a:rPr lang="en-US" sz="1100">
                <a:solidFill>
                  <a:srgbClr val="000000"/>
                </a:solidFill>
                <a:latin typeface="Open Sans Bold"/>
              </a:rPr>
              <a:t>_____________</a:t>
            </a:r>
          </a:p>
        </p:txBody>
      </p:sp>
      <p:sp>
        <p:nvSpPr>
          <p:cNvPr id="27" name="TextBox 27"/>
          <p:cNvSpPr txBox="1"/>
          <p:nvPr/>
        </p:nvSpPr>
        <p:spPr>
          <a:xfrm>
            <a:off x="6599019" y="2942043"/>
            <a:ext cx="1134313" cy="161925"/>
          </a:xfrm>
          <a:prstGeom prst="rect">
            <a:avLst/>
          </a:prstGeom>
        </p:spPr>
        <p:txBody>
          <a:bodyPr lIns="0" tIns="0" rIns="0" bIns="0" rtlCol="0" anchor="t">
            <a:spAutoFit/>
          </a:bodyPr>
          <a:lstStyle/>
          <a:p>
            <a:pPr algn="ctr">
              <a:lnSpc>
                <a:spcPts val="1320"/>
              </a:lnSpc>
            </a:pPr>
            <a:r>
              <a:rPr lang="en-US" sz="1100">
                <a:solidFill>
                  <a:srgbClr val="001597"/>
                </a:solidFill>
                <a:latin typeface="Open Sans Italics"/>
              </a:rPr>
              <a:t>Maximise utility</a:t>
            </a:r>
          </a:p>
        </p:txBody>
      </p:sp>
      <p:sp>
        <p:nvSpPr>
          <p:cNvPr id="28" name="TextBox 28"/>
          <p:cNvSpPr txBox="1"/>
          <p:nvPr/>
        </p:nvSpPr>
        <p:spPr>
          <a:xfrm>
            <a:off x="315755" y="2032656"/>
            <a:ext cx="2252624" cy="1457325"/>
          </a:xfrm>
          <a:prstGeom prst="rect">
            <a:avLst/>
          </a:prstGeom>
        </p:spPr>
        <p:txBody>
          <a:bodyPr lIns="0" tIns="0" rIns="0" bIns="0" rtlCol="0" anchor="t">
            <a:spAutoFit/>
          </a:bodyPr>
          <a:lstStyle/>
          <a:p>
            <a:pPr marL="132715" lvl="1" indent="-66358" algn="l">
              <a:lnSpc>
                <a:spcPts val="1320"/>
              </a:lnSpc>
              <a:buFont typeface="Arial"/>
              <a:buChar char="•"/>
            </a:pPr>
            <a:r>
              <a:rPr lang="en-US" sz="1100">
                <a:solidFill>
                  <a:srgbClr val="000000"/>
                </a:solidFill>
                <a:latin typeface="Open Sans"/>
              </a:rPr>
              <a:t>Collect discarded or broken ceramic products, recycle them into raw materials and create new ceramic products for home decor, like vases, bowls and similar items.</a:t>
            </a:r>
          </a:p>
          <a:p>
            <a:pPr marL="132715" lvl="1" indent="-66358" algn="l">
              <a:lnSpc>
                <a:spcPts val="1320"/>
              </a:lnSpc>
              <a:buFont typeface="Arial"/>
              <a:buChar char="•"/>
            </a:pPr>
            <a:r>
              <a:rPr lang="en-US" sz="1100">
                <a:solidFill>
                  <a:srgbClr val="000000"/>
                </a:solidFill>
                <a:latin typeface="Open Sans"/>
              </a:rPr>
              <a:t>New ideas on how to use new materials from other wastes for ceramic products?</a:t>
            </a:r>
          </a:p>
        </p:txBody>
      </p:sp>
      <p:grpSp>
        <p:nvGrpSpPr>
          <p:cNvPr id="29" name="Group 29"/>
          <p:cNvGrpSpPr/>
          <p:nvPr/>
        </p:nvGrpSpPr>
        <p:grpSpPr>
          <a:xfrm>
            <a:off x="114903" y="1280884"/>
            <a:ext cx="1147449" cy="324594"/>
            <a:chOff x="0" y="0"/>
            <a:chExt cx="1529932" cy="432792"/>
          </a:xfrm>
        </p:grpSpPr>
        <p:sp>
          <p:nvSpPr>
            <p:cNvPr id="30" name="Freeform 30"/>
            <p:cNvSpPr/>
            <p:nvPr/>
          </p:nvSpPr>
          <p:spPr>
            <a:xfrm>
              <a:off x="0" y="0"/>
              <a:ext cx="1529969" cy="432816"/>
            </a:xfrm>
            <a:custGeom>
              <a:avLst/>
              <a:gdLst/>
              <a:ahLst/>
              <a:cxnLst/>
              <a:rect l="l" t="t" r="r" b="b"/>
              <a:pathLst>
                <a:path w="1529969" h="432816">
                  <a:moveTo>
                    <a:pt x="0" y="216408"/>
                  </a:moveTo>
                  <a:cubicBezTo>
                    <a:pt x="0" y="96901"/>
                    <a:pt x="96901" y="0"/>
                    <a:pt x="216408" y="0"/>
                  </a:cubicBezTo>
                  <a:lnTo>
                    <a:pt x="1313561" y="0"/>
                  </a:lnTo>
                  <a:cubicBezTo>
                    <a:pt x="1433068" y="0"/>
                    <a:pt x="1529969" y="96901"/>
                    <a:pt x="1529969" y="216408"/>
                  </a:cubicBezTo>
                  <a:cubicBezTo>
                    <a:pt x="1529969" y="335915"/>
                    <a:pt x="1433068" y="432816"/>
                    <a:pt x="1313561" y="432816"/>
                  </a:cubicBezTo>
                  <a:lnTo>
                    <a:pt x="216408" y="432816"/>
                  </a:lnTo>
                  <a:cubicBezTo>
                    <a:pt x="96901" y="432816"/>
                    <a:pt x="0" y="335915"/>
                    <a:pt x="0" y="216408"/>
                  </a:cubicBezTo>
                  <a:close/>
                </a:path>
              </a:pathLst>
            </a:custGeom>
            <a:solidFill>
              <a:srgbClr val="001597"/>
            </a:solidFill>
          </p:spPr>
          <p:txBody>
            <a:bodyPr/>
            <a:lstStyle/>
            <a:p>
              <a:endParaRPr lang="en-IN"/>
            </a:p>
          </p:txBody>
        </p:sp>
      </p:grpSp>
      <p:sp>
        <p:nvSpPr>
          <p:cNvPr id="31" name="TextBox 31"/>
          <p:cNvSpPr txBox="1"/>
          <p:nvPr/>
        </p:nvSpPr>
        <p:spPr>
          <a:xfrm>
            <a:off x="206328" y="1347767"/>
            <a:ext cx="964599" cy="202311"/>
          </a:xfrm>
          <a:prstGeom prst="rect">
            <a:avLst/>
          </a:prstGeom>
        </p:spPr>
        <p:txBody>
          <a:bodyPr lIns="0" tIns="0" rIns="0" bIns="0" rtlCol="0" anchor="t">
            <a:spAutoFit/>
          </a:bodyPr>
          <a:lstStyle/>
          <a:p>
            <a:pPr algn="ctr">
              <a:lnSpc>
                <a:spcPts val="1512"/>
              </a:lnSpc>
            </a:pPr>
            <a:r>
              <a:rPr lang="en-US" sz="1399">
                <a:solidFill>
                  <a:srgbClr val="FFFFFF"/>
                </a:solidFill>
                <a:latin typeface="Open Sans Bold"/>
              </a:rPr>
              <a:t>Step 2</a:t>
            </a:r>
          </a:p>
        </p:txBody>
      </p:sp>
      <p:sp>
        <p:nvSpPr>
          <p:cNvPr id="32" name="TextBox 32"/>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25</a:t>
            </a:r>
          </a:p>
        </p:txBody>
      </p:sp>
      <p:grpSp>
        <p:nvGrpSpPr>
          <p:cNvPr id="33" name="Group 33"/>
          <p:cNvGrpSpPr/>
          <p:nvPr/>
        </p:nvGrpSpPr>
        <p:grpSpPr>
          <a:xfrm>
            <a:off x="6332508" y="1745592"/>
            <a:ext cx="1147449" cy="324594"/>
            <a:chOff x="0" y="0"/>
            <a:chExt cx="1529932" cy="432792"/>
          </a:xfrm>
        </p:grpSpPr>
        <p:sp>
          <p:nvSpPr>
            <p:cNvPr id="34" name="Freeform 34"/>
            <p:cNvSpPr/>
            <p:nvPr/>
          </p:nvSpPr>
          <p:spPr>
            <a:xfrm>
              <a:off x="0" y="0"/>
              <a:ext cx="1529969" cy="432816"/>
            </a:xfrm>
            <a:custGeom>
              <a:avLst/>
              <a:gdLst/>
              <a:ahLst/>
              <a:cxnLst/>
              <a:rect l="l" t="t" r="r" b="b"/>
              <a:pathLst>
                <a:path w="1529969" h="432816">
                  <a:moveTo>
                    <a:pt x="0" y="216408"/>
                  </a:moveTo>
                  <a:cubicBezTo>
                    <a:pt x="0" y="96901"/>
                    <a:pt x="96901" y="0"/>
                    <a:pt x="216408" y="0"/>
                  </a:cubicBezTo>
                  <a:lnTo>
                    <a:pt x="1313561" y="0"/>
                  </a:lnTo>
                  <a:cubicBezTo>
                    <a:pt x="1433068" y="0"/>
                    <a:pt x="1529969" y="96901"/>
                    <a:pt x="1529969" y="216408"/>
                  </a:cubicBezTo>
                  <a:cubicBezTo>
                    <a:pt x="1529969" y="335915"/>
                    <a:pt x="1433068" y="432816"/>
                    <a:pt x="1313561" y="432816"/>
                  </a:cubicBezTo>
                  <a:lnTo>
                    <a:pt x="216408" y="432816"/>
                  </a:lnTo>
                  <a:cubicBezTo>
                    <a:pt x="96901" y="432816"/>
                    <a:pt x="0" y="335915"/>
                    <a:pt x="0" y="216408"/>
                  </a:cubicBezTo>
                  <a:close/>
                </a:path>
              </a:pathLst>
            </a:custGeom>
            <a:solidFill>
              <a:srgbClr val="001597"/>
            </a:solidFill>
          </p:spPr>
          <p:txBody>
            <a:bodyPr/>
            <a:lstStyle/>
            <a:p>
              <a:endParaRPr lang="en-IN"/>
            </a:p>
          </p:txBody>
        </p:sp>
      </p:grpSp>
      <p:sp>
        <p:nvSpPr>
          <p:cNvPr id="35" name="TextBox 35"/>
          <p:cNvSpPr txBox="1"/>
          <p:nvPr/>
        </p:nvSpPr>
        <p:spPr>
          <a:xfrm>
            <a:off x="6450133" y="1829187"/>
            <a:ext cx="964599" cy="202311"/>
          </a:xfrm>
          <a:prstGeom prst="rect">
            <a:avLst/>
          </a:prstGeom>
        </p:spPr>
        <p:txBody>
          <a:bodyPr lIns="0" tIns="0" rIns="0" bIns="0" rtlCol="0" anchor="t">
            <a:spAutoFit/>
          </a:bodyPr>
          <a:lstStyle/>
          <a:p>
            <a:pPr algn="ctr">
              <a:lnSpc>
                <a:spcPts val="1512"/>
              </a:lnSpc>
            </a:pPr>
            <a:r>
              <a:rPr lang="en-US" sz="1399">
                <a:solidFill>
                  <a:srgbClr val="FFFFFF"/>
                </a:solidFill>
                <a:latin typeface="Open Sans Bold"/>
              </a:rPr>
              <a:t>Step 1</a:t>
            </a:r>
          </a:p>
        </p:txBody>
      </p:sp>
      <p:grpSp>
        <p:nvGrpSpPr>
          <p:cNvPr id="36" name="Group 36"/>
          <p:cNvGrpSpPr/>
          <p:nvPr/>
        </p:nvGrpSpPr>
        <p:grpSpPr>
          <a:xfrm>
            <a:off x="267443" y="49632"/>
            <a:ext cx="10315411" cy="825810"/>
            <a:chOff x="0" y="0"/>
            <a:chExt cx="13753881" cy="1101080"/>
          </a:xfrm>
        </p:grpSpPr>
        <p:sp>
          <p:nvSpPr>
            <p:cNvPr id="37" name="Freeform 37"/>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38" name="Freeform 38"/>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39" name="Freeform 39"/>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4591" y="1379485"/>
            <a:ext cx="10413586" cy="3110684"/>
            <a:chOff x="0" y="0"/>
            <a:chExt cx="13884781" cy="4147579"/>
          </a:xfrm>
        </p:grpSpPr>
        <p:sp>
          <p:nvSpPr>
            <p:cNvPr id="3" name="Freeform 3"/>
            <p:cNvSpPr/>
            <p:nvPr/>
          </p:nvSpPr>
          <p:spPr>
            <a:xfrm>
              <a:off x="0" y="0"/>
              <a:ext cx="13884783" cy="4147566"/>
            </a:xfrm>
            <a:custGeom>
              <a:avLst/>
              <a:gdLst/>
              <a:ahLst/>
              <a:cxnLst/>
              <a:rect l="l" t="t" r="r" b="b"/>
              <a:pathLst>
                <a:path w="13884783" h="4147566">
                  <a:moveTo>
                    <a:pt x="0" y="0"/>
                  </a:moveTo>
                  <a:lnTo>
                    <a:pt x="13884783" y="0"/>
                  </a:lnTo>
                  <a:lnTo>
                    <a:pt x="13884783" y="4147566"/>
                  </a:lnTo>
                  <a:lnTo>
                    <a:pt x="0" y="4147566"/>
                  </a:lnTo>
                  <a:close/>
                </a:path>
              </a:pathLst>
            </a:custGeom>
            <a:solidFill>
              <a:srgbClr val="D8D8D8"/>
            </a:solidFill>
          </p:spPr>
          <p:txBody>
            <a:bodyPr/>
            <a:lstStyle/>
            <a:p>
              <a:endParaRPr lang="en-IN"/>
            </a:p>
          </p:txBody>
        </p:sp>
      </p:grpSp>
      <p:grpSp>
        <p:nvGrpSpPr>
          <p:cNvPr id="4" name="Group 4"/>
          <p:cNvGrpSpPr/>
          <p:nvPr/>
        </p:nvGrpSpPr>
        <p:grpSpPr>
          <a:xfrm>
            <a:off x="2455626" y="1562418"/>
            <a:ext cx="5779770" cy="5779770"/>
            <a:chOff x="0" y="0"/>
            <a:chExt cx="7706360" cy="7706360"/>
          </a:xfrm>
        </p:grpSpPr>
        <p:sp>
          <p:nvSpPr>
            <p:cNvPr id="5" name="Freeform 5"/>
            <p:cNvSpPr/>
            <p:nvPr/>
          </p:nvSpPr>
          <p:spPr>
            <a:xfrm>
              <a:off x="12700" y="12700"/>
              <a:ext cx="7680960" cy="7680960"/>
            </a:xfrm>
            <a:custGeom>
              <a:avLst/>
              <a:gdLst/>
              <a:ahLst/>
              <a:cxnLst/>
              <a:rect l="l" t="t" r="r" b="b"/>
              <a:pathLst>
                <a:path w="7680960" h="7680960">
                  <a:moveTo>
                    <a:pt x="0" y="3840480"/>
                  </a:moveTo>
                  <a:cubicBezTo>
                    <a:pt x="0" y="1719453"/>
                    <a:pt x="1719453" y="0"/>
                    <a:pt x="3840480" y="0"/>
                  </a:cubicBezTo>
                  <a:cubicBezTo>
                    <a:pt x="5961507" y="0"/>
                    <a:pt x="7680960" y="1719453"/>
                    <a:pt x="7680960" y="3840480"/>
                  </a:cubicBezTo>
                  <a:cubicBezTo>
                    <a:pt x="7680960" y="5961507"/>
                    <a:pt x="5961507" y="7680960"/>
                    <a:pt x="3840480" y="7680960"/>
                  </a:cubicBezTo>
                  <a:cubicBezTo>
                    <a:pt x="1719453" y="7680960"/>
                    <a:pt x="0" y="5961507"/>
                    <a:pt x="0" y="3840480"/>
                  </a:cubicBezTo>
                  <a:close/>
                </a:path>
              </a:pathLst>
            </a:custGeom>
            <a:solidFill>
              <a:srgbClr val="FFFFFF"/>
            </a:solidFill>
          </p:spPr>
          <p:txBody>
            <a:bodyPr/>
            <a:lstStyle/>
            <a:p>
              <a:endParaRPr lang="en-IN"/>
            </a:p>
          </p:txBody>
        </p:sp>
        <p:sp>
          <p:nvSpPr>
            <p:cNvPr id="6" name="Freeform 6"/>
            <p:cNvSpPr/>
            <p:nvPr/>
          </p:nvSpPr>
          <p:spPr>
            <a:xfrm>
              <a:off x="0" y="0"/>
              <a:ext cx="7404735" cy="7555230"/>
            </a:xfrm>
            <a:custGeom>
              <a:avLst/>
              <a:gdLst/>
              <a:ahLst/>
              <a:cxnLst/>
              <a:rect l="l" t="t" r="r" b="b"/>
              <a:pathLst>
                <a:path w="7404735" h="7555230">
                  <a:moveTo>
                    <a:pt x="10033" y="3572891"/>
                  </a:moveTo>
                  <a:cubicBezTo>
                    <a:pt x="14986" y="3504819"/>
                    <a:pt x="21590" y="3437128"/>
                    <a:pt x="29972" y="3370072"/>
                  </a:cubicBezTo>
                  <a:lnTo>
                    <a:pt x="55118" y="3373247"/>
                  </a:lnTo>
                  <a:cubicBezTo>
                    <a:pt x="46736" y="3439922"/>
                    <a:pt x="40132" y="3507105"/>
                    <a:pt x="35306" y="3574796"/>
                  </a:cubicBezTo>
                  <a:close/>
                  <a:moveTo>
                    <a:pt x="40259" y="3294380"/>
                  </a:moveTo>
                  <a:cubicBezTo>
                    <a:pt x="50038" y="3226816"/>
                    <a:pt x="61595" y="3159887"/>
                    <a:pt x="74930" y="3093593"/>
                  </a:cubicBezTo>
                  <a:lnTo>
                    <a:pt x="99822" y="3098546"/>
                  </a:lnTo>
                  <a:cubicBezTo>
                    <a:pt x="86614" y="3164459"/>
                    <a:pt x="75184" y="3231007"/>
                    <a:pt x="65405" y="3298063"/>
                  </a:cubicBezTo>
                  <a:close/>
                  <a:moveTo>
                    <a:pt x="115824" y="3022346"/>
                  </a:moveTo>
                  <a:cubicBezTo>
                    <a:pt x="130556" y="2955798"/>
                    <a:pt x="146939" y="2889758"/>
                    <a:pt x="165100" y="2824480"/>
                  </a:cubicBezTo>
                  <a:lnTo>
                    <a:pt x="189611" y="2831211"/>
                  </a:lnTo>
                  <a:cubicBezTo>
                    <a:pt x="171577" y="2895981"/>
                    <a:pt x="155321" y="2961513"/>
                    <a:pt x="140716" y="3027680"/>
                  </a:cubicBezTo>
                  <a:close/>
                  <a:moveTo>
                    <a:pt x="211074" y="2756408"/>
                  </a:moveTo>
                  <a:cubicBezTo>
                    <a:pt x="230632" y="2691130"/>
                    <a:pt x="251841" y="2626614"/>
                    <a:pt x="274701" y="2562733"/>
                  </a:cubicBezTo>
                  <a:lnTo>
                    <a:pt x="298577" y="2571242"/>
                  </a:lnTo>
                  <a:cubicBezTo>
                    <a:pt x="275844" y="2634615"/>
                    <a:pt x="254762" y="2698750"/>
                    <a:pt x="235458" y="2763647"/>
                  </a:cubicBezTo>
                  <a:close/>
                  <a:moveTo>
                    <a:pt x="325501" y="2498217"/>
                  </a:moveTo>
                  <a:cubicBezTo>
                    <a:pt x="349758" y="2434590"/>
                    <a:pt x="375666" y="2371725"/>
                    <a:pt x="403098" y="2309749"/>
                  </a:cubicBezTo>
                  <a:lnTo>
                    <a:pt x="426339" y="2320036"/>
                  </a:lnTo>
                  <a:cubicBezTo>
                    <a:pt x="399034" y="2381631"/>
                    <a:pt x="373380" y="2443988"/>
                    <a:pt x="349250" y="2507234"/>
                  </a:cubicBezTo>
                  <a:close/>
                  <a:moveTo>
                    <a:pt x="458470" y="2249170"/>
                  </a:moveTo>
                  <a:cubicBezTo>
                    <a:pt x="487299" y="2187448"/>
                    <a:pt x="517652" y="2126742"/>
                    <a:pt x="549656" y="2066925"/>
                  </a:cubicBezTo>
                  <a:lnTo>
                    <a:pt x="572008" y="2078863"/>
                  </a:lnTo>
                  <a:cubicBezTo>
                    <a:pt x="540258" y="2138299"/>
                    <a:pt x="510032" y="2198751"/>
                    <a:pt x="481457" y="2259965"/>
                  </a:cubicBezTo>
                  <a:close/>
                  <a:moveTo>
                    <a:pt x="609219" y="2010537"/>
                  </a:moveTo>
                  <a:cubicBezTo>
                    <a:pt x="642493" y="1951101"/>
                    <a:pt x="677164" y="1892681"/>
                    <a:pt x="713486" y="1835277"/>
                  </a:cubicBezTo>
                  <a:lnTo>
                    <a:pt x="734949" y="1848866"/>
                  </a:lnTo>
                  <a:cubicBezTo>
                    <a:pt x="699008" y="1905889"/>
                    <a:pt x="664464" y="1963928"/>
                    <a:pt x="631444" y="2022856"/>
                  </a:cubicBezTo>
                  <a:close/>
                  <a:moveTo>
                    <a:pt x="777113" y="1783461"/>
                  </a:moveTo>
                  <a:cubicBezTo>
                    <a:pt x="814578" y="1726692"/>
                    <a:pt x="853440" y="1670939"/>
                    <a:pt x="893699" y="1616329"/>
                  </a:cubicBezTo>
                  <a:lnTo>
                    <a:pt x="914146" y="1631442"/>
                  </a:lnTo>
                  <a:cubicBezTo>
                    <a:pt x="874141" y="1685671"/>
                    <a:pt x="835406" y="1741043"/>
                    <a:pt x="798322" y="1797558"/>
                  </a:cubicBezTo>
                  <a:close/>
                  <a:moveTo>
                    <a:pt x="961009" y="1569339"/>
                  </a:moveTo>
                  <a:cubicBezTo>
                    <a:pt x="1002411" y="1515491"/>
                    <a:pt x="1045337" y="1462659"/>
                    <a:pt x="1089406" y="1411097"/>
                  </a:cubicBezTo>
                  <a:lnTo>
                    <a:pt x="1108710" y="1427607"/>
                  </a:lnTo>
                  <a:cubicBezTo>
                    <a:pt x="1064768" y="1478915"/>
                    <a:pt x="1022223" y="1531239"/>
                    <a:pt x="981075" y="1584833"/>
                  </a:cubicBezTo>
                  <a:close/>
                  <a:moveTo>
                    <a:pt x="1159764" y="1368933"/>
                  </a:moveTo>
                  <a:cubicBezTo>
                    <a:pt x="1204976" y="1318133"/>
                    <a:pt x="1251458" y="1268603"/>
                    <a:pt x="1299337" y="1220343"/>
                  </a:cubicBezTo>
                  <a:lnTo>
                    <a:pt x="1317371" y="1238250"/>
                  </a:lnTo>
                  <a:cubicBezTo>
                    <a:pt x="1269873" y="1286256"/>
                    <a:pt x="1223645" y="1335405"/>
                    <a:pt x="1178687" y="1385824"/>
                  </a:cubicBezTo>
                  <a:close/>
                  <a:moveTo>
                    <a:pt x="1169035" y="1088644"/>
                  </a:moveTo>
                  <a:cubicBezTo>
                    <a:pt x="1217803" y="1041273"/>
                    <a:pt x="1267714" y="995299"/>
                    <a:pt x="1318895" y="950595"/>
                  </a:cubicBezTo>
                  <a:lnTo>
                    <a:pt x="1335659" y="969772"/>
                  </a:lnTo>
                  <a:cubicBezTo>
                    <a:pt x="1284859" y="1014222"/>
                    <a:pt x="1235202" y="1059942"/>
                    <a:pt x="1186688" y="1106932"/>
                  </a:cubicBezTo>
                  <a:close/>
                  <a:moveTo>
                    <a:pt x="1394714" y="919099"/>
                  </a:moveTo>
                  <a:cubicBezTo>
                    <a:pt x="1446784" y="875411"/>
                    <a:pt x="1499870" y="833120"/>
                    <a:pt x="1554226" y="792226"/>
                  </a:cubicBezTo>
                  <a:lnTo>
                    <a:pt x="1569466" y="812546"/>
                  </a:lnTo>
                  <a:cubicBezTo>
                    <a:pt x="1515491" y="853186"/>
                    <a:pt x="1462659" y="895223"/>
                    <a:pt x="1410970" y="938657"/>
                  </a:cubicBezTo>
                  <a:close/>
                  <a:moveTo>
                    <a:pt x="1631950" y="766318"/>
                  </a:moveTo>
                  <a:cubicBezTo>
                    <a:pt x="1686941" y="726567"/>
                    <a:pt x="1743075" y="688213"/>
                    <a:pt x="1800225" y="651256"/>
                  </a:cubicBezTo>
                  <a:lnTo>
                    <a:pt x="1813941" y="672592"/>
                  </a:lnTo>
                  <a:cubicBezTo>
                    <a:pt x="1757172" y="709295"/>
                    <a:pt x="1701419" y="747395"/>
                    <a:pt x="1646809" y="786892"/>
                  </a:cubicBezTo>
                  <a:close/>
                  <a:moveTo>
                    <a:pt x="1879727" y="631063"/>
                  </a:moveTo>
                  <a:cubicBezTo>
                    <a:pt x="1937512" y="595376"/>
                    <a:pt x="1996186" y="561213"/>
                    <a:pt x="2056003" y="528574"/>
                  </a:cubicBezTo>
                  <a:lnTo>
                    <a:pt x="2068195" y="550799"/>
                  </a:lnTo>
                  <a:cubicBezTo>
                    <a:pt x="2008886" y="583184"/>
                    <a:pt x="1950466" y="617220"/>
                    <a:pt x="1893189" y="652653"/>
                  </a:cubicBezTo>
                  <a:close/>
                  <a:moveTo>
                    <a:pt x="2136775" y="514096"/>
                  </a:moveTo>
                  <a:cubicBezTo>
                    <a:pt x="2196973" y="482727"/>
                    <a:pt x="2258060" y="452882"/>
                    <a:pt x="2319909" y="424688"/>
                  </a:cubicBezTo>
                  <a:lnTo>
                    <a:pt x="2330450" y="447802"/>
                  </a:lnTo>
                  <a:cubicBezTo>
                    <a:pt x="2268855" y="475869"/>
                    <a:pt x="2208276" y="505460"/>
                    <a:pt x="2148459" y="536575"/>
                  </a:cubicBezTo>
                  <a:close/>
                  <a:moveTo>
                    <a:pt x="2401570" y="416179"/>
                  </a:moveTo>
                  <a:cubicBezTo>
                    <a:pt x="2463800" y="389255"/>
                    <a:pt x="2526919" y="363982"/>
                    <a:pt x="2590800" y="340360"/>
                  </a:cubicBezTo>
                  <a:lnTo>
                    <a:pt x="2599563" y="364236"/>
                  </a:lnTo>
                  <a:cubicBezTo>
                    <a:pt x="2536063" y="387731"/>
                    <a:pt x="2473452" y="412877"/>
                    <a:pt x="2411603" y="439547"/>
                  </a:cubicBezTo>
                  <a:close/>
                  <a:moveTo>
                    <a:pt x="2672715" y="337947"/>
                  </a:moveTo>
                  <a:cubicBezTo>
                    <a:pt x="2736723" y="315722"/>
                    <a:pt x="2801493" y="295148"/>
                    <a:pt x="2867025" y="276225"/>
                  </a:cubicBezTo>
                  <a:lnTo>
                    <a:pt x="2874010" y="300609"/>
                  </a:lnTo>
                  <a:cubicBezTo>
                    <a:pt x="2808986" y="319405"/>
                    <a:pt x="2744597" y="339852"/>
                    <a:pt x="2681097" y="361950"/>
                  </a:cubicBezTo>
                  <a:close/>
                  <a:moveTo>
                    <a:pt x="2949067" y="279781"/>
                  </a:moveTo>
                  <a:cubicBezTo>
                    <a:pt x="3014472" y="262255"/>
                    <a:pt x="3080639" y="246507"/>
                    <a:pt x="3147314" y="232410"/>
                  </a:cubicBezTo>
                  <a:lnTo>
                    <a:pt x="3152521" y="257302"/>
                  </a:lnTo>
                  <a:cubicBezTo>
                    <a:pt x="3086227" y="271272"/>
                    <a:pt x="3020568" y="286893"/>
                    <a:pt x="2955544" y="304292"/>
                  </a:cubicBezTo>
                  <a:close/>
                  <a:moveTo>
                    <a:pt x="3228721" y="241935"/>
                  </a:moveTo>
                  <a:cubicBezTo>
                    <a:pt x="3295142" y="229362"/>
                    <a:pt x="3362325" y="218440"/>
                    <a:pt x="3429889" y="209296"/>
                  </a:cubicBezTo>
                  <a:lnTo>
                    <a:pt x="3433318" y="234442"/>
                  </a:lnTo>
                  <a:cubicBezTo>
                    <a:pt x="3366135" y="243586"/>
                    <a:pt x="3299460" y="254381"/>
                    <a:pt x="3233420" y="266954"/>
                  </a:cubicBezTo>
                  <a:close/>
                  <a:moveTo>
                    <a:pt x="3510407" y="224790"/>
                  </a:moveTo>
                  <a:cubicBezTo>
                    <a:pt x="3474212" y="17780"/>
                    <a:pt x="3541903" y="11811"/>
                    <a:pt x="3610102" y="7493"/>
                  </a:cubicBezTo>
                  <a:lnTo>
                    <a:pt x="3611626" y="32893"/>
                  </a:lnTo>
                  <a:cubicBezTo>
                    <a:pt x="3543935" y="37084"/>
                    <a:pt x="3476625" y="43053"/>
                    <a:pt x="3409950" y="50800"/>
                  </a:cubicBezTo>
                  <a:close/>
                  <a:moveTo>
                    <a:pt x="3689350" y="28829"/>
                  </a:moveTo>
                  <a:cubicBezTo>
                    <a:pt x="3741801" y="1143"/>
                    <a:pt x="3797300" y="0"/>
                    <a:pt x="3853180" y="0"/>
                  </a:cubicBezTo>
                  <a:cubicBezTo>
                    <a:pt x="3865626" y="0"/>
                    <a:pt x="3878199" y="0"/>
                    <a:pt x="3890645" y="127"/>
                  </a:cubicBezTo>
                  <a:lnTo>
                    <a:pt x="3890391" y="25527"/>
                  </a:lnTo>
                  <a:cubicBezTo>
                    <a:pt x="3877945" y="25400"/>
                    <a:pt x="3865626" y="25400"/>
                    <a:pt x="3853180" y="25400"/>
                  </a:cubicBezTo>
                  <a:lnTo>
                    <a:pt x="3853180" y="12700"/>
                  </a:lnTo>
                  <a:lnTo>
                    <a:pt x="3853180" y="25400"/>
                  </a:lnTo>
                  <a:cubicBezTo>
                    <a:pt x="3797681" y="25400"/>
                    <a:pt x="3742436" y="26543"/>
                    <a:pt x="3687572" y="28956"/>
                  </a:cubicBezTo>
                  <a:close/>
                  <a:moveTo>
                    <a:pt x="3968242" y="27051"/>
                  </a:moveTo>
                  <a:cubicBezTo>
                    <a:pt x="4036568" y="29083"/>
                    <a:pt x="4104386" y="32766"/>
                    <a:pt x="4171696" y="38227"/>
                  </a:cubicBezTo>
                  <a:lnTo>
                    <a:pt x="4169664" y="63500"/>
                  </a:lnTo>
                  <a:cubicBezTo>
                    <a:pt x="4102735" y="58039"/>
                    <a:pt x="4035298" y="54356"/>
                    <a:pt x="3967480" y="52324"/>
                  </a:cubicBezTo>
                  <a:close/>
                  <a:moveTo>
                    <a:pt x="4246880" y="70485"/>
                  </a:moveTo>
                  <a:cubicBezTo>
                    <a:pt x="4314825" y="77343"/>
                    <a:pt x="4382262" y="85979"/>
                    <a:pt x="4449064" y="96393"/>
                  </a:cubicBezTo>
                  <a:lnTo>
                    <a:pt x="4445127" y="121539"/>
                  </a:lnTo>
                  <a:cubicBezTo>
                    <a:pt x="4378706" y="111252"/>
                    <a:pt x="4311777" y="102616"/>
                    <a:pt x="4244213" y="95758"/>
                  </a:cubicBezTo>
                  <a:close/>
                  <a:moveTo>
                    <a:pt x="4521962" y="134239"/>
                  </a:moveTo>
                  <a:cubicBezTo>
                    <a:pt x="4589145" y="146050"/>
                    <a:pt x="4655820" y="159639"/>
                    <a:pt x="4721733" y="174879"/>
                  </a:cubicBezTo>
                  <a:lnTo>
                    <a:pt x="4716018" y="199644"/>
                  </a:lnTo>
                  <a:cubicBezTo>
                    <a:pt x="4650486" y="184531"/>
                    <a:pt x="4584319" y="171069"/>
                    <a:pt x="4517644" y="159385"/>
                  </a:cubicBezTo>
                  <a:close/>
                  <a:moveTo>
                    <a:pt x="4791583" y="217932"/>
                  </a:moveTo>
                  <a:cubicBezTo>
                    <a:pt x="4857750" y="234569"/>
                    <a:pt x="4923155" y="252984"/>
                    <a:pt x="4987798" y="273050"/>
                  </a:cubicBezTo>
                  <a:lnTo>
                    <a:pt x="4980305" y="297307"/>
                  </a:lnTo>
                  <a:cubicBezTo>
                    <a:pt x="4916043" y="277368"/>
                    <a:pt x="4851019" y="259207"/>
                    <a:pt x="4785360" y="242570"/>
                  </a:cubicBezTo>
                  <a:close/>
                  <a:moveTo>
                    <a:pt x="5054473" y="321056"/>
                  </a:moveTo>
                  <a:cubicBezTo>
                    <a:pt x="5119116" y="342519"/>
                    <a:pt x="5183124" y="365633"/>
                    <a:pt x="5246116" y="390398"/>
                  </a:cubicBezTo>
                  <a:lnTo>
                    <a:pt x="5236845" y="414020"/>
                  </a:lnTo>
                  <a:cubicBezTo>
                    <a:pt x="5174107" y="389382"/>
                    <a:pt x="5110734" y="366522"/>
                    <a:pt x="5046472" y="345186"/>
                  </a:cubicBezTo>
                  <a:close/>
                  <a:moveTo>
                    <a:pt x="5308981" y="443103"/>
                  </a:moveTo>
                  <a:cubicBezTo>
                    <a:pt x="5371846" y="469265"/>
                    <a:pt x="5433949" y="496951"/>
                    <a:pt x="5495036" y="526288"/>
                  </a:cubicBezTo>
                  <a:lnTo>
                    <a:pt x="5484114" y="549148"/>
                  </a:lnTo>
                  <a:cubicBezTo>
                    <a:pt x="5423408" y="520065"/>
                    <a:pt x="5361686" y="492506"/>
                    <a:pt x="5299202" y="466598"/>
                  </a:cubicBezTo>
                  <a:close/>
                  <a:moveTo>
                    <a:pt x="5553964" y="583438"/>
                  </a:moveTo>
                  <a:cubicBezTo>
                    <a:pt x="5614797" y="614045"/>
                    <a:pt x="5674614" y="646303"/>
                    <a:pt x="5733542" y="679958"/>
                  </a:cubicBezTo>
                  <a:lnTo>
                    <a:pt x="5720969" y="702056"/>
                  </a:lnTo>
                  <a:cubicBezTo>
                    <a:pt x="5662422" y="668528"/>
                    <a:pt x="5602986" y="636651"/>
                    <a:pt x="5542661" y="606171"/>
                  </a:cubicBezTo>
                  <a:close/>
                  <a:moveTo>
                    <a:pt x="5788152" y="741299"/>
                  </a:moveTo>
                  <a:cubicBezTo>
                    <a:pt x="5846572" y="776224"/>
                    <a:pt x="5903849" y="812673"/>
                    <a:pt x="5960237" y="850646"/>
                  </a:cubicBezTo>
                  <a:lnTo>
                    <a:pt x="5946013" y="871728"/>
                  </a:lnTo>
                  <a:cubicBezTo>
                    <a:pt x="5890133" y="834136"/>
                    <a:pt x="5833110" y="797814"/>
                    <a:pt x="5775071" y="763143"/>
                  </a:cubicBezTo>
                  <a:close/>
                  <a:moveTo>
                    <a:pt x="6010148" y="915797"/>
                  </a:moveTo>
                  <a:cubicBezTo>
                    <a:pt x="6065774" y="954913"/>
                    <a:pt x="6120384" y="995426"/>
                    <a:pt x="6173851" y="1037336"/>
                  </a:cubicBezTo>
                  <a:lnTo>
                    <a:pt x="6158230" y="1057275"/>
                  </a:lnTo>
                  <a:cubicBezTo>
                    <a:pt x="6105144" y="1015619"/>
                    <a:pt x="6050915" y="975360"/>
                    <a:pt x="5995670" y="936625"/>
                  </a:cubicBezTo>
                  <a:close/>
                  <a:moveTo>
                    <a:pt x="6219063" y="1105916"/>
                  </a:moveTo>
                  <a:cubicBezTo>
                    <a:pt x="6271768" y="1148969"/>
                    <a:pt x="6323203" y="1193292"/>
                    <a:pt x="6373495" y="1238885"/>
                  </a:cubicBezTo>
                  <a:lnTo>
                    <a:pt x="6356477" y="1257681"/>
                  </a:lnTo>
                  <a:cubicBezTo>
                    <a:pt x="6306566" y="1212342"/>
                    <a:pt x="6255385" y="1168273"/>
                    <a:pt x="6203061" y="1125474"/>
                  </a:cubicBezTo>
                  <a:close/>
                  <a:moveTo>
                    <a:pt x="6413627" y="1310513"/>
                  </a:moveTo>
                  <a:cubicBezTo>
                    <a:pt x="6463030" y="1357249"/>
                    <a:pt x="6511163" y="1405128"/>
                    <a:pt x="6558026" y="1454404"/>
                  </a:cubicBezTo>
                  <a:lnTo>
                    <a:pt x="6539611" y="1471930"/>
                  </a:lnTo>
                  <a:cubicBezTo>
                    <a:pt x="6493002" y="1423035"/>
                    <a:pt x="6445250" y="1375410"/>
                    <a:pt x="6396101" y="1329055"/>
                  </a:cubicBezTo>
                  <a:close/>
                  <a:moveTo>
                    <a:pt x="6592697" y="1528826"/>
                  </a:moveTo>
                  <a:cubicBezTo>
                    <a:pt x="6638544" y="1578991"/>
                    <a:pt x="6683121" y="1630299"/>
                    <a:pt x="6726301" y="1682750"/>
                  </a:cubicBezTo>
                  <a:lnTo>
                    <a:pt x="6706743" y="1698879"/>
                  </a:lnTo>
                  <a:cubicBezTo>
                    <a:pt x="6663817" y="1646682"/>
                    <a:pt x="6619494" y="1595755"/>
                    <a:pt x="6573901" y="1545971"/>
                  </a:cubicBezTo>
                  <a:close/>
                  <a:moveTo>
                    <a:pt x="6755511" y="1759331"/>
                  </a:moveTo>
                  <a:cubicBezTo>
                    <a:pt x="6797675" y="1812544"/>
                    <a:pt x="6838315" y="1867027"/>
                    <a:pt x="6877685" y="1922526"/>
                  </a:cubicBezTo>
                  <a:lnTo>
                    <a:pt x="6856984" y="1937258"/>
                  </a:lnTo>
                  <a:cubicBezTo>
                    <a:pt x="6817995" y="1882140"/>
                    <a:pt x="6777482" y="1828038"/>
                    <a:pt x="6735572" y="1775206"/>
                  </a:cubicBezTo>
                  <a:close/>
                  <a:moveTo>
                    <a:pt x="6901307" y="2001266"/>
                  </a:moveTo>
                  <a:cubicBezTo>
                    <a:pt x="6939407" y="2057400"/>
                    <a:pt x="6976110" y="2114677"/>
                    <a:pt x="7011289" y="2172843"/>
                  </a:cubicBezTo>
                  <a:lnTo>
                    <a:pt x="6989572" y="2185924"/>
                  </a:lnTo>
                  <a:cubicBezTo>
                    <a:pt x="6954647" y="2128139"/>
                    <a:pt x="6918198" y="2071243"/>
                    <a:pt x="6880225" y="2015490"/>
                  </a:cubicBezTo>
                  <a:close/>
                  <a:moveTo>
                    <a:pt x="7029069" y="2252853"/>
                  </a:moveTo>
                  <a:cubicBezTo>
                    <a:pt x="7062978" y="2311654"/>
                    <a:pt x="7095490" y="2371344"/>
                    <a:pt x="7126351" y="2432050"/>
                  </a:cubicBezTo>
                  <a:lnTo>
                    <a:pt x="7103745" y="2443607"/>
                  </a:lnTo>
                  <a:cubicBezTo>
                    <a:pt x="7073138" y="2383409"/>
                    <a:pt x="7040880" y="2323973"/>
                    <a:pt x="7007098" y="2265680"/>
                  </a:cubicBezTo>
                  <a:close/>
                  <a:moveTo>
                    <a:pt x="7138416" y="2513330"/>
                  </a:moveTo>
                  <a:cubicBezTo>
                    <a:pt x="7168007" y="2574417"/>
                    <a:pt x="7195947" y="2636266"/>
                    <a:pt x="7222363" y="2699131"/>
                  </a:cubicBezTo>
                  <a:lnTo>
                    <a:pt x="7198995" y="2708910"/>
                  </a:lnTo>
                  <a:cubicBezTo>
                    <a:pt x="7172833" y="2646553"/>
                    <a:pt x="7145020" y="2584958"/>
                    <a:pt x="7115683" y="2524379"/>
                  </a:cubicBezTo>
                  <a:close/>
                  <a:moveTo>
                    <a:pt x="7228459" y="2780792"/>
                  </a:moveTo>
                  <a:cubicBezTo>
                    <a:pt x="7253478" y="2843784"/>
                    <a:pt x="7276846" y="2907665"/>
                    <a:pt x="7298563" y="2972181"/>
                  </a:cubicBezTo>
                  <a:lnTo>
                    <a:pt x="7274433" y="2980309"/>
                  </a:lnTo>
                  <a:cubicBezTo>
                    <a:pt x="7252843" y="2916174"/>
                    <a:pt x="7229602" y="2852801"/>
                    <a:pt x="7204837" y="2790190"/>
                  </a:cubicBezTo>
                  <a:close/>
                  <a:moveTo>
                    <a:pt x="7298563" y="3054350"/>
                  </a:moveTo>
                  <a:cubicBezTo>
                    <a:pt x="7318883" y="3118993"/>
                    <a:pt x="7337552" y="3184398"/>
                    <a:pt x="7354443" y="3250438"/>
                  </a:cubicBezTo>
                  <a:lnTo>
                    <a:pt x="7329805" y="3256788"/>
                  </a:lnTo>
                  <a:cubicBezTo>
                    <a:pt x="7312914" y="3191129"/>
                    <a:pt x="7294499" y="3126232"/>
                    <a:pt x="7274306" y="3061970"/>
                  </a:cubicBezTo>
                  <a:close/>
                  <a:moveTo>
                    <a:pt x="7348474" y="3332099"/>
                  </a:moveTo>
                  <a:cubicBezTo>
                    <a:pt x="7363968" y="3398012"/>
                    <a:pt x="7377811" y="3464560"/>
                    <a:pt x="7389876" y="3531616"/>
                  </a:cubicBezTo>
                  <a:lnTo>
                    <a:pt x="7364857" y="3536061"/>
                  </a:lnTo>
                  <a:cubicBezTo>
                    <a:pt x="7352919" y="3469386"/>
                    <a:pt x="7339076" y="3403219"/>
                    <a:pt x="7323709" y="3337814"/>
                  </a:cubicBezTo>
                  <a:close/>
                  <a:moveTo>
                    <a:pt x="7377938" y="3612896"/>
                  </a:moveTo>
                  <a:cubicBezTo>
                    <a:pt x="7388606" y="3679698"/>
                    <a:pt x="7397496" y="3747135"/>
                    <a:pt x="7404735" y="3814953"/>
                  </a:cubicBezTo>
                  <a:lnTo>
                    <a:pt x="7379462" y="3817620"/>
                  </a:lnTo>
                  <a:cubicBezTo>
                    <a:pt x="7372350" y="3750183"/>
                    <a:pt x="7363460" y="3683254"/>
                    <a:pt x="7352919" y="3616833"/>
                  </a:cubicBezTo>
                  <a:close/>
                  <a:moveTo>
                    <a:pt x="7386955" y="3894836"/>
                  </a:moveTo>
                  <a:cubicBezTo>
                    <a:pt x="7392670" y="3962146"/>
                    <a:pt x="7396734" y="4029964"/>
                    <a:pt x="7399020" y="4098290"/>
                  </a:cubicBezTo>
                  <a:lnTo>
                    <a:pt x="7373620" y="4099179"/>
                  </a:lnTo>
                  <a:cubicBezTo>
                    <a:pt x="7371334" y="4031361"/>
                    <a:pt x="7367397" y="3963924"/>
                    <a:pt x="7361682" y="3897122"/>
                  </a:cubicBezTo>
                  <a:close/>
                  <a:moveTo>
                    <a:pt x="7375525" y="4177030"/>
                  </a:moveTo>
                  <a:cubicBezTo>
                    <a:pt x="7375779" y="4194683"/>
                    <a:pt x="7375906" y="4212463"/>
                    <a:pt x="7375906" y="4230116"/>
                  </a:cubicBezTo>
                  <a:lnTo>
                    <a:pt x="7363206" y="4230116"/>
                  </a:lnTo>
                  <a:lnTo>
                    <a:pt x="7375906" y="4230116"/>
                  </a:lnTo>
                  <a:cubicBezTo>
                    <a:pt x="7375906" y="4280789"/>
                    <a:pt x="7374890" y="4331081"/>
                    <a:pt x="7372985" y="4381246"/>
                  </a:cubicBezTo>
                  <a:lnTo>
                    <a:pt x="7347585" y="4380230"/>
                  </a:lnTo>
                  <a:cubicBezTo>
                    <a:pt x="7349490" y="4330446"/>
                    <a:pt x="7350506" y="4280408"/>
                    <a:pt x="7350506" y="4230116"/>
                  </a:cubicBezTo>
                  <a:cubicBezTo>
                    <a:pt x="7350506" y="4212463"/>
                    <a:pt x="7350379" y="4194937"/>
                    <a:pt x="7350125" y="4177411"/>
                  </a:cubicBezTo>
                  <a:close/>
                  <a:moveTo>
                    <a:pt x="7343902" y="4457954"/>
                  </a:moveTo>
                  <a:cubicBezTo>
                    <a:pt x="7339965" y="4526153"/>
                    <a:pt x="7334250" y="4593844"/>
                    <a:pt x="7326757" y="4661027"/>
                  </a:cubicBezTo>
                  <a:lnTo>
                    <a:pt x="7301484" y="4658233"/>
                  </a:lnTo>
                  <a:cubicBezTo>
                    <a:pt x="7308850" y="4591431"/>
                    <a:pt x="7314565" y="4524248"/>
                    <a:pt x="7318502" y="4456430"/>
                  </a:cubicBezTo>
                  <a:close/>
                  <a:moveTo>
                    <a:pt x="7292086" y="4735576"/>
                  </a:moveTo>
                  <a:cubicBezTo>
                    <a:pt x="7283196" y="4803267"/>
                    <a:pt x="7272528" y="4870323"/>
                    <a:pt x="7260209" y="4936871"/>
                  </a:cubicBezTo>
                  <a:lnTo>
                    <a:pt x="7235190" y="4932172"/>
                  </a:lnTo>
                  <a:cubicBezTo>
                    <a:pt x="7247509" y="4866132"/>
                    <a:pt x="7258050" y="4799457"/>
                    <a:pt x="7266813" y="4732147"/>
                  </a:cubicBezTo>
                  <a:close/>
                  <a:moveTo>
                    <a:pt x="7220204" y="5008372"/>
                  </a:moveTo>
                  <a:cubicBezTo>
                    <a:pt x="7206361" y="5075174"/>
                    <a:pt x="7190867" y="5141341"/>
                    <a:pt x="7173722" y="5206873"/>
                  </a:cubicBezTo>
                  <a:lnTo>
                    <a:pt x="7149211" y="5200396"/>
                  </a:lnTo>
                  <a:cubicBezTo>
                    <a:pt x="7166356" y="5135372"/>
                    <a:pt x="7181723" y="5069586"/>
                    <a:pt x="7195439" y="5003165"/>
                  </a:cubicBezTo>
                  <a:close/>
                  <a:moveTo>
                    <a:pt x="7128764" y="5275453"/>
                  </a:moveTo>
                  <a:cubicBezTo>
                    <a:pt x="7110095" y="5340985"/>
                    <a:pt x="7089775" y="5405882"/>
                    <a:pt x="7067804" y="5470017"/>
                  </a:cubicBezTo>
                  <a:lnTo>
                    <a:pt x="7043801" y="5461762"/>
                  </a:lnTo>
                  <a:cubicBezTo>
                    <a:pt x="7065645" y="5398135"/>
                    <a:pt x="7085838" y="5333619"/>
                    <a:pt x="7104253" y="5268595"/>
                  </a:cubicBezTo>
                  <a:close/>
                  <a:moveTo>
                    <a:pt x="7017893" y="5535041"/>
                  </a:moveTo>
                  <a:cubicBezTo>
                    <a:pt x="6994525" y="5599049"/>
                    <a:pt x="6969506" y="5662295"/>
                    <a:pt x="6942836" y="5724652"/>
                  </a:cubicBezTo>
                  <a:lnTo>
                    <a:pt x="6919468" y="5714746"/>
                  </a:lnTo>
                  <a:cubicBezTo>
                    <a:pt x="6945884" y="5652770"/>
                    <a:pt x="6970776" y="5590032"/>
                    <a:pt x="6994017" y="5526405"/>
                  </a:cubicBezTo>
                  <a:close/>
                  <a:moveTo>
                    <a:pt x="6888226" y="5785993"/>
                  </a:moveTo>
                  <a:cubicBezTo>
                    <a:pt x="6860286" y="5848096"/>
                    <a:pt x="6830695" y="5909310"/>
                    <a:pt x="6799580" y="5969508"/>
                  </a:cubicBezTo>
                  <a:lnTo>
                    <a:pt x="6776974" y="5957824"/>
                  </a:lnTo>
                  <a:cubicBezTo>
                    <a:pt x="6807835" y="5898007"/>
                    <a:pt x="6837299" y="5837174"/>
                    <a:pt x="6864985" y="5775452"/>
                  </a:cubicBezTo>
                  <a:close/>
                  <a:moveTo>
                    <a:pt x="6740652" y="6026531"/>
                  </a:moveTo>
                  <a:cubicBezTo>
                    <a:pt x="6708267" y="6086348"/>
                    <a:pt x="6674358" y="6145276"/>
                    <a:pt x="6638925" y="6203188"/>
                  </a:cubicBezTo>
                  <a:lnTo>
                    <a:pt x="6617208" y="6189980"/>
                  </a:lnTo>
                  <a:cubicBezTo>
                    <a:pt x="6652387" y="6132449"/>
                    <a:pt x="6686169" y="6074029"/>
                    <a:pt x="6718300" y="6014466"/>
                  </a:cubicBezTo>
                  <a:close/>
                  <a:moveTo>
                    <a:pt x="6575933" y="6255893"/>
                  </a:moveTo>
                  <a:cubicBezTo>
                    <a:pt x="6539230" y="6313170"/>
                    <a:pt x="6501130" y="6369431"/>
                    <a:pt x="6461633" y="6424676"/>
                  </a:cubicBezTo>
                  <a:lnTo>
                    <a:pt x="6440932" y="6409817"/>
                  </a:lnTo>
                  <a:cubicBezTo>
                    <a:pt x="6480175" y="6354953"/>
                    <a:pt x="6518148" y="6299073"/>
                    <a:pt x="6554470" y="6242177"/>
                  </a:cubicBezTo>
                  <a:close/>
                  <a:moveTo>
                    <a:pt x="6941820" y="6157341"/>
                  </a:moveTo>
                  <a:cubicBezTo>
                    <a:pt x="6901180" y="6211824"/>
                    <a:pt x="6859015" y="6265164"/>
                    <a:pt x="6815582" y="6317361"/>
                  </a:cubicBezTo>
                  <a:lnTo>
                    <a:pt x="6796024" y="6301105"/>
                  </a:lnTo>
                  <a:cubicBezTo>
                    <a:pt x="6839203" y="6249289"/>
                    <a:pt x="6880987" y="6196203"/>
                    <a:pt x="6921500" y="6142101"/>
                  </a:cubicBezTo>
                  <a:close/>
                  <a:moveTo>
                    <a:pt x="6745732" y="6360414"/>
                  </a:moveTo>
                  <a:cubicBezTo>
                    <a:pt x="6701155" y="6411722"/>
                    <a:pt x="6655308" y="6462014"/>
                    <a:pt x="6608190" y="6510909"/>
                  </a:cubicBezTo>
                  <a:lnTo>
                    <a:pt x="6589902" y="6493256"/>
                  </a:lnTo>
                  <a:cubicBezTo>
                    <a:pt x="6636765" y="6444615"/>
                    <a:pt x="6682232" y="6394831"/>
                    <a:pt x="6726555" y="6343777"/>
                  </a:cubicBezTo>
                  <a:close/>
                  <a:moveTo>
                    <a:pt x="6535420" y="6548755"/>
                  </a:moveTo>
                  <a:cubicBezTo>
                    <a:pt x="6487287" y="6596761"/>
                    <a:pt x="6438011" y="6643497"/>
                    <a:pt x="6387465" y="6688963"/>
                  </a:cubicBezTo>
                  <a:lnTo>
                    <a:pt x="6370447" y="6670040"/>
                  </a:lnTo>
                  <a:cubicBezTo>
                    <a:pt x="6420739" y="6624955"/>
                    <a:pt x="6469761" y="6578473"/>
                    <a:pt x="6517513" y="6530848"/>
                  </a:cubicBezTo>
                  <a:close/>
                  <a:moveTo>
                    <a:pt x="6312154" y="6721475"/>
                  </a:moveTo>
                  <a:cubicBezTo>
                    <a:pt x="6260719" y="6765798"/>
                    <a:pt x="6208141" y="6808851"/>
                    <a:pt x="6154420" y="6850507"/>
                  </a:cubicBezTo>
                  <a:lnTo>
                    <a:pt x="6138799" y="6830441"/>
                  </a:lnTo>
                  <a:cubicBezTo>
                    <a:pt x="6192139" y="6789039"/>
                    <a:pt x="6244463" y="6746240"/>
                    <a:pt x="6295517" y="6702171"/>
                  </a:cubicBezTo>
                  <a:close/>
                  <a:moveTo>
                    <a:pt x="6076823" y="6877558"/>
                  </a:moveTo>
                  <a:cubicBezTo>
                    <a:pt x="6022340" y="6918071"/>
                    <a:pt x="5966714" y="6957187"/>
                    <a:pt x="5910199" y="6994906"/>
                  </a:cubicBezTo>
                  <a:lnTo>
                    <a:pt x="5896102" y="6973697"/>
                  </a:lnTo>
                  <a:cubicBezTo>
                    <a:pt x="5952363" y="6936232"/>
                    <a:pt x="6007608" y="6897370"/>
                    <a:pt x="6061710" y="6857111"/>
                  </a:cubicBezTo>
                  <a:close/>
                  <a:moveTo>
                    <a:pt x="5920232" y="7105650"/>
                  </a:moveTo>
                  <a:cubicBezTo>
                    <a:pt x="5862955" y="7142099"/>
                    <a:pt x="5804662" y="7177151"/>
                    <a:pt x="5745480" y="7210552"/>
                  </a:cubicBezTo>
                  <a:lnTo>
                    <a:pt x="5733034" y="7188454"/>
                  </a:lnTo>
                  <a:cubicBezTo>
                    <a:pt x="5791835" y="7155180"/>
                    <a:pt x="5849747" y="7120509"/>
                    <a:pt x="5906643" y="7084187"/>
                  </a:cubicBezTo>
                  <a:close/>
                  <a:moveTo>
                    <a:pt x="5664962" y="7226046"/>
                  </a:moveTo>
                  <a:cubicBezTo>
                    <a:pt x="5605272" y="7258177"/>
                    <a:pt x="5544566" y="7288911"/>
                    <a:pt x="5482971" y="7317994"/>
                  </a:cubicBezTo>
                  <a:lnTo>
                    <a:pt x="5472176" y="7295007"/>
                  </a:lnTo>
                  <a:cubicBezTo>
                    <a:pt x="5533263" y="7266178"/>
                    <a:pt x="5593588" y="7235698"/>
                    <a:pt x="5652897" y="7203694"/>
                  </a:cubicBezTo>
                  <a:close/>
                  <a:moveTo>
                    <a:pt x="5401564" y="7327519"/>
                  </a:moveTo>
                  <a:cubicBezTo>
                    <a:pt x="5339715" y="7355205"/>
                    <a:pt x="5276977" y="7381367"/>
                    <a:pt x="5213350" y="7405878"/>
                  </a:cubicBezTo>
                  <a:lnTo>
                    <a:pt x="5204206" y="7382129"/>
                  </a:lnTo>
                  <a:cubicBezTo>
                    <a:pt x="5267325" y="7357745"/>
                    <a:pt x="5329682" y="7331837"/>
                    <a:pt x="5391150" y="7304278"/>
                  </a:cubicBezTo>
                  <a:close/>
                  <a:moveTo>
                    <a:pt x="5131308" y="7409434"/>
                  </a:moveTo>
                  <a:cubicBezTo>
                    <a:pt x="5067554" y="7432548"/>
                    <a:pt x="5003165" y="7454011"/>
                    <a:pt x="4937887" y="7473823"/>
                  </a:cubicBezTo>
                  <a:lnTo>
                    <a:pt x="4930521" y="7449566"/>
                  </a:lnTo>
                  <a:cubicBezTo>
                    <a:pt x="4995291" y="7429881"/>
                    <a:pt x="5059299" y="7408545"/>
                    <a:pt x="5122672" y="7385685"/>
                  </a:cubicBezTo>
                  <a:close/>
                  <a:moveTo>
                    <a:pt x="4855972" y="7471537"/>
                  </a:moveTo>
                  <a:cubicBezTo>
                    <a:pt x="4790821" y="7489952"/>
                    <a:pt x="4724908" y="7506589"/>
                    <a:pt x="4658360" y="7521575"/>
                  </a:cubicBezTo>
                  <a:lnTo>
                    <a:pt x="4652772" y="7496810"/>
                  </a:lnTo>
                  <a:cubicBezTo>
                    <a:pt x="4718812" y="7481951"/>
                    <a:pt x="4784344" y="7465314"/>
                    <a:pt x="4849114" y="7447153"/>
                  </a:cubicBezTo>
                  <a:close/>
                  <a:moveTo>
                    <a:pt x="4576572" y="7513320"/>
                  </a:moveTo>
                  <a:cubicBezTo>
                    <a:pt x="4510278" y="7526909"/>
                    <a:pt x="4443349" y="7538720"/>
                    <a:pt x="4375912" y="7548753"/>
                  </a:cubicBezTo>
                  <a:lnTo>
                    <a:pt x="4372102" y="7523607"/>
                  </a:lnTo>
                  <a:cubicBezTo>
                    <a:pt x="4439158" y="7513574"/>
                    <a:pt x="4505579" y="7501890"/>
                    <a:pt x="4571492" y="7488428"/>
                  </a:cubicBezTo>
                  <a:close/>
                  <a:moveTo>
                    <a:pt x="4295267" y="7534402"/>
                  </a:moveTo>
                  <a:cubicBezTo>
                    <a:pt x="4228211" y="7543038"/>
                    <a:pt x="4160647" y="7550023"/>
                    <a:pt x="4092575" y="7555230"/>
                  </a:cubicBezTo>
                  <a:lnTo>
                    <a:pt x="4090670" y="7529957"/>
                  </a:lnTo>
                  <a:cubicBezTo>
                    <a:pt x="4158361" y="7524877"/>
                    <a:pt x="4225417" y="7517892"/>
                    <a:pt x="4292092" y="7509256"/>
                  </a:cubicBezTo>
                  <a:close/>
                  <a:moveTo>
                    <a:pt x="4012946" y="7535037"/>
                  </a:moveTo>
                  <a:cubicBezTo>
                    <a:pt x="3945509" y="7538847"/>
                    <a:pt x="3877564" y="7540879"/>
                    <a:pt x="3809238" y="7541133"/>
                  </a:cubicBezTo>
                  <a:lnTo>
                    <a:pt x="3809111" y="7515733"/>
                  </a:lnTo>
                  <a:cubicBezTo>
                    <a:pt x="3877056" y="7515479"/>
                    <a:pt x="3944493" y="7513447"/>
                    <a:pt x="4011549" y="7509637"/>
                  </a:cubicBezTo>
                  <a:close/>
                  <a:moveTo>
                    <a:pt x="3731006" y="7515352"/>
                  </a:moveTo>
                  <a:cubicBezTo>
                    <a:pt x="3662680" y="7514336"/>
                    <a:pt x="3594735" y="7511415"/>
                    <a:pt x="3527298" y="7506843"/>
                  </a:cubicBezTo>
                  <a:lnTo>
                    <a:pt x="3529076" y="7481443"/>
                  </a:lnTo>
                  <a:cubicBezTo>
                    <a:pt x="3596005" y="7486015"/>
                    <a:pt x="3663569" y="7488809"/>
                    <a:pt x="3731387" y="7489825"/>
                  </a:cubicBezTo>
                  <a:close/>
                  <a:moveTo>
                    <a:pt x="3451606" y="7475474"/>
                  </a:moveTo>
                  <a:cubicBezTo>
                    <a:pt x="3383534" y="7469505"/>
                    <a:pt x="3316097" y="7461758"/>
                    <a:pt x="3249168" y="7452360"/>
                  </a:cubicBezTo>
                  <a:lnTo>
                    <a:pt x="3252724" y="7427214"/>
                  </a:lnTo>
                  <a:cubicBezTo>
                    <a:pt x="3319272" y="7436612"/>
                    <a:pt x="3386328" y="7444232"/>
                    <a:pt x="3453892" y="7450201"/>
                  </a:cubicBezTo>
                  <a:close/>
                  <a:moveTo>
                    <a:pt x="3175889" y="7415657"/>
                  </a:moveTo>
                  <a:cubicBezTo>
                    <a:pt x="3108452" y="7404735"/>
                    <a:pt x="3041777" y="7392162"/>
                    <a:pt x="2975610" y="7377811"/>
                  </a:cubicBezTo>
                  <a:lnTo>
                    <a:pt x="2980944" y="7353046"/>
                  </a:lnTo>
                  <a:cubicBezTo>
                    <a:pt x="3046603" y="7367270"/>
                    <a:pt x="3113024" y="7379843"/>
                    <a:pt x="3179953" y="7390638"/>
                  </a:cubicBezTo>
                  <a:close/>
                  <a:moveTo>
                    <a:pt x="2904998" y="7335901"/>
                  </a:moveTo>
                  <a:cubicBezTo>
                    <a:pt x="2838704" y="7320153"/>
                    <a:pt x="2773045" y="7302627"/>
                    <a:pt x="2708021" y="7283577"/>
                  </a:cubicBezTo>
                  <a:lnTo>
                    <a:pt x="2715260" y="7259193"/>
                  </a:lnTo>
                  <a:cubicBezTo>
                    <a:pt x="2779776" y="7278243"/>
                    <a:pt x="2845054" y="7295515"/>
                    <a:pt x="2910967" y="7311263"/>
                  </a:cubicBezTo>
                  <a:close/>
                  <a:moveTo>
                    <a:pt x="2640965" y="7236587"/>
                  </a:moveTo>
                  <a:cubicBezTo>
                    <a:pt x="2575941" y="7216013"/>
                    <a:pt x="2511806" y="7193788"/>
                    <a:pt x="2448306" y="7169912"/>
                  </a:cubicBezTo>
                  <a:lnTo>
                    <a:pt x="2457196" y="7146163"/>
                  </a:lnTo>
                  <a:cubicBezTo>
                    <a:pt x="2520188" y="7169912"/>
                    <a:pt x="2584069" y="7192010"/>
                    <a:pt x="2648585" y="7212330"/>
                  </a:cubicBezTo>
                  <a:close/>
                  <a:moveTo>
                    <a:pt x="2384552" y="7117969"/>
                  </a:moveTo>
                  <a:cubicBezTo>
                    <a:pt x="2321306" y="7092696"/>
                    <a:pt x="2258822" y="7065899"/>
                    <a:pt x="2197354" y="7037451"/>
                  </a:cubicBezTo>
                  <a:lnTo>
                    <a:pt x="2208022" y="7014337"/>
                  </a:lnTo>
                  <a:cubicBezTo>
                    <a:pt x="2269109" y="7042658"/>
                    <a:pt x="2331212" y="7069328"/>
                    <a:pt x="2393950" y="7094347"/>
                  </a:cubicBezTo>
                  <a:close/>
                  <a:moveTo>
                    <a:pt x="2137664" y="6981063"/>
                  </a:moveTo>
                  <a:cubicBezTo>
                    <a:pt x="2076450" y="6951218"/>
                    <a:pt x="2016125" y="6919849"/>
                    <a:pt x="1956816" y="6886956"/>
                  </a:cubicBezTo>
                  <a:lnTo>
                    <a:pt x="1969135" y="6864731"/>
                  </a:lnTo>
                  <a:cubicBezTo>
                    <a:pt x="2028063" y="6897370"/>
                    <a:pt x="2088007" y="6928612"/>
                    <a:pt x="2148840" y="6958203"/>
                  </a:cubicBezTo>
                  <a:close/>
                  <a:moveTo>
                    <a:pt x="1901444" y="6826377"/>
                  </a:moveTo>
                  <a:cubicBezTo>
                    <a:pt x="1842643" y="6792214"/>
                    <a:pt x="1784731" y="6756527"/>
                    <a:pt x="1727962" y="6719443"/>
                  </a:cubicBezTo>
                  <a:lnTo>
                    <a:pt x="1741805" y="6698234"/>
                  </a:lnTo>
                  <a:cubicBezTo>
                    <a:pt x="1798193" y="6735064"/>
                    <a:pt x="1855724" y="6770497"/>
                    <a:pt x="1914144" y="6804533"/>
                  </a:cubicBezTo>
                  <a:close/>
                  <a:moveTo>
                    <a:pt x="1677035" y="6655181"/>
                  </a:moveTo>
                  <a:cubicBezTo>
                    <a:pt x="1620901" y="6616827"/>
                    <a:pt x="1565783" y="6577076"/>
                    <a:pt x="1511681" y="6535928"/>
                  </a:cubicBezTo>
                  <a:lnTo>
                    <a:pt x="1527048" y="6515735"/>
                  </a:lnTo>
                  <a:cubicBezTo>
                    <a:pt x="1580642" y="6556629"/>
                    <a:pt x="1635506" y="6596126"/>
                    <a:pt x="1691259" y="6634226"/>
                  </a:cubicBezTo>
                  <a:close/>
                  <a:moveTo>
                    <a:pt x="1465580" y="6467983"/>
                  </a:moveTo>
                  <a:cubicBezTo>
                    <a:pt x="1412367" y="6425692"/>
                    <a:pt x="1360297" y="6382004"/>
                    <a:pt x="1309370" y="6337046"/>
                  </a:cubicBezTo>
                  <a:lnTo>
                    <a:pt x="1326134" y="6317996"/>
                  </a:lnTo>
                  <a:cubicBezTo>
                    <a:pt x="1376680" y="6362700"/>
                    <a:pt x="1428496" y="6406007"/>
                    <a:pt x="1481328" y="6448044"/>
                  </a:cubicBezTo>
                  <a:close/>
                  <a:moveTo>
                    <a:pt x="1245997" y="6690360"/>
                  </a:moveTo>
                  <a:cubicBezTo>
                    <a:pt x="1195959" y="6644386"/>
                    <a:pt x="1147191" y="6597015"/>
                    <a:pt x="1099566" y="6548501"/>
                  </a:cubicBezTo>
                  <a:lnTo>
                    <a:pt x="1117727" y="6530721"/>
                  </a:lnTo>
                  <a:cubicBezTo>
                    <a:pt x="1164971" y="6578981"/>
                    <a:pt x="1213485" y="6625971"/>
                    <a:pt x="1263142" y="6671691"/>
                  </a:cubicBezTo>
                  <a:close/>
                  <a:moveTo>
                    <a:pt x="1046607" y="6493383"/>
                  </a:moveTo>
                  <a:cubicBezTo>
                    <a:pt x="999998" y="6443853"/>
                    <a:pt x="954786" y="6393180"/>
                    <a:pt x="910844" y="6341364"/>
                  </a:cubicBezTo>
                  <a:lnTo>
                    <a:pt x="930275" y="6324981"/>
                  </a:lnTo>
                  <a:cubicBezTo>
                    <a:pt x="973963" y="6376543"/>
                    <a:pt x="1018921" y="6426835"/>
                    <a:pt x="1065149" y="6476111"/>
                  </a:cubicBezTo>
                  <a:close/>
                  <a:moveTo>
                    <a:pt x="862076" y="6282436"/>
                  </a:moveTo>
                  <a:cubicBezTo>
                    <a:pt x="819277" y="6229731"/>
                    <a:pt x="777748" y="6175883"/>
                    <a:pt x="737743" y="6121019"/>
                  </a:cubicBezTo>
                  <a:lnTo>
                    <a:pt x="758317" y="6106033"/>
                  </a:lnTo>
                  <a:cubicBezTo>
                    <a:pt x="798068" y="6160643"/>
                    <a:pt x="839343" y="6214110"/>
                    <a:pt x="881888" y="6266434"/>
                  </a:cubicBezTo>
                  <a:close/>
                  <a:moveTo>
                    <a:pt x="693293" y="6058789"/>
                  </a:moveTo>
                  <a:cubicBezTo>
                    <a:pt x="654431" y="6003163"/>
                    <a:pt x="616966" y="5946394"/>
                    <a:pt x="580898" y="5888736"/>
                  </a:cubicBezTo>
                  <a:lnTo>
                    <a:pt x="602488" y="5875274"/>
                  </a:lnTo>
                  <a:cubicBezTo>
                    <a:pt x="638302" y="5932678"/>
                    <a:pt x="675513" y="5988939"/>
                    <a:pt x="714121" y="6044184"/>
                  </a:cubicBezTo>
                  <a:close/>
                  <a:moveTo>
                    <a:pt x="541147" y="5823331"/>
                  </a:moveTo>
                  <a:cubicBezTo>
                    <a:pt x="506349" y="5765038"/>
                    <a:pt x="473202" y="5705729"/>
                    <a:pt x="441452" y="5645531"/>
                  </a:cubicBezTo>
                  <a:lnTo>
                    <a:pt x="463931" y="5633720"/>
                  </a:lnTo>
                  <a:cubicBezTo>
                    <a:pt x="495427" y="5693537"/>
                    <a:pt x="528447" y="5752465"/>
                    <a:pt x="562991" y="5810377"/>
                  </a:cubicBezTo>
                  <a:close/>
                  <a:moveTo>
                    <a:pt x="428371" y="5564632"/>
                  </a:moveTo>
                  <a:cubicBezTo>
                    <a:pt x="398018" y="5504053"/>
                    <a:pt x="369189" y="5442458"/>
                    <a:pt x="341884" y="5379974"/>
                  </a:cubicBezTo>
                  <a:lnTo>
                    <a:pt x="365125" y="5369814"/>
                  </a:lnTo>
                  <a:cubicBezTo>
                    <a:pt x="392176" y="5431790"/>
                    <a:pt x="420878" y="5493004"/>
                    <a:pt x="450977" y="5553202"/>
                  </a:cubicBezTo>
                  <a:close/>
                  <a:moveTo>
                    <a:pt x="334645" y="5298186"/>
                  </a:moveTo>
                  <a:cubicBezTo>
                    <a:pt x="308737" y="5235575"/>
                    <a:pt x="284480" y="5172075"/>
                    <a:pt x="261874" y="5107813"/>
                  </a:cubicBezTo>
                  <a:lnTo>
                    <a:pt x="285877" y="5099431"/>
                  </a:lnTo>
                  <a:cubicBezTo>
                    <a:pt x="308356" y="5163312"/>
                    <a:pt x="332486" y="5226304"/>
                    <a:pt x="358140" y="5288534"/>
                  </a:cubicBezTo>
                  <a:close/>
                  <a:moveTo>
                    <a:pt x="260731" y="5025771"/>
                  </a:moveTo>
                  <a:cubicBezTo>
                    <a:pt x="239522" y="4961382"/>
                    <a:pt x="219964" y="4896358"/>
                    <a:pt x="202184" y="4830572"/>
                  </a:cubicBezTo>
                  <a:lnTo>
                    <a:pt x="226695" y="4823968"/>
                  </a:lnTo>
                  <a:cubicBezTo>
                    <a:pt x="244475" y="4889373"/>
                    <a:pt x="263906" y="4954016"/>
                    <a:pt x="284861" y="5017897"/>
                  </a:cubicBezTo>
                  <a:close/>
                  <a:moveTo>
                    <a:pt x="207010" y="4748657"/>
                  </a:moveTo>
                  <a:cubicBezTo>
                    <a:pt x="190627" y="4682998"/>
                    <a:pt x="175895" y="4616704"/>
                    <a:pt x="162814" y="4549648"/>
                  </a:cubicBezTo>
                  <a:lnTo>
                    <a:pt x="187706" y="4544822"/>
                  </a:lnTo>
                  <a:cubicBezTo>
                    <a:pt x="200660" y="4611370"/>
                    <a:pt x="215265" y="4677283"/>
                    <a:pt x="231521" y="4742434"/>
                  </a:cubicBezTo>
                  <a:close/>
                  <a:moveTo>
                    <a:pt x="56896" y="4516501"/>
                  </a:moveTo>
                  <a:cubicBezTo>
                    <a:pt x="45339" y="4449826"/>
                    <a:pt x="35433" y="4382643"/>
                    <a:pt x="27432" y="4314825"/>
                  </a:cubicBezTo>
                  <a:lnTo>
                    <a:pt x="52705" y="4311777"/>
                  </a:lnTo>
                  <a:cubicBezTo>
                    <a:pt x="60706" y="4379087"/>
                    <a:pt x="70485" y="4445889"/>
                    <a:pt x="82042" y="4512183"/>
                  </a:cubicBezTo>
                  <a:close/>
                  <a:moveTo>
                    <a:pt x="19050" y="4238625"/>
                  </a:moveTo>
                  <a:cubicBezTo>
                    <a:pt x="12319" y="4171315"/>
                    <a:pt x="7366" y="4103624"/>
                    <a:pt x="4191" y="4035425"/>
                  </a:cubicBezTo>
                  <a:lnTo>
                    <a:pt x="29591" y="4034282"/>
                  </a:lnTo>
                  <a:cubicBezTo>
                    <a:pt x="32766" y="4102100"/>
                    <a:pt x="37719" y="4169410"/>
                    <a:pt x="44323" y="4236212"/>
                  </a:cubicBezTo>
                  <a:close/>
                  <a:moveTo>
                    <a:pt x="1397" y="3959225"/>
                  </a:moveTo>
                  <a:cubicBezTo>
                    <a:pt x="508" y="3924046"/>
                    <a:pt x="0" y="3888613"/>
                    <a:pt x="0" y="3853180"/>
                  </a:cubicBezTo>
                  <a:lnTo>
                    <a:pt x="12700" y="3853180"/>
                  </a:lnTo>
                  <a:lnTo>
                    <a:pt x="25400" y="3853180"/>
                  </a:lnTo>
                  <a:lnTo>
                    <a:pt x="12700" y="3853180"/>
                  </a:lnTo>
                  <a:lnTo>
                    <a:pt x="0" y="3853180"/>
                  </a:lnTo>
                  <a:cubicBezTo>
                    <a:pt x="0" y="3784854"/>
                    <a:pt x="1778" y="3716909"/>
                    <a:pt x="5334" y="3649345"/>
                  </a:cubicBezTo>
                  <a:lnTo>
                    <a:pt x="30734" y="3650615"/>
                  </a:lnTo>
                  <a:cubicBezTo>
                    <a:pt x="27178" y="3717798"/>
                    <a:pt x="25400" y="3785235"/>
                    <a:pt x="25400" y="3853180"/>
                  </a:cubicBezTo>
                  <a:cubicBezTo>
                    <a:pt x="25400" y="3860165"/>
                    <a:pt x="19685" y="3865880"/>
                    <a:pt x="12700" y="3865880"/>
                  </a:cubicBezTo>
                  <a:cubicBezTo>
                    <a:pt x="5715" y="3865880"/>
                    <a:pt x="0" y="3860165"/>
                    <a:pt x="0" y="3853180"/>
                  </a:cubicBezTo>
                  <a:cubicBezTo>
                    <a:pt x="0" y="3846195"/>
                    <a:pt x="5715" y="3840480"/>
                    <a:pt x="12700" y="3840480"/>
                  </a:cubicBezTo>
                  <a:cubicBezTo>
                    <a:pt x="19685" y="3840480"/>
                    <a:pt x="25400" y="3846195"/>
                    <a:pt x="25400" y="3853180"/>
                  </a:cubicBezTo>
                  <a:cubicBezTo>
                    <a:pt x="25400" y="3888359"/>
                    <a:pt x="25908" y="3923538"/>
                    <a:pt x="26797" y="3958590"/>
                  </a:cubicBezTo>
                  <a:close/>
                </a:path>
              </a:pathLst>
            </a:custGeom>
            <a:solidFill>
              <a:srgbClr val="1158C5"/>
            </a:solidFill>
          </p:spPr>
          <p:txBody>
            <a:bodyPr/>
            <a:lstStyle/>
            <a:p>
              <a:endParaRPr lang="en-IN"/>
            </a:p>
          </p:txBody>
        </p:sp>
      </p:grpSp>
      <p:sp>
        <p:nvSpPr>
          <p:cNvPr id="7" name="AutoShape 7"/>
          <p:cNvSpPr/>
          <p:nvPr/>
        </p:nvSpPr>
        <p:spPr>
          <a:xfrm rot="24631">
            <a:off x="418976" y="4456722"/>
            <a:ext cx="9652692" cy="0"/>
          </a:xfrm>
          <a:prstGeom prst="line">
            <a:avLst/>
          </a:prstGeom>
          <a:ln w="19050" cap="rnd">
            <a:solidFill>
              <a:srgbClr val="CCCCCC"/>
            </a:solidFill>
            <a:prstDash val="solid"/>
            <a:headEnd type="none" w="sm" len="sm"/>
            <a:tailEnd type="none" w="sm" len="sm"/>
          </a:ln>
        </p:spPr>
        <p:txBody>
          <a:bodyPr/>
          <a:lstStyle/>
          <a:p>
            <a:endParaRPr lang="en-IN"/>
          </a:p>
        </p:txBody>
      </p:sp>
      <p:sp>
        <p:nvSpPr>
          <p:cNvPr id="8" name="TextBox 8"/>
          <p:cNvSpPr txBox="1"/>
          <p:nvPr/>
        </p:nvSpPr>
        <p:spPr>
          <a:xfrm>
            <a:off x="2957530" y="2802425"/>
            <a:ext cx="1022929" cy="323850"/>
          </a:xfrm>
          <a:prstGeom prst="rect">
            <a:avLst/>
          </a:prstGeom>
        </p:spPr>
        <p:txBody>
          <a:bodyPr lIns="0" tIns="0" rIns="0" bIns="0" rtlCol="0" anchor="t">
            <a:spAutoFit/>
          </a:bodyPr>
          <a:lstStyle/>
          <a:p>
            <a:pPr algn="ctr">
              <a:lnSpc>
                <a:spcPts val="1320"/>
              </a:lnSpc>
            </a:pPr>
            <a:r>
              <a:rPr lang="en-US" sz="1100">
                <a:solidFill>
                  <a:srgbClr val="000000"/>
                </a:solidFill>
                <a:latin typeface="Open Sans Bold"/>
              </a:rPr>
              <a:t>Ranked 1:</a:t>
            </a:r>
          </a:p>
          <a:p>
            <a:pPr algn="ctr">
              <a:lnSpc>
                <a:spcPts val="1320"/>
              </a:lnSpc>
            </a:pPr>
            <a:r>
              <a:rPr lang="en-US" sz="1100">
                <a:solidFill>
                  <a:srgbClr val="000000"/>
                </a:solidFill>
                <a:latin typeface="Open Sans Bold"/>
              </a:rPr>
              <a:t>_____________</a:t>
            </a:r>
          </a:p>
        </p:txBody>
      </p:sp>
      <p:sp>
        <p:nvSpPr>
          <p:cNvPr id="9" name="AutoShape 9"/>
          <p:cNvSpPr/>
          <p:nvPr/>
        </p:nvSpPr>
        <p:spPr>
          <a:xfrm rot="22814">
            <a:off x="2247837" y="4453576"/>
            <a:ext cx="6123846" cy="0"/>
          </a:xfrm>
          <a:prstGeom prst="line">
            <a:avLst/>
          </a:prstGeom>
          <a:ln w="19050" cap="rnd">
            <a:solidFill>
              <a:srgbClr val="1158C5"/>
            </a:solidFill>
            <a:prstDash val="solid"/>
            <a:headEnd type="triangle" w="lg" len="med"/>
            <a:tailEnd type="triangle" w="lg" len="med"/>
          </a:ln>
        </p:spPr>
        <p:txBody>
          <a:bodyPr/>
          <a:lstStyle/>
          <a:p>
            <a:endParaRPr lang="en-IN"/>
          </a:p>
        </p:txBody>
      </p:sp>
      <p:sp>
        <p:nvSpPr>
          <p:cNvPr id="10" name="AutoShape 10"/>
          <p:cNvSpPr/>
          <p:nvPr/>
        </p:nvSpPr>
        <p:spPr>
          <a:xfrm rot="5416270">
            <a:off x="2284581" y="4442778"/>
            <a:ext cx="6121470" cy="0"/>
          </a:xfrm>
          <a:prstGeom prst="line">
            <a:avLst/>
          </a:prstGeom>
          <a:ln w="19050" cap="rnd">
            <a:solidFill>
              <a:srgbClr val="1158C5"/>
            </a:solidFill>
            <a:prstDash val="solid"/>
            <a:headEnd type="triangle" w="lg" len="med"/>
            <a:tailEnd type="triangle" w="lg" len="med"/>
          </a:ln>
        </p:spPr>
        <p:txBody>
          <a:bodyPr/>
          <a:lstStyle/>
          <a:p>
            <a:endParaRPr lang="en-IN"/>
          </a:p>
        </p:txBody>
      </p:sp>
      <p:grpSp>
        <p:nvGrpSpPr>
          <p:cNvPr id="11" name="Group 11"/>
          <p:cNvGrpSpPr/>
          <p:nvPr/>
        </p:nvGrpSpPr>
        <p:grpSpPr>
          <a:xfrm>
            <a:off x="4685219" y="1379485"/>
            <a:ext cx="1393750" cy="581858"/>
            <a:chOff x="0" y="0"/>
            <a:chExt cx="1858333" cy="775811"/>
          </a:xfrm>
        </p:grpSpPr>
        <p:sp>
          <p:nvSpPr>
            <p:cNvPr id="12" name="Freeform 12"/>
            <p:cNvSpPr/>
            <p:nvPr/>
          </p:nvSpPr>
          <p:spPr>
            <a:xfrm>
              <a:off x="0" y="0"/>
              <a:ext cx="1858264" cy="775843"/>
            </a:xfrm>
            <a:custGeom>
              <a:avLst/>
              <a:gdLst/>
              <a:ahLst/>
              <a:cxnLst/>
              <a:rect l="l" t="t" r="r" b="b"/>
              <a:pathLst>
                <a:path w="1858264" h="775843">
                  <a:moveTo>
                    <a:pt x="0" y="129286"/>
                  </a:moveTo>
                  <a:cubicBezTo>
                    <a:pt x="0" y="57912"/>
                    <a:pt x="57912" y="0"/>
                    <a:pt x="129286" y="0"/>
                  </a:cubicBezTo>
                  <a:lnTo>
                    <a:pt x="1728978" y="0"/>
                  </a:lnTo>
                  <a:cubicBezTo>
                    <a:pt x="1800352" y="0"/>
                    <a:pt x="1858264" y="57912"/>
                    <a:pt x="1858264" y="129286"/>
                  </a:cubicBezTo>
                  <a:lnTo>
                    <a:pt x="1858264" y="646557"/>
                  </a:lnTo>
                  <a:cubicBezTo>
                    <a:pt x="1858264" y="717931"/>
                    <a:pt x="1800352" y="775843"/>
                    <a:pt x="1728978" y="775843"/>
                  </a:cubicBezTo>
                  <a:lnTo>
                    <a:pt x="129286" y="775843"/>
                  </a:lnTo>
                  <a:cubicBezTo>
                    <a:pt x="57912" y="775843"/>
                    <a:pt x="0" y="717931"/>
                    <a:pt x="0" y="646557"/>
                  </a:cubicBezTo>
                  <a:close/>
                </a:path>
              </a:pathLst>
            </a:custGeom>
            <a:solidFill>
              <a:srgbClr val="001597"/>
            </a:solidFill>
          </p:spPr>
          <p:txBody>
            <a:bodyPr/>
            <a:lstStyle/>
            <a:p>
              <a:endParaRPr lang="en-IN"/>
            </a:p>
          </p:txBody>
        </p:sp>
        <p:sp>
          <p:nvSpPr>
            <p:cNvPr id="13" name="TextBox 13"/>
            <p:cNvSpPr txBox="1"/>
            <p:nvPr/>
          </p:nvSpPr>
          <p:spPr>
            <a:xfrm>
              <a:off x="0" y="0"/>
              <a:ext cx="1858333" cy="775811"/>
            </a:xfrm>
            <a:prstGeom prst="rect">
              <a:avLst/>
            </a:prstGeom>
          </p:spPr>
          <p:txBody>
            <a:bodyPr lIns="50800" tIns="50800" rIns="50800" bIns="50800" rtlCol="0" anchor="ctr"/>
            <a:lstStyle/>
            <a:p>
              <a:pPr algn="ctr">
                <a:lnSpc>
                  <a:spcPts val="1320"/>
                </a:lnSpc>
              </a:pPr>
              <a:r>
                <a:rPr lang="en-US" sz="1100">
                  <a:solidFill>
                    <a:srgbClr val="FFFFFF"/>
                  </a:solidFill>
                  <a:latin typeface="Open Sans Bold"/>
                </a:rPr>
                <a:t>Added circular business values</a:t>
              </a:r>
            </a:p>
          </p:txBody>
        </p:sp>
      </p:grpSp>
      <p:sp>
        <p:nvSpPr>
          <p:cNvPr id="14" name="TextBox 14"/>
          <p:cNvSpPr txBox="1"/>
          <p:nvPr/>
        </p:nvSpPr>
        <p:spPr>
          <a:xfrm>
            <a:off x="945458" y="1451590"/>
            <a:ext cx="2314515" cy="161925"/>
          </a:xfrm>
          <a:prstGeom prst="rect">
            <a:avLst/>
          </a:prstGeom>
        </p:spPr>
        <p:txBody>
          <a:bodyPr lIns="0" tIns="0" rIns="0" bIns="0" rtlCol="0" anchor="t">
            <a:spAutoFit/>
          </a:bodyPr>
          <a:lstStyle/>
          <a:p>
            <a:pPr algn="ctr">
              <a:lnSpc>
                <a:spcPts val="1320"/>
              </a:lnSpc>
            </a:pPr>
            <a:r>
              <a:rPr lang="en-US" sz="1100">
                <a:solidFill>
                  <a:srgbClr val="000000"/>
                </a:solidFill>
                <a:latin typeface="Open Sans Bold"/>
              </a:rPr>
              <a:t>Business Models</a:t>
            </a:r>
          </a:p>
        </p:txBody>
      </p:sp>
      <p:sp>
        <p:nvSpPr>
          <p:cNvPr id="15" name="TextBox 15"/>
          <p:cNvSpPr txBox="1"/>
          <p:nvPr/>
        </p:nvSpPr>
        <p:spPr>
          <a:xfrm>
            <a:off x="7742752" y="1508233"/>
            <a:ext cx="2314515" cy="161925"/>
          </a:xfrm>
          <a:prstGeom prst="rect">
            <a:avLst/>
          </a:prstGeom>
        </p:spPr>
        <p:txBody>
          <a:bodyPr lIns="0" tIns="0" rIns="0" bIns="0" rtlCol="0" anchor="t">
            <a:spAutoFit/>
          </a:bodyPr>
          <a:lstStyle/>
          <a:p>
            <a:pPr algn="ctr">
              <a:lnSpc>
                <a:spcPts val="1320"/>
              </a:lnSpc>
            </a:pPr>
            <a:r>
              <a:rPr lang="en-US" sz="1100">
                <a:solidFill>
                  <a:srgbClr val="000000"/>
                </a:solidFill>
                <a:latin typeface="Open Sans Bold"/>
              </a:rPr>
              <a:t>Business Models</a:t>
            </a:r>
          </a:p>
        </p:txBody>
      </p:sp>
      <p:sp>
        <p:nvSpPr>
          <p:cNvPr id="16" name="TextBox 16"/>
          <p:cNvSpPr txBox="1"/>
          <p:nvPr/>
        </p:nvSpPr>
        <p:spPr>
          <a:xfrm>
            <a:off x="1676385" y="909303"/>
            <a:ext cx="6879302" cy="209550"/>
          </a:xfrm>
          <a:prstGeom prst="rect">
            <a:avLst/>
          </a:prstGeom>
        </p:spPr>
        <p:txBody>
          <a:bodyPr lIns="0" tIns="0" rIns="0" bIns="0" rtlCol="0" anchor="t">
            <a:spAutoFit/>
          </a:bodyPr>
          <a:lstStyle/>
          <a:p>
            <a:pPr algn="l">
              <a:lnSpc>
                <a:spcPts val="1679"/>
              </a:lnSpc>
            </a:pPr>
            <a:r>
              <a:rPr lang="en-US" sz="1399">
                <a:solidFill>
                  <a:srgbClr val="000000"/>
                </a:solidFill>
                <a:latin typeface="Open Sans Bold"/>
              </a:rPr>
              <a:t>Example: </a:t>
            </a:r>
            <a:r>
              <a:rPr lang="en-US" sz="1399">
                <a:solidFill>
                  <a:srgbClr val="001597"/>
                </a:solidFill>
                <a:latin typeface="Open Sans Bold"/>
              </a:rPr>
              <a:t>Retaining value and maximising utility in the interior design sector</a:t>
            </a:r>
          </a:p>
        </p:txBody>
      </p:sp>
      <p:grpSp>
        <p:nvGrpSpPr>
          <p:cNvPr id="17" name="Group 17"/>
          <p:cNvGrpSpPr/>
          <p:nvPr/>
        </p:nvGrpSpPr>
        <p:grpSpPr>
          <a:xfrm>
            <a:off x="3498849" y="2678803"/>
            <a:ext cx="3695700" cy="3695700"/>
            <a:chOff x="0" y="0"/>
            <a:chExt cx="4927600" cy="4927600"/>
          </a:xfrm>
        </p:grpSpPr>
        <p:sp>
          <p:nvSpPr>
            <p:cNvPr id="18" name="Freeform 18"/>
            <p:cNvSpPr/>
            <p:nvPr/>
          </p:nvSpPr>
          <p:spPr>
            <a:xfrm>
              <a:off x="25400" y="25400"/>
              <a:ext cx="4876800" cy="4876800"/>
            </a:xfrm>
            <a:custGeom>
              <a:avLst/>
              <a:gdLst/>
              <a:ahLst/>
              <a:cxnLst/>
              <a:rect l="l" t="t" r="r" b="b"/>
              <a:pathLst>
                <a:path w="4876800" h="4876800">
                  <a:moveTo>
                    <a:pt x="0" y="2438400"/>
                  </a:moveTo>
                  <a:cubicBezTo>
                    <a:pt x="0" y="1091692"/>
                    <a:pt x="1091692" y="0"/>
                    <a:pt x="2438400" y="0"/>
                  </a:cubicBezTo>
                  <a:cubicBezTo>
                    <a:pt x="3785108" y="0"/>
                    <a:pt x="4876800" y="1091692"/>
                    <a:pt x="4876800" y="2438400"/>
                  </a:cubicBezTo>
                  <a:cubicBezTo>
                    <a:pt x="4876800" y="3785108"/>
                    <a:pt x="3785108" y="4876800"/>
                    <a:pt x="2438400" y="4876800"/>
                  </a:cubicBezTo>
                  <a:cubicBezTo>
                    <a:pt x="1091692" y="4876800"/>
                    <a:pt x="0" y="3785108"/>
                    <a:pt x="0" y="2438400"/>
                  </a:cubicBezTo>
                  <a:close/>
                </a:path>
              </a:pathLst>
            </a:custGeom>
            <a:solidFill>
              <a:srgbClr val="FFFFFF"/>
            </a:solidFill>
          </p:spPr>
          <p:txBody>
            <a:bodyPr/>
            <a:lstStyle/>
            <a:p>
              <a:endParaRPr lang="en-IN"/>
            </a:p>
          </p:txBody>
        </p:sp>
        <p:sp>
          <p:nvSpPr>
            <p:cNvPr id="19" name="Freeform 19"/>
            <p:cNvSpPr/>
            <p:nvPr/>
          </p:nvSpPr>
          <p:spPr>
            <a:xfrm>
              <a:off x="0" y="0"/>
              <a:ext cx="4927600" cy="4927600"/>
            </a:xfrm>
            <a:custGeom>
              <a:avLst/>
              <a:gdLst/>
              <a:ahLst/>
              <a:cxnLst/>
              <a:rect l="l" t="t" r="r" b="b"/>
              <a:pathLst>
                <a:path w="4927600" h="4927600">
                  <a:moveTo>
                    <a:pt x="0" y="2463800"/>
                  </a:moveTo>
                  <a:cubicBezTo>
                    <a:pt x="0" y="1103122"/>
                    <a:pt x="1103122" y="0"/>
                    <a:pt x="2463800" y="0"/>
                  </a:cubicBezTo>
                  <a:lnTo>
                    <a:pt x="2463800" y="25400"/>
                  </a:lnTo>
                  <a:lnTo>
                    <a:pt x="2463800" y="0"/>
                  </a:lnTo>
                  <a:cubicBezTo>
                    <a:pt x="3824478" y="0"/>
                    <a:pt x="4927600" y="1103122"/>
                    <a:pt x="4927600" y="2463800"/>
                  </a:cubicBezTo>
                  <a:lnTo>
                    <a:pt x="4902200" y="2463800"/>
                  </a:lnTo>
                  <a:lnTo>
                    <a:pt x="4927600" y="2463800"/>
                  </a:lnTo>
                  <a:cubicBezTo>
                    <a:pt x="4927600" y="3824478"/>
                    <a:pt x="3824478" y="4927600"/>
                    <a:pt x="2463800" y="4927600"/>
                  </a:cubicBezTo>
                  <a:lnTo>
                    <a:pt x="2463800" y="4902200"/>
                  </a:lnTo>
                  <a:lnTo>
                    <a:pt x="2463800" y="4927600"/>
                  </a:lnTo>
                  <a:cubicBezTo>
                    <a:pt x="1103122" y="4927600"/>
                    <a:pt x="0" y="3824478"/>
                    <a:pt x="0" y="2463800"/>
                  </a:cubicBezTo>
                  <a:lnTo>
                    <a:pt x="25400" y="2463800"/>
                  </a:lnTo>
                  <a:lnTo>
                    <a:pt x="50800" y="2463800"/>
                  </a:lnTo>
                  <a:lnTo>
                    <a:pt x="25400" y="2463800"/>
                  </a:lnTo>
                  <a:lnTo>
                    <a:pt x="0" y="2463800"/>
                  </a:lnTo>
                  <a:moveTo>
                    <a:pt x="50800" y="2463800"/>
                  </a:moveTo>
                  <a:cubicBezTo>
                    <a:pt x="50800" y="2477770"/>
                    <a:pt x="39370" y="2489200"/>
                    <a:pt x="25400" y="2489200"/>
                  </a:cubicBezTo>
                  <a:cubicBezTo>
                    <a:pt x="11430" y="2489200"/>
                    <a:pt x="0" y="2477770"/>
                    <a:pt x="0" y="2463800"/>
                  </a:cubicBezTo>
                  <a:cubicBezTo>
                    <a:pt x="0" y="2449830"/>
                    <a:pt x="11430" y="2438400"/>
                    <a:pt x="25400" y="2438400"/>
                  </a:cubicBezTo>
                  <a:cubicBezTo>
                    <a:pt x="39370" y="2438400"/>
                    <a:pt x="50800" y="2449830"/>
                    <a:pt x="50800" y="2463800"/>
                  </a:cubicBezTo>
                  <a:cubicBezTo>
                    <a:pt x="50800" y="3796411"/>
                    <a:pt x="1131189" y="4876800"/>
                    <a:pt x="2463800" y="4876800"/>
                  </a:cubicBezTo>
                  <a:cubicBezTo>
                    <a:pt x="3796411" y="4876800"/>
                    <a:pt x="4876800" y="3796411"/>
                    <a:pt x="4876800" y="2463800"/>
                  </a:cubicBezTo>
                  <a:cubicBezTo>
                    <a:pt x="4876800" y="1131189"/>
                    <a:pt x="3796411" y="50800"/>
                    <a:pt x="2463800" y="50800"/>
                  </a:cubicBezTo>
                  <a:lnTo>
                    <a:pt x="2463800" y="25400"/>
                  </a:lnTo>
                  <a:lnTo>
                    <a:pt x="2463800" y="50800"/>
                  </a:lnTo>
                  <a:cubicBezTo>
                    <a:pt x="1131189" y="50800"/>
                    <a:pt x="50800" y="1131189"/>
                    <a:pt x="50800" y="2463800"/>
                  </a:cubicBezTo>
                  <a:close/>
                </a:path>
              </a:pathLst>
            </a:custGeom>
            <a:solidFill>
              <a:srgbClr val="1158C5"/>
            </a:solidFill>
          </p:spPr>
          <p:txBody>
            <a:bodyPr/>
            <a:lstStyle/>
            <a:p>
              <a:endParaRPr lang="en-IN"/>
            </a:p>
          </p:txBody>
        </p:sp>
      </p:grpSp>
      <p:grpSp>
        <p:nvGrpSpPr>
          <p:cNvPr id="20" name="Group 20"/>
          <p:cNvGrpSpPr/>
          <p:nvPr/>
        </p:nvGrpSpPr>
        <p:grpSpPr>
          <a:xfrm>
            <a:off x="4630697" y="2438859"/>
            <a:ext cx="1406450" cy="588243"/>
            <a:chOff x="0" y="0"/>
            <a:chExt cx="1875267" cy="784324"/>
          </a:xfrm>
        </p:grpSpPr>
        <p:sp>
          <p:nvSpPr>
            <p:cNvPr id="21" name="Freeform 21"/>
            <p:cNvSpPr/>
            <p:nvPr/>
          </p:nvSpPr>
          <p:spPr>
            <a:xfrm>
              <a:off x="8509" y="8509"/>
              <a:ext cx="1858264" cy="767334"/>
            </a:xfrm>
            <a:custGeom>
              <a:avLst/>
              <a:gdLst/>
              <a:ahLst/>
              <a:cxnLst/>
              <a:rect l="l" t="t" r="r" b="b"/>
              <a:pathLst>
                <a:path w="1858264" h="767334">
                  <a:moveTo>
                    <a:pt x="0" y="127889"/>
                  </a:moveTo>
                  <a:cubicBezTo>
                    <a:pt x="0" y="57277"/>
                    <a:pt x="57912" y="0"/>
                    <a:pt x="129540" y="0"/>
                  </a:cubicBezTo>
                  <a:lnTo>
                    <a:pt x="1728724" y="0"/>
                  </a:lnTo>
                  <a:cubicBezTo>
                    <a:pt x="1800225" y="0"/>
                    <a:pt x="1858264" y="57277"/>
                    <a:pt x="1858264" y="127889"/>
                  </a:cubicBezTo>
                  <a:lnTo>
                    <a:pt x="1858264" y="639445"/>
                  </a:lnTo>
                  <a:cubicBezTo>
                    <a:pt x="1858264" y="710057"/>
                    <a:pt x="1800225" y="767334"/>
                    <a:pt x="1728724" y="767334"/>
                  </a:cubicBezTo>
                  <a:lnTo>
                    <a:pt x="129540" y="767334"/>
                  </a:lnTo>
                  <a:cubicBezTo>
                    <a:pt x="57912" y="767334"/>
                    <a:pt x="0" y="710057"/>
                    <a:pt x="0" y="639445"/>
                  </a:cubicBezTo>
                  <a:close/>
                </a:path>
              </a:pathLst>
            </a:custGeom>
            <a:solidFill>
              <a:srgbClr val="E6BA22"/>
            </a:solidFill>
          </p:spPr>
          <p:txBody>
            <a:bodyPr/>
            <a:lstStyle/>
            <a:p>
              <a:endParaRPr lang="en-IN"/>
            </a:p>
          </p:txBody>
        </p:sp>
        <p:sp>
          <p:nvSpPr>
            <p:cNvPr id="22" name="Freeform 22"/>
            <p:cNvSpPr/>
            <p:nvPr/>
          </p:nvSpPr>
          <p:spPr>
            <a:xfrm>
              <a:off x="0" y="0"/>
              <a:ext cx="1875282" cy="784352"/>
            </a:xfrm>
            <a:custGeom>
              <a:avLst/>
              <a:gdLst/>
              <a:ahLst/>
              <a:cxnLst/>
              <a:rect l="l" t="t" r="r" b="b"/>
              <a:pathLst>
                <a:path w="1875282" h="784352">
                  <a:moveTo>
                    <a:pt x="0" y="136398"/>
                  </a:moveTo>
                  <a:cubicBezTo>
                    <a:pt x="0" y="60960"/>
                    <a:pt x="61849" y="0"/>
                    <a:pt x="138049" y="0"/>
                  </a:cubicBezTo>
                  <a:lnTo>
                    <a:pt x="1737233" y="0"/>
                  </a:lnTo>
                  <a:lnTo>
                    <a:pt x="1737233" y="8509"/>
                  </a:lnTo>
                  <a:lnTo>
                    <a:pt x="1737233" y="0"/>
                  </a:lnTo>
                  <a:cubicBezTo>
                    <a:pt x="1813306" y="0"/>
                    <a:pt x="1875282" y="60960"/>
                    <a:pt x="1875282" y="136398"/>
                  </a:cubicBezTo>
                  <a:lnTo>
                    <a:pt x="1866773" y="136398"/>
                  </a:lnTo>
                  <a:lnTo>
                    <a:pt x="1875282" y="136398"/>
                  </a:lnTo>
                  <a:lnTo>
                    <a:pt x="1875282" y="647954"/>
                  </a:lnTo>
                  <a:lnTo>
                    <a:pt x="1866773" y="647954"/>
                  </a:lnTo>
                  <a:lnTo>
                    <a:pt x="1875282" y="647954"/>
                  </a:lnTo>
                  <a:cubicBezTo>
                    <a:pt x="1875282" y="723392"/>
                    <a:pt x="1813433" y="784352"/>
                    <a:pt x="1737233" y="784352"/>
                  </a:cubicBezTo>
                  <a:lnTo>
                    <a:pt x="1737233" y="775843"/>
                  </a:lnTo>
                  <a:lnTo>
                    <a:pt x="1737233" y="784352"/>
                  </a:lnTo>
                  <a:lnTo>
                    <a:pt x="138049" y="784352"/>
                  </a:lnTo>
                  <a:lnTo>
                    <a:pt x="138049" y="775843"/>
                  </a:lnTo>
                  <a:lnTo>
                    <a:pt x="138049" y="784352"/>
                  </a:lnTo>
                  <a:cubicBezTo>
                    <a:pt x="61849" y="784352"/>
                    <a:pt x="0" y="723392"/>
                    <a:pt x="0" y="647954"/>
                  </a:cubicBezTo>
                  <a:lnTo>
                    <a:pt x="0" y="136398"/>
                  </a:lnTo>
                  <a:lnTo>
                    <a:pt x="8509" y="136398"/>
                  </a:lnTo>
                  <a:lnTo>
                    <a:pt x="0" y="136398"/>
                  </a:lnTo>
                  <a:moveTo>
                    <a:pt x="16891" y="136398"/>
                  </a:moveTo>
                  <a:lnTo>
                    <a:pt x="16891" y="647954"/>
                  </a:lnTo>
                  <a:lnTo>
                    <a:pt x="8509" y="647954"/>
                  </a:lnTo>
                  <a:lnTo>
                    <a:pt x="17018" y="647954"/>
                  </a:lnTo>
                  <a:cubicBezTo>
                    <a:pt x="17018" y="713867"/>
                    <a:pt x="71120" y="767334"/>
                    <a:pt x="138049" y="767334"/>
                  </a:cubicBezTo>
                  <a:lnTo>
                    <a:pt x="1737233" y="767334"/>
                  </a:lnTo>
                  <a:cubicBezTo>
                    <a:pt x="1804162" y="767334"/>
                    <a:pt x="1858264" y="713740"/>
                    <a:pt x="1858264" y="647954"/>
                  </a:cubicBezTo>
                  <a:lnTo>
                    <a:pt x="1858264" y="136398"/>
                  </a:lnTo>
                  <a:cubicBezTo>
                    <a:pt x="1858264" y="70485"/>
                    <a:pt x="1804162" y="17018"/>
                    <a:pt x="1737233" y="17018"/>
                  </a:cubicBezTo>
                  <a:lnTo>
                    <a:pt x="138049" y="17018"/>
                  </a:lnTo>
                  <a:lnTo>
                    <a:pt x="138049" y="8509"/>
                  </a:lnTo>
                  <a:lnTo>
                    <a:pt x="138049" y="17018"/>
                  </a:lnTo>
                  <a:cubicBezTo>
                    <a:pt x="71120" y="17018"/>
                    <a:pt x="17018" y="70612"/>
                    <a:pt x="17018" y="136398"/>
                  </a:cubicBezTo>
                  <a:close/>
                </a:path>
              </a:pathLst>
            </a:custGeom>
            <a:solidFill>
              <a:srgbClr val="FBBB91">
                <a:alpha val="74510"/>
              </a:srgbClr>
            </a:solidFill>
          </p:spPr>
          <p:txBody>
            <a:bodyPr/>
            <a:lstStyle/>
            <a:p>
              <a:endParaRPr lang="en-IN"/>
            </a:p>
          </p:txBody>
        </p:sp>
        <p:sp>
          <p:nvSpPr>
            <p:cNvPr id="23" name="TextBox 23"/>
            <p:cNvSpPr txBox="1"/>
            <p:nvPr/>
          </p:nvSpPr>
          <p:spPr>
            <a:xfrm>
              <a:off x="0" y="0"/>
              <a:ext cx="1875267" cy="784324"/>
            </a:xfrm>
            <a:prstGeom prst="rect">
              <a:avLst/>
            </a:prstGeom>
          </p:spPr>
          <p:txBody>
            <a:bodyPr lIns="50800" tIns="50800" rIns="50800" bIns="50800" rtlCol="0" anchor="ctr"/>
            <a:lstStyle/>
            <a:p>
              <a:pPr algn="ctr">
                <a:lnSpc>
                  <a:spcPts val="1320"/>
                </a:lnSpc>
              </a:pPr>
              <a:r>
                <a:rPr lang="en-US" sz="1100">
                  <a:solidFill>
                    <a:srgbClr val="0C2849"/>
                  </a:solidFill>
                  <a:latin typeface="Open Sans Bold"/>
                </a:rPr>
                <a:t>Focus Sector</a:t>
              </a:r>
            </a:p>
          </p:txBody>
        </p:sp>
      </p:grpSp>
      <p:sp>
        <p:nvSpPr>
          <p:cNvPr id="24" name="TextBox 24"/>
          <p:cNvSpPr txBox="1"/>
          <p:nvPr/>
        </p:nvSpPr>
        <p:spPr>
          <a:xfrm>
            <a:off x="4620639" y="4061561"/>
            <a:ext cx="1383604" cy="161925"/>
          </a:xfrm>
          <a:prstGeom prst="rect">
            <a:avLst/>
          </a:prstGeom>
        </p:spPr>
        <p:txBody>
          <a:bodyPr lIns="0" tIns="0" rIns="0" bIns="0" rtlCol="0" anchor="t">
            <a:spAutoFit/>
          </a:bodyPr>
          <a:lstStyle/>
          <a:p>
            <a:pPr algn="ctr">
              <a:lnSpc>
                <a:spcPts val="1320"/>
              </a:lnSpc>
            </a:pPr>
            <a:r>
              <a:rPr lang="en-US" sz="1100">
                <a:solidFill>
                  <a:srgbClr val="001597"/>
                </a:solidFill>
                <a:latin typeface="Open Sans Bold"/>
              </a:rPr>
              <a:t>Your chosen sector:</a:t>
            </a:r>
          </a:p>
        </p:txBody>
      </p:sp>
      <p:sp>
        <p:nvSpPr>
          <p:cNvPr id="25" name="TextBox 25"/>
          <p:cNvSpPr txBox="1"/>
          <p:nvPr/>
        </p:nvSpPr>
        <p:spPr>
          <a:xfrm>
            <a:off x="6649761" y="2800923"/>
            <a:ext cx="1022929" cy="323850"/>
          </a:xfrm>
          <a:prstGeom prst="rect">
            <a:avLst/>
          </a:prstGeom>
        </p:spPr>
        <p:txBody>
          <a:bodyPr lIns="0" tIns="0" rIns="0" bIns="0" rtlCol="0" anchor="t">
            <a:spAutoFit/>
          </a:bodyPr>
          <a:lstStyle/>
          <a:p>
            <a:pPr algn="ctr">
              <a:lnSpc>
                <a:spcPts val="1320"/>
              </a:lnSpc>
            </a:pPr>
            <a:r>
              <a:rPr lang="en-US" sz="1100">
                <a:solidFill>
                  <a:srgbClr val="000000"/>
                </a:solidFill>
                <a:latin typeface="Open Sans Bold"/>
              </a:rPr>
              <a:t>Ranked 2:</a:t>
            </a:r>
          </a:p>
          <a:p>
            <a:pPr algn="ctr">
              <a:lnSpc>
                <a:spcPts val="1320"/>
              </a:lnSpc>
            </a:pPr>
            <a:r>
              <a:rPr lang="en-US" sz="1100">
                <a:solidFill>
                  <a:srgbClr val="000000"/>
                </a:solidFill>
                <a:latin typeface="Open Sans Bold"/>
              </a:rPr>
              <a:t>_____________</a:t>
            </a:r>
          </a:p>
        </p:txBody>
      </p:sp>
      <p:grpSp>
        <p:nvGrpSpPr>
          <p:cNvPr id="26" name="Group 26"/>
          <p:cNvGrpSpPr/>
          <p:nvPr/>
        </p:nvGrpSpPr>
        <p:grpSpPr>
          <a:xfrm>
            <a:off x="114903" y="1280884"/>
            <a:ext cx="1147449" cy="324594"/>
            <a:chOff x="0" y="0"/>
            <a:chExt cx="1529932" cy="432792"/>
          </a:xfrm>
        </p:grpSpPr>
        <p:sp>
          <p:nvSpPr>
            <p:cNvPr id="27" name="Freeform 27"/>
            <p:cNvSpPr/>
            <p:nvPr/>
          </p:nvSpPr>
          <p:spPr>
            <a:xfrm>
              <a:off x="0" y="0"/>
              <a:ext cx="1529969" cy="432816"/>
            </a:xfrm>
            <a:custGeom>
              <a:avLst/>
              <a:gdLst/>
              <a:ahLst/>
              <a:cxnLst/>
              <a:rect l="l" t="t" r="r" b="b"/>
              <a:pathLst>
                <a:path w="1529969" h="432816">
                  <a:moveTo>
                    <a:pt x="0" y="216408"/>
                  </a:moveTo>
                  <a:cubicBezTo>
                    <a:pt x="0" y="96901"/>
                    <a:pt x="96901" y="0"/>
                    <a:pt x="216408" y="0"/>
                  </a:cubicBezTo>
                  <a:lnTo>
                    <a:pt x="1313561" y="0"/>
                  </a:lnTo>
                  <a:cubicBezTo>
                    <a:pt x="1433068" y="0"/>
                    <a:pt x="1529969" y="96901"/>
                    <a:pt x="1529969" y="216408"/>
                  </a:cubicBezTo>
                  <a:cubicBezTo>
                    <a:pt x="1529969" y="335915"/>
                    <a:pt x="1433068" y="432816"/>
                    <a:pt x="1313561" y="432816"/>
                  </a:cubicBezTo>
                  <a:lnTo>
                    <a:pt x="216408" y="432816"/>
                  </a:lnTo>
                  <a:cubicBezTo>
                    <a:pt x="96901" y="432816"/>
                    <a:pt x="0" y="335915"/>
                    <a:pt x="0" y="216408"/>
                  </a:cubicBezTo>
                  <a:close/>
                </a:path>
              </a:pathLst>
            </a:custGeom>
            <a:solidFill>
              <a:srgbClr val="001597"/>
            </a:solidFill>
          </p:spPr>
          <p:txBody>
            <a:bodyPr/>
            <a:lstStyle/>
            <a:p>
              <a:endParaRPr lang="en-IN"/>
            </a:p>
          </p:txBody>
        </p:sp>
      </p:grpSp>
      <p:sp>
        <p:nvSpPr>
          <p:cNvPr id="28" name="TextBox 28"/>
          <p:cNvSpPr txBox="1"/>
          <p:nvPr/>
        </p:nvSpPr>
        <p:spPr>
          <a:xfrm>
            <a:off x="206328" y="1347767"/>
            <a:ext cx="964599" cy="202311"/>
          </a:xfrm>
          <a:prstGeom prst="rect">
            <a:avLst/>
          </a:prstGeom>
        </p:spPr>
        <p:txBody>
          <a:bodyPr lIns="0" tIns="0" rIns="0" bIns="0" rtlCol="0" anchor="t">
            <a:spAutoFit/>
          </a:bodyPr>
          <a:lstStyle/>
          <a:p>
            <a:pPr algn="ctr">
              <a:lnSpc>
                <a:spcPts val="1512"/>
              </a:lnSpc>
            </a:pPr>
            <a:r>
              <a:rPr lang="en-US" sz="1399">
                <a:solidFill>
                  <a:srgbClr val="FFFFFF"/>
                </a:solidFill>
                <a:latin typeface="Open Sans Bold"/>
              </a:rPr>
              <a:t>Step 2</a:t>
            </a:r>
          </a:p>
        </p:txBody>
      </p:sp>
      <p:sp>
        <p:nvSpPr>
          <p:cNvPr id="29" name="TextBox 29"/>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26</a:t>
            </a:r>
          </a:p>
        </p:txBody>
      </p:sp>
      <p:grpSp>
        <p:nvGrpSpPr>
          <p:cNvPr id="30" name="Group 30"/>
          <p:cNvGrpSpPr/>
          <p:nvPr/>
        </p:nvGrpSpPr>
        <p:grpSpPr>
          <a:xfrm>
            <a:off x="6332508" y="1745592"/>
            <a:ext cx="1147449" cy="324594"/>
            <a:chOff x="0" y="0"/>
            <a:chExt cx="1529932" cy="432792"/>
          </a:xfrm>
        </p:grpSpPr>
        <p:sp>
          <p:nvSpPr>
            <p:cNvPr id="31" name="Freeform 31"/>
            <p:cNvSpPr/>
            <p:nvPr/>
          </p:nvSpPr>
          <p:spPr>
            <a:xfrm>
              <a:off x="0" y="0"/>
              <a:ext cx="1529969" cy="432816"/>
            </a:xfrm>
            <a:custGeom>
              <a:avLst/>
              <a:gdLst/>
              <a:ahLst/>
              <a:cxnLst/>
              <a:rect l="l" t="t" r="r" b="b"/>
              <a:pathLst>
                <a:path w="1529969" h="432816">
                  <a:moveTo>
                    <a:pt x="0" y="216408"/>
                  </a:moveTo>
                  <a:cubicBezTo>
                    <a:pt x="0" y="96901"/>
                    <a:pt x="96901" y="0"/>
                    <a:pt x="216408" y="0"/>
                  </a:cubicBezTo>
                  <a:lnTo>
                    <a:pt x="1313561" y="0"/>
                  </a:lnTo>
                  <a:cubicBezTo>
                    <a:pt x="1433068" y="0"/>
                    <a:pt x="1529969" y="96901"/>
                    <a:pt x="1529969" y="216408"/>
                  </a:cubicBezTo>
                  <a:cubicBezTo>
                    <a:pt x="1529969" y="335915"/>
                    <a:pt x="1433068" y="432816"/>
                    <a:pt x="1313561" y="432816"/>
                  </a:cubicBezTo>
                  <a:lnTo>
                    <a:pt x="216408" y="432816"/>
                  </a:lnTo>
                  <a:cubicBezTo>
                    <a:pt x="96901" y="432816"/>
                    <a:pt x="0" y="335915"/>
                    <a:pt x="0" y="216408"/>
                  </a:cubicBezTo>
                  <a:close/>
                </a:path>
              </a:pathLst>
            </a:custGeom>
            <a:solidFill>
              <a:srgbClr val="001597"/>
            </a:solidFill>
          </p:spPr>
          <p:txBody>
            <a:bodyPr/>
            <a:lstStyle/>
            <a:p>
              <a:endParaRPr lang="en-IN"/>
            </a:p>
          </p:txBody>
        </p:sp>
      </p:grpSp>
      <p:sp>
        <p:nvSpPr>
          <p:cNvPr id="32" name="TextBox 32"/>
          <p:cNvSpPr txBox="1"/>
          <p:nvPr/>
        </p:nvSpPr>
        <p:spPr>
          <a:xfrm>
            <a:off x="6450133" y="1829187"/>
            <a:ext cx="964599" cy="202311"/>
          </a:xfrm>
          <a:prstGeom prst="rect">
            <a:avLst/>
          </a:prstGeom>
        </p:spPr>
        <p:txBody>
          <a:bodyPr lIns="0" tIns="0" rIns="0" bIns="0" rtlCol="0" anchor="t">
            <a:spAutoFit/>
          </a:bodyPr>
          <a:lstStyle/>
          <a:p>
            <a:pPr algn="ctr">
              <a:lnSpc>
                <a:spcPts val="1512"/>
              </a:lnSpc>
            </a:pPr>
            <a:r>
              <a:rPr lang="en-US" sz="1399">
                <a:solidFill>
                  <a:srgbClr val="FFFFFF"/>
                </a:solidFill>
                <a:latin typeface="Open Sans Bold"/>
              </a:rPr>
              <a:t>Step 1</a:t>
            </a:r>
          </a:p>
        </p:txBody>
      </p:sp>
      <p:sp>
        <p:nvSpPr>
          <p:cNvPr id="33" name="AutoShape 33"/>
          <p:cNvSpPr/>
          <p:nvPr/>
        </p:nvSpPr>
        <p:spPr>
          <a:xfrm rot="20999">
            <a:off x="4541136" y="4613855"/>
            <a:ext cx="1559309" cy="0"/>
          </a:xfrm>
          <a:prstGeom prst="line">
            <a:avLst/>
          </a:prstGeom>
          <a:ln w="9525" cap="rnd">
            <a:solidFill>
              <a:srgbClr val="001597"/>
            </a:solidFill>
            <a:prstDash val="solid"/>
            <a:headEnd type="none" w="sm" len="sm"/>
            <a:tailEnd type="none" w="sm" len="sm"/>
          </a:ln>
        </p:spPr>
        <p:txBody>
          <a:bodyPr/>
          <a:lstStyle/>
          <a:p>
            <a:endParaRPr lang="en-IN"/>
          </a:p>
        </p:txBody>
      </p:sp>
      <p:grpSp>
        <p:nvGrpSpPr>
          <p:cNvPr id="34" name="Group 34"/>
          <p:cNvGrpSpPr/>
          <p:nvPr/>
        </p:nvGrpSpPr>
        <p:grpSpPr>
          <a:xfrm>
            <a:off x="267443" y="49632"/>
            <a:ext cx="10315411" cy="825810"/>
            <a:chOff x="0" y="0"/>
            <a:chExt cx="13753881" cy="1101080"/>
          </a:xfrm>
        </p:grpSpPr>
        <p:sp>
          <p:nvSpPr>
            <p:cNvPr id="35" name="Freeform 35"/>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36" name="Freeform 36"/>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37" name="Freeform 37"/>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 y="3392858"/>
            <a:ext cx="10691834" cy="4166817"/>
          </a:xfrm>
          <a:custGeom>
            <a:avLst/>
            <a:gdLst/>
            <a:ahLst/>
            <a:cxnLst/>
            <a:rect l="l" t="t" r="r" b="b"/>
            <a:pathLst>
              <a:path w="10691834" h="4166817">
                <a:moveTo>
                  <a:pt x="0" y="0"/>
                </a:moveTo>
                <a:lnTo>
                  <a:pt x="10691834" y="0"/>
                </a:lnTo>
                <a:lnTo>
                  <a:pt x="10691834" y="4166817"/>
                </a:lnTo>
                <a:lnTo>
                  <a:pt x="0" y="4166817"/>
                </a:lnTo>
                <a:lnTo>
                  <a:pt x="0" y="0"/>
                </a:lnTo>
                <a:close/>
              </a:path>
            </a:pathLst>
          </a:custGeom>
          <a:blipFill>
            <a:blip r:embed="rId3"/>
            <a:stretch>
              <a:fillRect t="-81425" b="-11020"/>
            </a:stretch>
          </a:blipFill>
        </p:spPr>
        <p:txBody>
          <a:bodyPr/>
          <a:lstStyle/>
          <a:p>
            <a:endParaRPr lang="en-IN"/>
          </a:p>
        </p:txBody>
      </p:sp>
      <p:sp>
        <p:nvSpPr>
          <p:cNvPr id="3" name="TextBox 3"/>
          <p:cNvSpPr txBox="1"/>
          <p:nvPr/>
        </p:nvSpPr>
        <p:spPr>
          <a:xfrm>
            <a:off x="777425" y="1104940"/>
            <a:ext cx="8253050" cy="2042160"/>
          </a:xfrm>
          <a:prstGeom prst="rect">
            <a:avLst/>
          </a:prstGeom>
        </p:spPr>
        <p:txBody>
          <a:bodyPr lIns="0" tIns="0" rIns="0" bIns="0" rtlCol="0" anchor="t">
            <a:spAutoFit/>
          </a:bodyPr>
          <a:lstStyle/>
          <a:p>
            <a:pPr algn="just">
              <a:lnSpc>
                <a:spcPts val="2070"/>
              </a:lnSpc>
            </a:pPr>
            <a:r>
              <a:rPr lang="en-US" sz="1500">
                <a:solidFill>
                  <a:srgbClr val="003891"/>
                </a:solidFill>
                <a:latin typeface="Open Sans Bold"/>
              </a:rPr>
              <a:t>About CircuLead</a:t>
            </a:r>
          </a:p>
          <a:p>
            <a:pPr algn="just">
              <a:lnSpc>
                <a:spcPts val="2070"/>
              </a:lnSpc>
            </a:pPr>
            <a:endParaRPr lang="en-US" sz="1500">
              <a:solidFill>
                <a:srgbClr val="003891"/>
              </a:solidFill>
              <a:latin typeface="Open Sans Bold"/>
            </a:endParaRPr>
          </a:p>
          <a:p>
            <a:pPr algn="just">
              <a:lnSpc>
                <a:spcPts val="2070"/>
              </a:lnSpc>
            </a:pPr>
            <a:r>
              <a:rPr lang="en-US" sz="1500">
                <a:solidFill>
                  <a:srgbClr val="242F40"/>
                </a:solidFill>
                <a:latin typeface="Open Sans"/>
              </a:rPr>
              <a:t>CircuLead</a:t>
            </a:r>
            <a:r>
              <a:rPr lang="en-US" sz="1500">
                <a:solidFill>
                  <a:srgbClr val="242F40"/>
                </a:solidFill>
                <a:latin typeface="Open Sans Bold"/>
              </a:rPr>
              <a:t> </a:t>
            </a:r>
            <a:r>
              <a:rPr lang="en-US" sz="1500">
                <a:solidFill>
                  <a:srgbClr val="000000"/>
                </a:solidFill>
                <a:latin typeface="Open Sans"/>
              </a:rPr>
              <a:t>is a 6-week programme designed to empower women entrepreneurs building innovative solutions in the Resource Efficiency (RE) or Circular Economy (CE) sectors. The programme aims to support women leaders to strengthen their business models, deepen their leadership skills and learn from peers through a hybrid, immersive learning experience. The EU-Resource Efficiency Initiative (EU-REI) is implementing this training programme with support from </a:t>
            </a:r>
            <a:r>
              <a:rPr lang="en-US" sz="1500" u="sng">
                <a:solidFill>
                  <a:srgbClr val="000000"/>
                </a:solidFill>
                <a:latin typeface="Open Sans"/>
                <a:hlinkClick r:id="rId4" tooltip="https://www.nushunetwork.asia/"/>
              </a:rPr>
              <a:t>Nüshu Network</a:t>
            </a:r>
            <a:r>
              <a:rPr lang="en-US" sz="1500">
                <a:solidFill>
                  <a:srgbClr val="000000"/>
                </a:solidFill>
                <a:latin typeface="Open Sans"/>
              </a:rPr>
              <a:t>, powered by </a:t>
            </a:r>
            <a:r>
              <a:rPr lang="en-US" sz="1500" u="sng">
                <a:solidFill>
                  <a:srgbClr val="000000"/>
                </a:solidFill>
                <a:latin typeface="Open Sans"/>
                <a:hlinkClick r:id="rId5" tooltip="https://www.unlockimpact.com/"/>
              </a:rPr>
              <a:t>Unlock Impact</a:t>
            </a:r>
            <a:r>
              <a:rPr lang="en-US" sz="1500">
                <a:solidFill>
                  <a:srgbClr val="000000"/>
                </a:solidFill>
                <a:latin typeface="Open Sans"/>
              </a:rPr>
              <a:t>.</a:t>
            </a:r>
          </a:p>
        </p:txBody>
      </p:sp>
      <p:sp>
        <p:nvSpPr>
          <p:cNvPr id="4" name="TextBox 4"/>
          <p:cNvSpPr txBox="1"/>
          <p:nvPr/>
        </p:nvSpPr>
        <p:spPr>
          <a:xfrm>
            <a:off x="10153446" y="7055645"/>
            <a:ext cx="219673" cy="219633"/>
          </a:xfrm>
          <a:prstGeom prst="rect">
            <a:avLst/>
          </a:prstGeom>
        </p:spPr>
        <p:txBody>
          <a:bodyPr lIns="0" tIns="0" rIns="0" bIns="0" rtlCol="0" anchor="t">
            <a:spAutoFit/>
          </a:bodyPr>
          <a:lstStyle/>
          <a:p>
            <a:pPr algn="r">
              <a:lnSpc>
                <a:spcPts val="1586"/>
              </a:lnSpc>
            </a:pPr>
            <a:r>
              <a:rPr lang="en-US" sz="1322" spc="12">
                <a:solidFill>
                  <a:srgbClr val="888888"/>
                </a:solidFill>
                <a:latin typeface="TT Rounds Condensed"/>
              </a:rPr>
              <a:t>3</a:t>
            </a:r>
          </a:p>
        </p:txBody>
      </p:sp>
      <p:sp>
        <p:nvSpPr>
          <p:cNvPr id="5" name="TextBox 5"/>
          <p:cNvSpPr txBox="1"/>
          <p:nvPr/>
        </p:nvSpPr>
        <p:spPr>
          <a:xfrm>
            <a:off x="777425" y="3624675"/>
            <a:ext cx="8349650" cy="2299335"/>
          </a:xfrm>
          <a:prstGeom prst="rect">
            <a:avLst/>
          </a:prstGeom>
        </p:spPr>
        <p:txBody>
          <a:bodyPr lIns="0" tIns="0" rIns="0" bIns="0" rtlCol="0" anchor="t">
            <a:spAutoFit/>
          </a:bodyPr>
          <a:lstStyle/>
          <a:p>
            <a:pPr algn="just">
              <a:lnSpc>
                <a:spcPts val="2070"/>
              </a:lnSpc>
            </a:pPr>
            <a:r>
              <a:rPr lang="en-US" sz="1500">
                <a:solidFill>
                  <a:srgbClr val="003891"/>
                </a:solidFill>
                <a:latin typeface="Open Sans Bold"/>
              </a:rPr>
              <a:t>About Nüshu Network</a:t>
            </a:r>
          </a:p>
          <a:p>
            <a:pPr algn="just">
              <a:lnSpc>
                <a:spcPts val="2070"/>
              </a:lnSpc>
            </a:pPr>
            <a:endParaRPr lang="en-US" sz="1500">
              <a:solidFill>
                <a:srgbClr val="003891"/>
              </a:solidFill>
              <a:latin typeface="Open Sans Bold"/>
            </a:endParaRPr>
          </a:p>
          <a:p>
            <a:pPr algn="just">
              <a:lnSpc>
                <a:spcPts val="2070"/>
              </a:lnSpc>
            </a:pPr>
            <a:r>
              <a:rPr lang="en-US" sz="1500" u="sng">
                <a:solidFill>
                  <a:srgbClr val="000000"/>
                </a:solidFill>
                <a:latin typeface="Open Sans"/>
                <a:hlinkClick r:id="rId4" tooltip="https://www.nushunetwork.asia/"/>
              </a:rPr>
              <a:t>Nüshu Network</a:t>
            </a:r>
            <a:r>
              <a:rPr lang="en-US" sz="1500">
                <a:solidFill>
                  <a:srgbClr val="000000"/>
                </a:solidFill>
                <a:latin typeface="Open Sans"/>
              </a:rPr>
              <a:t> offers community, coaching, and capital for women entrepreneurs in Asia who are looking to build and grow sustainable enterprises. We believe women-led businesses build for long-term change and are an integral part of equitable economies. Since our inception, we have delivered 2000+ hours of learning, 1000+ hours of mentoring at 50+ community events to over 500+ women entrepreneurs.  </a:t>
            </a:r>
          </a:p>
          <a:p>
            <a:pPr algn="just">
              <a:lnSpc>
                <a:spcPts val="2070"/>
              </a:lnSpc>
            </a:pPr>
            <a:r>
              <a:rPr lang="en-US" sz="1500">
                <a:solidFill>
                  <a:srgbClr val="000000"/>
                </a:solidFill>
                <a:latin typeface="Open Sans"/>
              </a:rPr>
              <a:t>Nüshu Network is an initiative from Unlock Impact, a firm dedicated to help purpose-driven enterprises succeed.</a:t>
            </a:r>
          </a:p>
        </p:txBody>
      </p:sp>
      <p:grpSp>
        <p:nvGrpSpPr>
          <p:cNvPr id="6" name="Group 6"/>
          <p:cNvGrpSpPr/>
          <p:nvPr/>
        </p:nvGrpSpPr>
        <p:grpSpPr>
          <a:xfrm>
            <a:off x="267443" y="49632"/>
            <a:ext cx="10315411" cy="825810"/>
            <a:chOff x="0" y="0"/>
            <a:chExt cx="13753881" cy="1101080"/>
          </a:xfrm>
        </p:grpSpPr>
        <p:sp>
          <p:nvSpPr>
            <p:cNvPr id="7" name="Freeform 7"/>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6"/>
              <a:stretch>
                <a:fillRect/>
              </a:stretch>
            </a:blipFill>
          </p:spPr>
          <p:txBody>
            <a:bodyPr/>
            <a:lstStyle/>
            <a:p>
              <a:endParaRPr lang="en-IN"/>
            </a:p>
          </p:txBody>
        </p:sp>
        <p:sp>
          <p:nvSpPr>
            <p:cNvPr id="8" name="Freeform 8"/>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7"/>
              <a:stretch>
                <a:fillRect/>
              </a:stretch>
            </a:blipFill>
          </p:spPr>
          <p:txBody>
            <a:bodyPr/>
            <a:lstStyle/>
            <a:p>
              <a:endParaRPr lang="en-IN"/>
            </a:p>
          </p:txBody>
        </p:sp>
        <p:sp>
          <p:nvSpPr>
            <p:cNvPr id="9" name="Freeform 9"/>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8"/>
              <a:stretch>
                <a:fillRect l="-20431" t="-87766" r="-22929" b="-100143"/>
              </a:stretch>
            </a:blipFill>
          </p:spPr>
          <p:txBody>
            <a:bodyPr/>
            <a:lstStyle/>
            <a:p>
              <a:endParaRPr lang="en-IN"/>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700"/>
            <a:ext cx="10691813" cy="7559675"/>
          </a:xfrm>
          <a:custGeom>
            <a:avLst/>
            <a:gdLst/>
            <a:ahLst/>
            <a:cxnLst/>
            <a:rect l="l" t="t" r="r" b="b"/>
            <a:pathLst>
              <a:path w="10691813" h="7559675">
                <a:moveTo>
                  <a:pt x="0" y="0"/>
                </a:moveTo>
                <a:lnTo>
                  <a:pt x="10691813" y="0"/>
                </a:lnTo>
                <a:lnTo>
                  <a:pt x="10691813" y="7559675"/>
                </a:lnTo>
                <a:lnTo>
                  <a:pt x="0" y="7559675"/>
                </a:lnTo>
                <a:lnTo>
                  <a:pt x="0" y="0"/>
                </a:lnTo>
                <a:close/>
              </a:path>
            </a:pathLst>
          </a:custGeom>
          <a:blipFill>
            <a:blip r:embed="rId3"/>
            <a:stretch>
              <a:fillRect b="-6074"/>
            </a:stretch>
          </a:blipFill>
        </p:spPr>
        <p:txBody>
          <a:bodyPr/>
          <a:lstStyle/>
          <a:p>
            <a:endParaRPr lang="en-IN"/>
          </a:p>
        </p:txBody>
      </p:sp>
      <p:sp>
        <p:nvSpPr>
          <p:cNvPr id="3" name="TextBox 3"/>
          <p:cNvSpPr txBox="1"/>
          <p:nvPr/>
        </p:nvSpPr>
        <p:spPr>
          <a:xfrm>
            <a:off x="1350642" y="3037014"/>
            <a:ext cx="6320983" cy="1108710"/>
          </a:xfrm>
          <a:prstGeom prst="rect">
            <a:avLst/>
          </a:prstGeom>
        </p:spPr>
        <p:txBody>
          <a:bodyPr lIns="0" tIns="0" rIns="0" bIns="0" rtlCol="0" anchor="t">
            <a:spAutoFit/>
          </a:bodyPr>
          <a:lstStyle/>
          <a:p>
            <a:pPr algn="l">
              <a:lnSpc>
                <a:spcPts val="4320"/>
              </a:lnSpc>
            </a:pPr>
            <a:r>
              <a:rPr lang="en-US" sz="4000">
                <a:solidFill>
                  <a:srgbClr val="FFFFFF"/>
                </a:solidFill>
                <a:latin typeface="Open Sans Bold"/>
              </a:rPr>
              <a:t>Tool: </a:t>
            </a:r>
          </a:p>
          <a:p>
            <a:pPr algn="l">
              <a:lnSpc>
                <a:spcPts val="4320"/>
              </a:lnSpc>
            </a:pPr>
            <a:r>
              <a:rPr lang="en-US" sz="4000">
                <a:solidFill>
                  <a:srgbClr val="FFFFFF"/>
                </a:solidFill>
                <a:latin typeface="Open Sans"/>
              </a:rPr>
              <a:t>Circularity Intensifier </a:t>
            </a:r>
          </a:p>
        </p:txBody>
      </p:sp>
      <p:sp>
        <p:nvSpPr>
          <p:cNvPr id="4" name="Freeform 4"/>
          <p:cNvSpPr/>
          <p:nvPr/>
        </p:nvSpPr>
        <p:spPr>
          <a:xfrm>
            <a:off x="454329" y="3206559"/>
            <a:ext cx="731520" cy="731520"/>
          </a:xfrm>
          <a:custGeom>
            <a:avLst/>
            <a:gdLst/>
            <a:ahLst/>
            <a:cxnLst/>
            <a:rect l="l" t="t" r="r" b="b"/>
            <a:pathLst>
              <a:path w="731520" h="731520">
                <a:moveTo>
                  <a:pt x="0" y="0"/>
                </a:moveTo>
                <a:lnTo>
                  <a:pt x="731520" y="0"/>
                </a:lnTo>
                <a:lnTo>
                  <a:pt x="731520" y="731520"/>
                </a:lnTo>
                <a:lnTo>
                  <a:pt x="0" y="731520"/>
                </a:lnTo>
                <a:lnTo>
                  <a:pt x="0" y="0"/>
                </a:lnTo>
                <a:close/>
              </a:path>
            </a:pathLst>
          </a:custGeom>
          <a:blipFill>
            <a:blip r:embed="rId4"/>
            <a:stretch>
              <a:fillRect/>
            </a:stretch>
          </a:blipFill>
        </p:spPr>
        <p:txBody>
          <a:bodyPr/>
          <a:lstStyle/>
          <a:p>
            <a:endParaRPr lang="en-IN"/>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46548" y="1846290"/>
            <a:ext cx="4728759" cy="970788"/>
          </a:xfrm>
          <a:prstGeom prst="rect">
            <a:avLst/>
          </a:prstGeom>
        </p:spPr>
        <p:txBody>
          <a:bodyPr lIns="0" tIns="0" rIns="0" bIns="0" rtlCol="0" anchor="t">
            <a:spAutoFit/>
          </a:bodyPr>
          <a:lstStyle/>
          <a:p>
            <a:pPr algn="just">
              <a:lnSpc>
                <a:spcPts val="1296"/>
              </a:lnSpc>
            </a:pPr>
            <a:r>
              <a:rPr lang="en-US" sz="1200">
                <a:solidFill>
                  <a:srgbClr val="000000"/>
                </a:solidFill>
                <a:latin typeface="Open Sans"/>
              </a:rPr>
              <a:t>The tool is best applied when new businesses want to integrate further circularity elements into their operations. This includes looking at how circularity can be targeted in each step of a value chain, and critically reflecting on activities to increase process circularity by improving the management of value chain inputs and outputs.</a:t>
            </a:r>
          </a:p>
        </p:txBody>
      </p:sp>
      <p:sp>
        <p:nvSpPr>
          <p:cNvPr id="3" name="TextBox 3"/>
          <p:cNvSpPr txBox="1"/>
          <p:nvPr/>
        </p:nvSpPr>
        <p:spPr>
          <a:xfrm>
            <a:off x="646549" y="3181232"/>
            <a:ext cx="4728759" cy="2023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What?</a:t>
            </a:r>
          </a:p>
        </p:txBody>
      </p:sp>
      <p:sp>
        <p:nvSpPr>
          <p:cNvPr id="4" name="TextBox 4"/>
          <p:cNvSpPr txBox="1"/>
          <p:nvPr/>
        </p:nvSpPr>
        <p:spPr>
          <a:xfrm>
            <a:off x="646549" y="3498740"/>
            <a:ext cx="4728759" cy="646938"/>
          </a:xfrm>
          <a:prstGeom prst="rect">
            <a:avLst/>
          </a:prstGeom>
        </p:spPr>
        <p:txBody>
          <a:bodyPr lIns="0" tIns="0" rIns="0" bIns="0" rtlCol="0" anchor="t">
            <a:spAutoFit/>
          </a:bodyPr>
          <a:lstStyle/>
          <a:p>
            <a:pPr algn="l">
              <a:lnSpc>
                <a:spcPts val="1296"/>
              </a:lnSpc>
            </a:pPr>
            <a:r>
              <a:rPr lang="en-US" sz="1200">
                <a:solidFill>
                  <a:srgbClr val="000000"/>
                </a:solidFill>
                <a:latin typeface="Open Sans"/>
              </a:rPr>
              <a:t>This tool offers a structured approach to identifying aspects in your value chain that contain circularity opportunities, including in product design, procurement, manufacturing, sales and marketing, product use and post-production.</a:t>
            </a:r>
          </a:p>
        </p:txBody>
      </p:sp>
      <p:sp>
        <p:nvSpPr>
          <p:cNvPr id="5" name="TextBox 5"/>
          <p:cNvSpPr txBox="1"/>
          <p:nvPr/>
        </p:nvSpPr>
        <p:spPr>
          <a:xfrm>
            <a:off x="646548" y="4542488"/>
            <a:ext cx="4728759" cy="2023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How?</a:t>
            </a:r>
          </a:p>
        </p:txBody>
      </p:sp>
      <p:sp>
        <p:nvSpPr>
          <p:cNvPr id="6" name="TextBox 6"/>
          <p:cNvSpPr txBox="1"/>
          <p:nvPr/>
        </p:nvSpPr>
        <p:spPr>
          <a:xfrm>
            <a:off x="646548" y="4850271"/>
            <a:ext cx="4728759" cy="646938"/>
          </a:xfrm>
          <a:prstGeom prst="rect">
            <a:avLst/>
          </a:prstGeom>
        </p:spPr>
        <p:txBody>
          <a:bodyPr lIns="0" tIns="0" rIns="0" bIns="0" rtlCol="0" anchor="t">
            <a:spAutoFit/>
          </a:bodyPr>
          <a:lstStyle/>
          <a:p>
            <a:pPr algn="just">
              <a:lnSpc>
                <a:spcPts val="1296"/>
              </a:lnSpc>
            </a:pPr>
            <a:r>
              <a:rPr lang="en-US" sz="1200">
                <a:solidFill>
                  <a:srgbClr val="000000"/>
                </a:solidFill>
                <a:latin typeface="Open Sans"/>
              </a:rPr>
              <a:t>This tool works best when you implement it with team members of each critical value chain step. This would include those involved with product/service design, procurement, manufacturing, sales and marketing, product use and post-production.</a:t>
            </a:r>
          </a:p>
        </p:txBody>
      </p:sp>
      <p:sp>
        <p:nvSpPr>
          <p:cNvPr id="7" name="TextBox 7"/>
          <p:cNvSpPr txBox="1"/>
          <p:nvPr/>
        </p:nvSpPr>
        <p:spPr>
          <a:xfrm>
            <a:off x="5747155" y="1508190"/>
            <a:ext cx="4546415" cy="2023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Steps</a:t>
            </a:r>
          </a:p>
        </p:txBody>
      </p:sp>
      <p:sp>
        <p:nvSpPr>
          <p:cNvPr id="8" name="TextBox 8"/>
          <p:cNvSpPr txBox="1"/>
          <p:nvPr/>
        </p:nvSpPr>
        <p:spPr>
          <a:xfrm>
            <a:off x="5747155" y="4236298"/>
            <a:ext cx="4546415" cy="2023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Key outcomes</a:t>
            </a:r>
          </a:p>
        </p:txBody>
      </p:sp>
      <p:grpSp>
        <p:nvGrpSpPr>
          <p:cNvPr id="9" name="Group 9"/>
          <p:cNvGrpSpPr/>
          <p:nvPr/>
        </p:nvGrpSpPr>
        <p:grpSpPr>
          <a:xfrm>
            <a:off x="6227180" y="4627360"/>
            <a:ext cx="3909510" cy="1582090"/>
            <a:chOff x="0" y="0"/>
            <a:chExt cx="5212680" cy="2109453"/>
          </a:xfrm>
        </p:grpSpPr>
        <p:sp>
          <p:nvSpPr>
            <p:cNvPr id="10" name="Freeform 10"/>
            <p:cNvSpPr/>
            <p:nvPr/>
          </p:nvSpPr>
          <p:spPr>
            <a:xfrm>
              <a:off x="0" y="0"/>
              <a:ext cx="5212715" cy="2109470"/>
            </a:xfrm>
            <a:custGeom>
              <a:avLst/>
              <a:gdLst/>
              <a:ahLst/>
              <a:cxnLst/>
              <a:rect l="l" t="t" r="r" b="b"/>
              <a:pathLst>
                <a:path w="5212715" h="2109470">
                  <a:moveTo>
                    <a:pt x="0" y="0"/>
                  </a:moveTo>
                  <a:lnTo>
                    <a:pt x="5212715" y="0"/>
                  </a:lnTo>
                  <a:lnTo>
                    <a:pt x="5212715" y="2109470"/>
                  </a:lnTo>
                  <a:lnTo>
                    <a:pt x="0" y="2109470"/>
                  </a:lnTo>
                  <a:close/>
                </a:path>
              </a:pathLst>
            </a:custGeom>
            <a:solidFill>
              <a:srgbClr val="F2F2F2"/>
            </a:solidFill>
          </p:spPr>
          <p:txBody>
            <a:bodyPr/>
            <a:lstStyle/>
            <a:p>
              <a:endParaRPr lang="en-IN"/>
            </a:p>
          </p:txBody>
        </p:sp>
        <p:sp>
          <p:nvSpPr>
            <p:cNvPr id="11" name="TextBox 11"/>
            <p:cNvSpPr txBox="1"/>
            <p:nvPr/>
          </p:nvSpPr>
          <p:spPr>
            <a:xfrm>
              <a:off x="0" y="28575"/>
              <a:ext cx="5212680" cy="2080878"/>
            </a:xfrm>
            <a:prstGeom prst="rect">
              <a:avLst/>
            </a:prstGeom>
          </p:spPr>
          <p:txBody>
            <a:bodyPr lIns="50800" tIns="50800" rIns="50800" bIns="50800" rtlCol="0" anchor="t"/>
            <a:lstStyle/>
            <a:p>
              <a:pPr algn="l">
                <a:lnSpc>
                  <a:spcPts val="1166"/>
                </a:lnSpc>
              </a:pPr>
              <a:endParaRPr/>
            </a:p>
            <a:p>
              <a:pPr marL="144780" lvl="1" indent="-72390" algn="l">
                <a:lnSpc>
                  <a:spcPts val="1166"/>
                </a:lnSpc>
                <a:buFont typeface="Arial"/>
                <a:buChar char="•"/>
              </a:pPr>
              <a:r>
                <a:rPr lang="en-US" sz="1200">
                  <a:solidFill>
                    <a:srgbClr val="000000"/>
                  </a:solidFill>
                  <a:latin typeface="Open Sans"/>
                </a:rPr>
                <a:t>Map the key steps of your value chain </a:t>
              </a:r>
            </a:p>
            <a:p>
              <a:pPr marL="144780" lvl="1" indent="-72390" algn="l">
                <a:lnSpc>
                  <a:spcPts val="1166"/>
                </a:lnSpc>
                <a:buFont typeface="Arial"/>
                <a:buChar char="•"/>
              </a:pPr>
              <a:r>
                <a:rPr lang="en-US" sz="1200">
                  <a:solidFill>
                    <a:srgbClr val="000000"/>
                  </a:solidFill>
                  <a:latin typeface="Open Sans"/>
                </a:rPr>
                <a:t>Highlight elements within your value chain that have high circularity potential</a:t>
              </a:r>
            </a:p>
            <a:p>
              <a:pPr marL="144780" lvl="1" indent="-72390" algn="l">
                <a:lnSpc>
                  <a:spcPts val="1166"/>
                </a:lnSpc>
                <a:buFont typeface="Arial"/>
                <a:buChar char="•"/>
              </a:pPr>
              <a:r>
                <a:rPr lang="en-US" sz="1200">
                  <a:solidFill>
                    <a:srgbClr val="000000"/>
                  </a:solidFill>
                  <a:latin typeface="Open Sans"/>
                </a:rPr>
                <a:t>Integrate circularity elements into your value chain to profit from its economic and environmental benefits.</a:t>
              </a:r>
            </a:p>
          </p:txBody>
        </p:sp>
      </p:grpSp>
      <p:sp>
        <p:nvSpPr>
          <p:cNvPr id="12" name="TextBox 12"/>
          <p:cNvSpPr txBox="1"/>
          <p:nvPr/>
        </p:nvSpPr>
        <p:spPr>
          <a:xfrm>
            <a:off x="646548" y="1510899"/>
            <a:ext cx="4728759" cy="2023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When?</a:t>
            </a:r>
          </a:p>
        </p:txBody>
      </p:sp>
      <p:sp>
        <p:nvSpPr>
          <p:cNvPr id="13" name="TextBox 13"/>
          <p:cNvSpPr txBox="1"/>
          <p:nvPr/>
        </p:nvSpPr>
        <p:spPr>
          <a:xfrm>
            <a:off x="6314611" y="1947447"/>
            <a:ext cx="3726660" cy="202311"/>
          </a:xfrm>
          <a:prstGeom prst="rect">
            <a:avLst/>
          </a:prstGeom>
        </p:spPr>
        <p:txBody>
          <a:bodyPr lIns="0" tIns="0" rIns="0" bIns="0" rtlCol="0" anchor="t">
            <a:spAutoFit/>
          </a:bodyPr>
          <a:lstStyle/>
          <a:p>
            <a:pPr marL="168910" lvl="1" indent="-84455" algn="l">
              <a:lnSpc>
                <a:spcPts val="1512"/>
              </a:lnSpc>
              <a:buFont typeface="Arial"/>
              <a:buChar char="•"/>
            </a:pPr>
            <a:r>
              <a:rPr lang="en-US" sz="1399">
                <a:solidFill>
                  <a:srgbClr val="001597"/>
                </a:solidFill>
                <a:latin typeface="Open Sans"/>
              </a:rPr>
              <a:t>Map your value chain</a:t>
            </a:r>
          </a:p>
        </p:txBody>
      </p:sp>
      <p:sp>
        <p:nvSpPr>
          <p:cNvPr id="14" name="TextBox 14"/>
          <p:cNvSpPr txBox="1"/>
          <p:nvPr/>
        </p:nvSpPr>
        <p:spPr>
          <a:xfrm>
            <a:off x="6314611" y="2572837"/>
            <a:ext cx="3726660" cy="202311"/>
          </a:xfrm>
          <a:prstGeom prst="rect">
            <a:avLst/>
          </a:prstGeom>
        </p:spPr>
        <p:txBody>
          <a:bodyPr lIns="0" tIns="0" rIns="0" bIns="0" rtlCol="0" anchor="t">
            <a:spAutoFit/>
          </a:bodyPr>
          <a:lstStyle/>
          <a:p>
            <a:pPr marL="168910" lvl="1" indent="-84455" algn="l">
              <a:lnSpc>
                <a:spcPts val="1512"/>
              </a:lnSpc>
              <a:buFont typeface="Arial"/>
              <a:buChar char="•"/>
            </a:pPr>
            <a:r>
              <a:rPr lang="en-US" sz="1399">
                <a:solidFill>
                  <a:srgbClr val="001597"/>
                </a:solidFill>
                <a:latin typeface="Open Sans"/>
              </a:rPr>
              <a:t>Highlight process circularity opportunities</a:t>
            </a:r>
          </a:p>
        </p:txBody>
      </p:sp>
      <p:sp>
        <p:nvSpPr>
          <p:cNvPr id="15" name="TextBox 15"/>
          <p:cNvSpPr txBox="1"/>
          <p:nvPr/>
        </p:nvSpPr>
        <p:spPr>
          <a:xfrm>
            <a:off x="455887" y="783603"/>
            <a:ext cx="9780040" cy="322326"/>
          </a:xfrm>
          <a:prstGeom prst="rect">
            <a:avLst/>
          </a:prstGeom>
        </p:spPr>
        <p:txBody>
          <a:bodyPr lIns="0" tIns="0" rIns="0" bIns="0" rtlCol="0" anchor="t">
            <a:spAutoFit/>
          </a:bodyPr>
          <a:lstStyle/>
          <a:p>
            <a:pPr algn="l">
              <a:lnSpc>
                <a:spcPts val="2592"/>
              </a:lnSpc>
            </a:pPr>
            <a:r>
              <a:rPr lang="en-US" sz="2400">
                <a:solidFill>
                  <a:srgbClr val="001597"/>
                </a:solidFill>
                <a:latin typeface="Open Sans Bold"/>
              </a:rPr>
              <a:t>Circularity Intensifier</a:t>
            </a:r>
          </a:p>
        </p:txBody>
      </p:sp>
      <p:grpSp>
        <p:nvGrpSpPr>
          <p:cNvPr id="16" name="Group 16"/>
          <p:cNvGrpSpPr/>
          <p:nvPr/>
        </p:nvGrpSpPr>
        <p:grpSpPr>
          <a:xfrm>
            <a:off x="5988043" y="1822784"/>
            <a:ext cx="478273" cy="478273"/>
            <a:chOff x="0" y="0"/>
            <a:chExt cx="637697" cy="637697"/>
          </a:xfrm>
        </p:grpSpPr>
        <p:sp>
          <p:nvSpPr>
            <p:cNvPr id="17" name="Freeform 17"/>
            <p:cNvSpPr/>
            <p:nvPr/>
          </p:nvSpPr>
          <p:spPr>
            <a:xfrm>
              <a:off x="12700" y="12700"/>
              <a:ext cx="612267" cy="612267"/>
            </a:xfrm>
            <a:custGeom>
              <a:avLst/>
              <a:gdLst/>
              <a:ahLst/>
              <a:cxnLst/>
              <a:rect l="l" t="t" r="r" b="b"/>
              <a:pathLst>
                <a:path w="612267" h="612267">
                  <a:moveTo>
                    <a:pt x="0" y="306197"/>
                  </a:moveTo>
                  <a:cubicBezTo>
                    <a:pt x="0" y="137033"/>
                    <a:pt x="137033" y="0"/>
                    <a:pt x="306197" y="0"/>
                  </a:cubicBezTo>
                  <a:cubicBezTo>
                    <a:pt x="475361" y="0"/>
                    <a:pt x="612267" y="137033"/>
                    <a:pt x="612267" y="306197"/>
                  </a:cubicBezTo>
                  <a:cubicBezTo>
                    <a:pt x="612267" y="475361"/>
                    <a:pt x="475234" y="612267"/>
                    <a:pt x="306197" y="612267"/>
                  </a:cubicBezTo>
                  <a:cubicBezTo>
                    <a:pt x="137160" y="612267"/>
                    <a:pt x="0" y="475234"/>
                    <a:pt x="0" y="306197"/>
                  </a:cubicBezTo>
                  <a:close/>
                </a:path>
              </a:pathLst>
            </a:custGeom>
            <a:solidFill>
              <a:srgbClr val="001597"/>
            </a:solidFill>
          </p:spPr>
          <p:txBody>
            <a:bodyPr/>
            <a:lstStyle/>
            <a:p>
              <a:endParaRPr lang="en-IN"/>
            </a:p>
          </p:txBody>
        </p:sp>
        <p:sp>
          <p:nvSpPr>
            <p:cNvPr id="18" name="Freeform 18"/>
            <p:cNvSpPr/>
            <p:nvPr/>
          </p:nvSpPr>
          <p:spPr>
            <a:xfrm>
              <a:off x="0" y="0"/>
              <a:ext cx="637667" cy="637794"/>
            </a:xfrm>
            <a:custGeom>
              <a:avLst/>
              <a:gdLst/>
              <a:ahLst/>
              <a:cxnLst/>
              <a:rect l="l" t="t" r="r" b="b"/>
              <a:pathLst>
                <a:path w="637667" h="637794">
                  <a:moveTo>
                    <a:pt x="0" y="318897"/>
                  </a:moveTo>
                  <a:cubicBezTo>
                    <a:pt x="0" y="142748"/>
                    <a:pt x="142748" y="0"/>
                    <a:pt x="318897" y="0"/>
                  </a:cubicBezTo>
                  <a:lnTo>
                    <a:pt x="318897" y="12700"/>
                  </a:lnTo>
                  <a:lnTo>
                    <a:pt x="318897" y="0"/>
                  </a:lnTo>
                  <a:cubicBezTo>
                    <a:pt x="494919" y="0"/>
                    <a:pt x="637667" y="142748"/>
                    <a:pt x="637667" y="318897"/>
                  </a:cubicBezTo>
                  <a:lnTo>
                    <a:pt x="624967" y="318897"/>
                  </a:lnTo>
                  <a:lnTo>
                    <a:pt x="637667" y="318897"/>
                  </a:lnTo>
                  <a:cubicBezTo>
                    <a:pt x="637667" y="495046"/>
                    <a:pt x="494919" y="637794"/>
                    <a:pt x="318770" y="637794"/>
                  </a:cubicBezTo>
                  <a:lnTo>
                    <a:pt x="318770" y="625094"/>
                  </a:lnTo>
                  <a:lnTo>
                    <a:pt x="318770" y="637794"/>
                  </a:lnTo>
                  <a:cubicBezTo>
                    <a:pt x="142748" y="637667"/>
                    <a:pt x="0" y="494919"/>
                    <a:pt x="0" y="318897"/>
                  </a:cubicBezTo>
                  <a:lnTo>
                    <a:pt x="12700" y="318897"/>
                  </a:lnTo>
                  <a:lnTo>
                    <a:pt x="25400" y="318897"/>
                  </a:lnTo>
                  <a:lnTo>
                    <a:pt x="12700" y="318897"/>
                  </a:lnTo>
                  <a:lnTo>
                    <a:pt x="0" y="318897"/>
                  </a:lnTo>
                  <a:moveTo>
                    <a:pt x="25400" y="318897"/>
                  </a:moveTo>
                  <a:cubicBezTo>
                    <a:pt x="25400" y="325882"/>
                    <a:pt x="19685" y="331597"/>
                    <a:pt x="12700" y="331597"/>
                  </a:cubicBezTo>
                  <a:cubicBezTo>
                    <a:pt x="5715" y="331597"/>
                    <a:pt x="0" y="325882"/>
                    <a:pt x="0" y="318897"/>
                  </a:cubicBezTo>
                  <a:cubicBezTo>
                    <a:pt x="0" y="311912"/>
                    <a:pt x="5715" y="306197"/>
                    <a:pt x="12700" y="306197"/>
                  </a:cubicBezTo>
                  <a:cubicBezTo>
                    <a:pt x="19685" y="306197"/>
                    <a:pt x="25400" y="311912"/>
                    <a:pt x="25400" y="318897"/>
                  </a:cubicBezTo>
                  <a:cubicBezTo>
                    <a:pt x="25400" y="480949"/>
                    <a:pt x="156718" y="612267"/>
                    <a:pt x="318897" y="612267"/>
                  </a:cubicBezTo>
                  <a:cubicBezTo>
                    <a:pt x="481076" y="612267"/>
                    <a:pt x="612267" y="480949"/>
                    <a:pt x="612267" y="318897"/>
                  </a:cubicBezTo>
                  <a:cubicBezTo>
                    <a:pt x="612267" y="156845"/>
                    <a:pt x="480949" y="25400"/>
                    <a:pt x="318897" y="25400"/>
                  </a:cubicBezTo>
                  <a:lnTo>
                    <a:pt x="318897" y="12700"/>
                  </a:lnTo>
                  <a:lnTo>
                    <a:pt x="318897" y="25400"/>
                  </a:lnTo>
                  <a:cubicBezTo>
                    <a:pt x="156718" y="25400"/>
                    <a:pt x="25400" y="156718"/>
                    <a:pt x="25400" y="318897"/>
                  </a:cubicBezTo>
                  <a:close/>
                </a:path>
              </a:pathLst>
            </a:custGeom>
            <a:solidFill>
              <a:srgbClr val="FFFFFF"/>
            </a:solidFill>
          </p:spPr>
          <p:txBody>
            <a:bodyPr/>
            <a:lstStyle/>
            <a:p>
              <a:endParaRPr lang="en-IN"/>
            </a:p>
          </p:txBody>
        </p:sp>
        <p:sp>
          <p:nvSpPr>
            <p:cNvPr id="19" name="TextBox 19"/>
            <p:cNvSpPr txBox="1"/>
            <p:nvPr/>
          </p:nvSpPr>
          <p:spPr>
            <a:xfrm>
              <a:off x="0" y="0"/>
              <a:ext cx="637697" cy="637697"/>
            </a:xfrm>
            <a:prstGeom prst="rect">
              <a:avLst/>
            </a:prstGeom>
          </p:spPr>
          <p:txBody>
            <a:bodyPr lIns="50800" tIns="50800" rIns="50800" bIns="50800" rtlCol="0" anchor="ctr"/>
            <a:lstStyle/>
            <a:p>
              <a:pPr algn="ctr">
                <a:lnSpc>
                  <a:spcPts val="1679"/>
                </a:lnSpc>
              </a:pPr>
              <a:r>
                <a:rPr lang="en-US" sz="1399">
                  <a:solidFill>
                    <a:srgbClr val="FFFFFF"/>
                  </a:solidFill>
                  <a:latin typeface="Open Sans Bold"/>
                </a:rPr>
                <a:t>1</a:t>
              </a:r>
            </a:p>
          </p:txBody>
        </p:sp>
      </p:grpSp>
      <p:grpSp>
        <p:nvGrpSpPr>
          <p:cNvPr id="20" name="Group 20"/>
          <p:cNvGrpSpPr/>
          <p:nvPr/>
        </p:nvGrpSpPr>
        <p:grpSpPr>
          <a:xfrm>
            <a:off x="5984050" y="2396518"/>
            <a:ext cx="478273" cy="478273"/>
            <a:chOff x="0" y="0"/>
            <a:chExt cx="637697" cy="637697"/>
          </a:xfrm>
        </p:grpSpPr>
        <p:sp>
          <p:nvSpPr>
            <p:cNvPr id="21" name="Freeform 21"/>
            <p:cNvSpPr/>
            <p:nvPr/>
          </p:nvSpPr>
          <p:spPr>
            <a:xfrm>
              <a:off x="12700" y="12700"/>
              <a:ext cx="612267" cy="612267"/>
            </a:xfrm>
            <a:custGeom>
              <a:avLst/>
              <a:gdLst/>
              <a:ahLst/>
              <a:cxnLst/>
              <a:rect l="l" t="t" r="r" b="b"/>
              <a:pathLst>
                <a:path w="612267" h="612267">
                  <a:moveTo>
                    <a:pt x="0" y="306197"/>
                  </a:moveTo>
                  <a:cubicBezTo>
                    <a:pt x="0" y="137033"/>
                    <a:pt x="137033" y="0"/>
                    <a:pt x="306197" y="0"/>
                  </a:cubicBezTo>
                  <a:cubicBezTo>
                    <a:pt x="475361" y="0"/>
                    <a:pt x="612267" y="137033"/>
                    <a:pt x="612267" y="306197"/>
                  </a:cubicBezTo>
                  <a:cubicBezTo>
                    <a:pt x="612267" y="475361"/>
                    <a:pt x="475234" y="612267"/>
                    <a:pt x="306197" y="612267"/>
                  </a:cubicBezTo>
                  <a:cubicBezTo>
                    <a:pt x="137160" y="612267"/>
                    <a:pt x="0" y="475234"/>
                    <a:pt x="0" y="306197"/>
                  </a:cubicBezTo>
                  <a:close/>
                </a:path>
              </a:pathLst>
            </a:custGeom>
            <a:solidFill>
              <a:srgbClr val="001597"/>
            </a:solidFill>
          </p:spPr>
          <p:txBody>
            <a:bodyPr/>
            <a:lstStyle/>
            <a:p>
              <a:endParaRPr lang="en-IN"/>
            </a:p>
          </p:txBody>
        </p:sp>
        <p:sp>
          <p:nvSpPr>
            <p:cNvPr id="22" name="Freeform 22"/>
            <p:cNvSpPr/>
            <p:nvPr/>
          </p:nvSpPr>
          <p:spPr>
            <a:xfrm>
              <a:off x="0" y="0"/>
              <a:ext cx="637667" cy="637794"/>
            </a:xfrm>
            <a:custGeom>
              <a:avLst/>
              <a:gdLst/>
              <a:ahLst/>
              <a:cxnLst/>
              <a:rect l="l" t="t" r="r" b="b"/>
              <a:pathLst>
                <a:path w="637667" h="637794">
                  <a:moveTo>
                    <a:pt x="0" y="318897"/>
                  </a:moveTo>
                  <a:cubicBezTo>
                    <a:pt x="0" y="142748"/>
                    <a:pt x="142748" y="0"/>
                    <a:pt x="318897" y="0"/>
                  </a:cubicBezTo>
                  <a:lnTo>
                    <a:pt x="318897" y="12700"/>
                  </a:lnTo>
                  <a:lnTo>
                    <a:pt x="318897" y="0"/>
                  </a:lnTo>
                  <a:cubicBezTo>
                    <a:pt x="494919" y="0"/>
                    <a:pt x="637667" y="142748"/>
                    <a:pt x="637667" y="318897"/>
                  </a:cubicBezTo>
                  <a:lnTo>
                    <a:pt x="624967" y="318897"/>
                  </a:lnTo>
                  <a:lnTo>
                    <a:pt x="637667" y="318897"/>
                  </a:lnTo>
                  <a:cubicBezTo>
                    <a:pt x="637667" y="495046"/>
                    <a:pt x="494919" y="637794"/>
                    <a:pt x="318770" y="637794"/>
                  </a:cubicBezTo>
                  <a:lnTo>
                    <a:pt x="318770" y="625094"/>
                  </a:lnTo>
                  <a:lnTo>
                    <a:pt x="318770" y="637794"/>
                  </a:lnTo>
                  <a:cubicBezTo>
                    <a:pt x="142748" y="637667"/>
                    <a:pt x="0" y="494919"/>
                    <a:pt x="0" y="318897"/>
                  </a:cubicBezTo>
                  <a:lnTo>
                    <a:pt x="12700" y="318897"/>
                  </a:lnTo>
                  <a:lnTo>
                    <a:pt x="25400" y="318897"/>
                  </a:lnTo>
                  <a:lnTo>
                    <a:pt x="12700" y="318897"/>
                  </a:lnTo>
                  <a:lnTo>
                    <a:pt x="0" y="318897"/>
                  </a:lnTo>
                  <a:moveTo>
                    <a:pt x="25400" y="318897"/>
                  </a:moveTo>
                  <a:cubicBezTo>
                    <a:pt x="25400" y="325882"/>
                    <a:pt x="19685" y="331597"/>
                    <a:pt x="12700" y="331597"/>
                  </a:cubicBezTo>
                  <a:cubicBezTo>
                    <a:pt x="5715" y="331597"/>
                    <a:pt x="0" y="325882"/>
                    <a:pt x="0" y="318897"/>
                  </a:cubicBezTo>
                  <a:cubicBezTo>
                    <a:pt x="0" y="311912"/>
                    <a:pt x="5715" y="306197"/>
                    <a:pt x="12700" y="306197"/>
                  </a:cubicBezTo>
                  <a:cubicBezTo>
                    <a:pt x="19685" y="306197"/>
                    <a:pt x="25400" y="311912"/>
                    <a:pt x="25400" y="318897"/>
                  </a:cubicBezTo>
                  <a:cubicBezTo>
                    <a:pt x="25400" y="480949"/>
                    <a:pt x="156718" y="612267"/>
                    <a:pt x="318897" y="612267"/>
                  </a:cubicBezTo>
                  <a:cubicBezTo>
                    <a:pt x="481076" y="612267"/>
                    <a:pt x="612267" y="480949"/>
                    <a:pt x="612267" y="318897"/>
                  </a:cubicBezTo>
                  <a:cubicBezTo>
                    <a:pt x="612267" y="156845"/>
                    <a:pt x="480949" y="25400"/>
                    <a:pt x="318897" y="25400"/>
                  </a:cubicBezTo>
                  <a:lnTo>
                    <a:pt x="318897" y="12700"/>
                  </a:lnTo>
                  <a:lnTo>
                    <a:pt x="318897" y="25400"/>
                  </a:lnTo>
                  <a:cubicBezTo>
                    <a:pt x="156718" y="25400"/>
                    <a:pt x="25400" y="156718"/>
                    <a:pt x="25400" y="318897"/>
                  </a:cubicBezTo>
                  <a:close/>
                </a:path>
              </a:pathLst>
            </a:custGeom>
            <a:solidFill>
              <a:srgbClr val="FFFFFF"/>
            </a:solidFill>
          </p:spPr>
          <p:txBody>
            <a:bodyPr/>
            <a:lstStyle/>
            <a:p>
              <a:endParaRPr lang="en-IN"/>
            </a:p>
          </p:txBody>
        </p:sp>
        <p:sp>
          <p:nvSpPr>
            <p:cNvPr id="23" name="TextBox 23"/>
            <p:cNvSpPr txBox="1"/>
            <p:nvPr/>
          </p:nvSpPr>
          <p:spPr>
            <a:xfrm>
              <a:off x="0" y="0"/>
              <a:ext cx="637697" cy="637697"/>
            </a:xfrm>
            <a:prstGeom prst="rect">
              <a:avLst/>
            </a:prstGeom>
          </p:spPr>
          <p:txBody>
            <a:bodyPr lIns="50800" tIns="50800" rIns="50800" bIns="50800" rtlCol="0" anchor="ctr"/>
            <a:lstStyle/>
            <a:p>
              <a:pPr algn="ctr">
                <a:lnSpc>
                  <a:spcPts val="1679"/>
                </a:lnSpc>
              </a:pPr>
              <a:r>
                <a:rPr lang="en-US" sz="1399">
                  <a:solidFill>
                    <a:srgbClr val="FFFFFF"/>
                  </a:solidFill>
                  <a:latin typeface="Open Sans Bold"/>
                </a:rPr>
                <a:t>2</a:t>
              </a:r>
            </a:p>
          </p:txBody>
        </p:sp>
      </p:grpSp>
      <p:grpSp>
        <p:nvGrpSpPr>
          <p:cNvPr id="24" name="Group 24"/>
          <p:cNvGrpSpPr/>
          <p:nvPr/>
        </p:nvGrpSpPr>
        <p:grpSpPr>
          <a:xfrm>
            <a:off x="6171117" y="4621010"/>
            <a:ext cx="58419" cy="1594790"/>
            <a:chOff x="0" y="0"/>
            <a:chExt cx="77892" cy="2126387"/>
          </a:xfrm>
        </p:grpSpPr>
        <p:sp>
          <p:nvSpPr>
            <p:cNvPr id="25" name="Freeform 25"/>
            <p:cNvSpPr/>
            <p:nvPr/>
          </p:nvSpPr>
          <p:spPr>
            <a:xfrm>
              <a:off x="8509" y="8509"/>
              <a:ext cx="60960" cy="2109470"/>
            </a:xfrm>
            <a:custGeom>
              <a:avLst/>
              <a:gdLst/>
              <a:ahLst/>
              <a:cxnLst/>
              <a:rect l="l" t="t" r="r" b="b"/>
              <a:pathLst>
                <a:path w="60960" h="2109470">
                  <a:moveTo>
                    <a:pt x="0" y="0"/>
                  </a:moveTo>
                  <a:lnTo>
                    <a:pt x="60960" y="0"/>
                  </a:lnTo>
                  <a:lnTo>
                    <a:pt x="60960" y="2109470"/>
                  </a:lnTo>
                  <a:lnTo>
                    <a:pt x="0" y="2109470"/>
                  </a:lnTo>
                  <a:close/>
                </a:path>
              </a:pathLst>
            </a:custGeom>
            <a:solidFill>
              <a:srgbClr val="001597"/>
            </a:solidFill>
          </p:spPr>
          <p:txBody>
            <a:bodyPr/>
            <a:lstStyle/>
            <a:p>
              <a:endParaRPr lang="en-IN"/>
            </a:p>
          </p:txBody>
        </p:sp>
        <p:sp>
          <p:nvSpPr>
            <p:cNvPr id="26" name="Freeform 26"/>
            <p:cNvSpPr/>
            <p:nvPr/>
          </p:nvSpPr>
          <p:spPr>
            <a:xfrm>
              <a:off x="0" y="0"/>
              <a:ext cx="77978" cy="2126488"/>
            </a:xfrm>
            <a:custGeom>
              <a:avLst/>
              <a:gdLst/>
              <a:ahLst/>
              <a:cxnLst/>
              <a:rect l="l" t="t" r="r" b="b"/>
              <a:pathLst>
                <a:path w="77978" h="2126488">
                  <a:moveTo>
                    <a:pt x="8509" y="0"/>
                  </a:moveTo>
                  <a:lnTo>
                    <a:pt x="69469" y="0"/>
                  </a:lnTo>
                  <a:cubicBezTo>
                    <a:pt x="74168" y="0"/>
                    <a:pt x="77978" y="3810"/>
                    <a:pt x="77978" y="8509"/>
                  </a:cubicBezTo>
                  <a:lnTo>
                    <a:pt x="77978" y="2117979"/>
                  </a:lnTo>
                  <a:cubicBezTo>
                    <a:pt x="77978" y="2122678"/>
                    <a:pt x="74168" y="2126488"/>
                    <a:pt x="69469" y="2126488"/>
                  </a:cubicBezTo>
                  <a:lnTo>
                    <a:pt x="8509" y="2126488"/>
                  </a:lnTo>
                  <a:cubicBezTo>
                    <a:pt x="3810" y="2126488"/>
                    <a:pt x="0" y="2122678"/>
                    <a:pt x="0" y="2117979"/>
                  </a:cubicBezTo>
                  <a:lnTo>
                    <a:pt x="0" y="8509"/>
                  </a:lnTo>
                  <a:cubicBezTo>
                    <a:pt x="0" y="3810"/>
                    <a:pt x="3810" y="0"/>
                    <a:pt x="8509" y="0"/>
                  </a:cubicBezTo>
                  <a:moveTo>
                    <a:pt x="8509" y="16891"/>
                  </a:moveTo>
                  <a:lnTo>
                    <a:pt x="8509" y="8509"/>
                  </a:lnTo>
                  <a:lnTo>
                    <a:pt x="17018" y="8509"/>
                  </a:lnTo>
                  <a:lnTo>
                    <a:pt x="17018" y="2117979"/>
                  </a:lnTo>
                  <a:lnTo>
                    <a:pt x="8509" y="2117979"/>
                  </a:lnTo>
                  <a:lnTo>
                    <a:pt x="8509" y="2109470"/>
                  </a:lnTo>
                  <a:lnTo>
                    <a:pt x="69469" y="2109470"/>
                  </a:lnTo>
                  <a:lnTo>
                    <a:pt x="69469" y="2117979"/>
                  </a:lnTo>
                  <a:lnTo>
                    <a:pt x="60960" y="2117979"/>
                  </a:lnTo>
                  <a:lnTo>
                    <a:pt x="60960" y="8509"/>
                  </a:lnTo>
                  <a:lnTo>
                    <a:pt x="69469" y="8509"/>
                  </a:lnTo>
                  <a:lnTo>
                    <a:pt x="69469" y="17018"/>
                  </a:lnTo>
                  <a:lnTo>
                    <a:pt x="8509" y="17018"/>
                  </a:lnTo>
                  <a:close/>
                </a:path>
              </a:pathLst>
            </a:custGeom>
            <a:solidFill>
              <a:srgbClr val="001597"/>
            </a:solidFill>
          </p:spPr>
          <p:txBody>
            <a:bodyPr/>
            <a:lstStyle/>
            <a:p>
              <a:endParaRPr lang="en-IN"/>
            </a:p>
          </p:txBody>
        </p:sp>
      </p:grpSp>
      <p:sp>
        <p:nvSpPr>
          <p:cNvPr id="27" name="TextBox 27"/>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28</a:t>
            </a:r>
          </a:p>
        </p:txBody>
      </p:sp>
      <p:sp>
        <p:nvSpPr>
          <p:cNvPr id="28" name="Freeform 28"/>
          <p:cNvSpPr/>
          <p:nvPr/>
        </p:nvSpPr>
        <p:spPr>
          <a:xfrm>
            <a:off x="9555387" y="4138020"/>
            <a:ext cx="771965" cy="771965"/>
          </a:xfrm>
          <a:custGeom>
            <a:avLst/>
            <a:gdLst/>
            <a:ahLst/>
            <a:cxnLst/>
            <a:rect l="l" t="t" r="r" b="b"/>
            <a:pathLst>
              <a:path w="771965" h="771965">
                <a:moveTo>
                  <a:pt x="0" y="0"/>
                </a:moveTo>
                <a:lnTo>
                  <a:pt x="771965" y="0"/>
                </a:lnTo>
                <a:lnTo>
                  <a:pt x="771965" y="771965"/>
                </a:lnTo>
                <a:lnTo>
                  <a:pt x="0" y="771965"/>
                </a:lnTo>
                <a:lnTo>
                  <a:pt x="0" y="0"/>
                </a:lnTo>
                <a:close/>
              </a:path>
            </a:pathLst>
          </a:custGeom>
          <a:blipFill>
            <a:blip r:embed="rId3"/>
            <a:stretch>
              <a:fillRect/>
            </a:stretch>
          </a:blipFill>
        </p:spPr>
        <p:txBody>
          <a:bodyPr/>
          <a:lstStyle/>
          <a:p>
            <a:endParaRPr lang="en-IN"/>
          </a:p>
        </p:txBody>
      </p:sp>
      <p:sp>
        <p:nvSpPr>
          <p:cNvPr id="29" name="TextBox 29"/>
          <p:cNvSpPr txBox="1"/>
          <p:nvPr/>
        </p:nvSpPr>
        <p:spPr>
          <a:xfrm>
            <a:off x="6318605" y="3153040"/>
            <a:ext cx="3726660" cy="202311"/>
          </a:xfrm>
          <a:prstGeom prst="rect">
            <a:avLst/>
          </a:prstGeom>
        </p:spPr>
        <p:txBody>
          <a:bodyPr lIns="0" tIns="0" rIns="0" bIns="0" rtlCol="0" anchor="t">
            <a:spAutoFit/>
          </a:bodyPr>
          <a:lstStyle/>
          <a:p>
            <a:pPr marL="168910" lvl="1" indent="-84455" algn="l">
              <a:lnSpc>
                <a:spcPts val="1512"/>
              </a:lnSpc>
              <a:buFont typeface="Arial"/>
              <a:buChar char="•"/>
            </a:pPr>
            <a:r>
              <a:rPr lang="en-US" sz="1399">
                <a:solidFill>
                  <a:srgbClr val="001597"/>
                </a:solidFill>
                <a:latin typeface="Open Sans"/>
              </a:rPr>
              <a:t>Boost your circularity</a:t>
            </a:r>
          </a:p>
        </p:txBody>
      </p:sp>
      <p:grpSp>
        <p:nvGrpSpPr>
          <p:cNvPr id="30" name="Group 30"/>
          <p:cNvGrpSpPr/>
          <p:nvPr/>
        </p:nvGrpSpPr>
        <p:grpSpPr>
          <a:xfrm>
            <a:off x="5988044" y="2976721"/>
            <a:ext cx="478273" cy="478273"/>
            <a:chOff x="0" y="0"/>
            <a:chExt cx="637697" cy="637697"/>
          </a:xfrm>
        </p:grpSpPr>
        <p:sp>
          <p:nvSpPr>
            <p:cNvPr id="31" name="Freeform 31"/>
            <p:cNvSpPr/>
            <p:nvPr/>
          </p:nvSpPr>
          <p:spPr>
            <a:xfrm>
              <a:off x="12700" y="12700"/>
              <a:ext cx="612267" cy="612267"/>
            </a:xfrm>
            <a:custGeom>
              <a:avLst/>
              <a:gdLst/>
              <a:ahLst/>
              <a:cxnLst/>
              <a:rect l="l" t="t" r="r" b="b"/>
              <a:pathLst>
                <a:path w="612267" h="612267">
                  <a:moveTo>
                    <a:pt x="0" y="306197"/>
                  </a:moveTo>
                  <a:cubicBezTo>
                    <a:pt x="0" y="137033"/>
                    <a:pt x="137033" y="0"/>
                    <a:pt x="306197" y="0"/>
                  </a:cubicBezTo>
                  <a:cubicBezTo>
                    <a:pt x="475361" y="0"/>
                    <a:pt x="612267" y="137033"/>
                    <a:pt x="612267" y="306197"/>
                  </a:cubicBezTo>
                  <a:cubicBezTo>
                    <a:pt x="612267" y="475361"/>
                    <a:pt x="475234" y="612267"/>
                    <a:pt x="306197" y="612267"/>
                  </a:cubicBezTo>
                  <a:cubicBezTo>
                    <a:pt x="137160" y="612267"/>
                    <a:pt x="0" y="475234"/>
                    <a:pt x="0" y="306197"/>
                  </a:cubicBezTo>
                  <a:close/>
                </a:path>
              </a:pathLst>
            </a:custGeom>
            <a:solidFill>
              <a:srgbClr val="001597"/>
            </a:solidFill>
          </p:spPr>
          <p:txBody>
            <a:bodyPr/>
            <a:lstStyle/>
            <a:p>
              <a:endParaRPr lang="en-IN"/>
            </a:p>
          </p:txBody>
        </p:sp>
        <p:sp>
          <p:nvSpPr>
            <p:cNvPr id="32" name="Freeform 32"/>
            <p:cNvSpPr/>
            <p:nvPr/>
          </p:nvSpPr>
          <p:spPr>
            <a:xfrm>
              <a:off x="0" y="0"/>
              <a:ext cx="637667" cy="637794"/>
            </a:xfrm>
            <a:custGeom>
              <a:avLst/>
              <a:gdLst/>
              <a:ahLst/>
              <a:cxnLst/>
              <a:rect l="l" t="t" r="r" b="b"/>
              <a:pathLst>
                <a:path w="637667" h="637794">
                  <a:moveTo>
                    <a:pt x="0" y="318897"/>
                  </a:moveTo>
                  <a:cubicBezTo>
                    <a:pt x="0" y="142748"/>
                    <a:pt x="142748" y="0"/>
                    <a:pt x="318897" y="0"/>
                  </a:cubicBezTo>
                  <a:lnTo>
                    <a:pt x="318897" y="12700"/>
                  </a:lnTo>
                  <a:lnTo>
                    <a:pt x="318897" y="0"/>
                  </a:lnTo>
                  <a:cubicBezTo>
                    <a:pt x="494919" y="0"/>
                    <a:pt x="637667" y="142748"/>
                    <a:pt x="637667" y="318897"/>
                  </a:cubicBezTo>
                  <a:lnTo>
                    <a:pt x="624967" y="318897"/>
                  </a:lnTo>
                  <a:lnTo>
                    <a:pt x="637667" y="318897"/>
                  </a:lnTo>
                  <a:cubicBezTo>
                    <a:pt x="637667" y="495046"/>
                    <a:pt x="494919" y="637794"/>
                    <a:pt x="318770" y="637794"/>
                  </a:cubicBezTo>
                  <a:lnTo>
                    <a:pt x="318770" y="625094"/>
                  </a:lnTo>
                  <a:lnTo>
                    <a:pt x="318770" y="637794"/>
                  </a:lnTo>
                  <a:cubicBezTo>
                    <a:pt x="142748" y="637667"/>
                    <a:pt x="0" y="494919"/>
                    <a:pt x="0" y="318897"/>
                  </a:cubicBezTo>
                  <a:lnTo>
                    <a:pt x="12700" y="318897"/>
                  </a:lnTo>
                  <a:lnTo>
                    <a:pt x="25400" y="318897"/>
                  </a:lnTo>
                  <a:lnTo>
                    <a:pt x="12700" y="318897"/>
                  </a:lnTo>
                  <a:lnTo>
                    <a:pt x="0" y="318897"/>
                  </a:lnTo>
                  <a:moveTo>
                    <a:pt x="25400" y="318897"/>
                  </a:moveTo>
                  <a:cubicBezTo>
                    <a:pt x="25400" y="325882"/>
                    <a:pt x="19685" y="331597"/>
                    <a:pt x="12700" y="331597"/>
                  </a:cubicBezTo>
                  <a:cubicBezTo>
                    <a:pt x="5715" y="331597"/>
                    <a:pt x="0" y="325882"/>
                    <a:pt x="0" y="318897"/>
                  </a:cubicBezTo>
                  <a:cubicBezTo>
                    <a:pt x="0" y="311912"/>
                    <a:pt x="5715" y="306197"/>
                    <a:pt x="12700" y="306197"/>
                  </a:cubicBezTo>
                  <a:cubicBezTo>
                    <a:pt x="19685" y="306197"/>
                    <a:pt x="25400" y="311912"/>
                    <a:pt x="25400" y="318897"/>
                  </a:cubicBezTo>
                  <a:cubicBezTo>
                    <a:pt x="25400" y="480949"/>
                    <a:pt x="156718" y="612267"/>
                    <a:pt x="318897" y="612267"/>
                  </a:cubicBezTo>
                  <a:cubicBezTo>
                    <a:pt x="481076" y="612267"/>
                    <a:pt x="612267" y="480949"/>
                    <a:pt x="612267" y="318897"/>
                  </a:cubicBezTo>
                  <a:cubicBezTo>
                    <a:pt x="612267" y="156845"/>
                    <a:pt x="480949" y="25400"/>
                    <a:pt x="318897" y="25400"/>
                  </a:cubicBezTo>
                  <a:lnTo>
                    <a:pt x="318897" y="12700"/>
                  </a:lnTo>
                  <a:lnTo>
                    <a:pt x="318897" y="25400"/>
                  </a:lnTo>
                  <a:cubicBezTo>
                    <a:pt x="156718" y="25400"/>
                    <a:pt x="25400" y="156718"/>
                    <a:pt x="25400" y="318897"/>
                  </a:cubicBezTo>
                  <a:close/>
                </a:path>
              </a:pathLst>
            </a:custGeom>
            <a:solidFill>
              <a:srgbClr val="FFFFFF"/>
            </a:solidFill>
          </p:spPr>
          <p:txBody>
            <a:bodyPr/>
            <a:lstStyle/>
            <a:p>
              <a:endParaRPr lang="en-IN"/>
            </a:p>
          </p:txBody>
        </p:sp>
        <p:sp>
          <p:nvSpPr>
            <p:cNvPr id="33" name="TextBox 33"/>
            <p:cNvSpPr txBox="1"/>
            <p:nvPr/>
          </p:nvSpPr>
          <p:spPr>
            <a:xfrm>
              <a:off x="0" y="0"/>
              <a:ext cx="637697" cy="637697"/>
            </a:xfrm>
            <a:prstGeom prst="rect">
              <a:avLst/>
            </a:prstGeom>
          </p:spPr>
          <p:txBody>
            <a:bodyPr lIns="50800" tIns="50800" rIns="50800" bIns="50800" rtlCol="0" anchor="ctr"/>
            <a:lstStyle/>
            <a:p>
              <a:pPr algn="ctr">
                <a:lnSpc>
                  <a:spcPts val="1679"/>
                </a:lnSpc>
              </a:pPr>
              <a:r>
                <a:rPr lang="en-US" sz="1399">
                  <a:solidFill>
                    <a:srgbClr val="FFFFFF"/>
                  </a:solidFill>
                  <a:latin typeface="Open Sans Bold"/>
                </a:rPr>
                <a:t>3</a:t>
              </a:r>
            </a:p>
          </p:txBody>
        </p:sp>
      </p:grpSp>
      <p:grpSp>
        <p:nvGrpSpPr>
          <p:cNvPr id="34" name="Group 34"/>
          <p:cNvGrpSpPr/>
          <p:nvPr/>
        </p:nvGrpSpPr>
        <p:grpSpPr>
          <a:xfrm>
            <a:off x="267443" y="49632"/>
            <a:ext cx="10315411" cy="825810"/>
            <a:chOff x="0" y="0"/>
            <a:chExt cx="13753881" cy="1101080"/>
          </a:xfrm>
        </p:grpSpPr>
        <p:sp>
          <p:nvSpPr>
            <p:cNvPr id="35" name="Freeform 35"/>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4"/>
              <a:stretch>
                <a:fillRect/>
              </a:stretch>
            </a:blipFill>
          </p:spPr>
          <p:txBody>
            <a:bodyPr/>
            <a:lstStyle/>
            <a:p>
              <a:endParaRPr lang="en-IN"/>
            </a:p>
          </p:txBody>
        </p:sp>
        <p:sp>
          <p:nvSpPr>
            <p:cNvPr id="36" name="Freeform 36"/>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5"/>
              <a:stretch>
                <a:fillRect/>
              </a:stretch>
            </a:blipFill>
          </p:spPr>
          <p:txBody>
            <a:bodyPr/>
            <a:lstStyle/>
            <a:p>
              <a:endParaRPr lang="en-IN"/>
            </a:p>
          </p:txBody>
        </p:sp>
        <p:sp>
          <p:nvSpPr>
            <p:cNvPr id="37" name="Freeform 37"/>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6"/>
              <a:stretch>
                <a:fillRect l="-20431" t="-87766" r="-22929" b="-100143"/>
              </a:stretch>
            </a:blipFill>
          </p:spPr>
          <p:txBody>
            <a:bodyPr/>
            <a:lstStyle/>
            <a:p>
              <a:endParaRPr lang="en-IN"/>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55887" y="783603"/>
            <a:ext cx="9780040" cy="322326"/>
          </a:xfrm>
          <a:prstGeom prst="rect">
            <a:avLst/>
          </a:prstGeom>
        </p:spPr>
        <p:txBody>
          <a:bodyPr lIns="0" tIns="0" rIns="0" bIns="0" rtlCol="0" anchor="t">
            <a:spAutoFit/>
          </a:bodyPr>
          <a:lstStyle/>
          <a:p>
            <a:pPr algn="l">
              <a:lnSpc>
                <a:spcPts val="2592"/>
              </a:lnSpc>
            </a:pPr>
            <a:r>
              <a:rPr lang="en-US" sz="2400">
                <a:solidFill>
                  <a:srgbClr val="001597"/>
                </a:solidFill>
                <a:latin typeface="Open Sans Bold"/>
              </a:rPr>
              <a:t>Steps</a:t>
            </a:r>
            <a:r>
              <a:rPr lang="en-US" sz="2400">
                <a:solidFill>
                  <a:srgbClr val="001597"/>
                </a:solidFill>
                <a:latin typeface="Open Sans"/>
              </a:rPr>
              <a:t> – Circularity Intensifier</a:t>
            </a:r>
          </a:p>
        </p:txBody>
      </p:sp>
      <p:sp>
        <p:nvSpPr>
          <p:cNvPr id="3" name="TextBox 3"/>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29</a:t>
            </a:r>
          </a:p>
        </p:txBody>
      </p:sp>
      <p:grpSp>
        <p:nvGrpSpPr>
          <p:cNvPr id="4" name="Group 4"/>
          <p:cNvGrpSpPr/>
          <p:nvPr/>
        </p:nvGrpSpPr>
        <p:grpSpPr>
          <a:xfrm>
            <a:off x="331299" y="1308422"/>
            <a:ext cx="1147449" cy="324594"/>
            <a:chOff x="0" y="0"/>
            <a:chExt cx="1529932" cy="432792"/>
          </a:xfrm>
        </p:grpSpPr>
        <p:sp>
          <p:nvSpPr>
            <p:cNvPr id="5" name="Freeform 5"/>
            <p:cNvSpPr/>
            <p:nvPr/>
          </p:nvSpPr>
          <p:spPr>
            <a:xfrm>
              <a:off x="0" y="0"/>
              <a:ext cx="1529969" cy="432816"/>
            </a:xfrm>
            <a:custGeom>
              <a:avLst/>
              <a:gdLst/>
              <a:ahLst/>
              <a:cxnLst/>
              <a:rect l="l" t="t" r="r" b="b"/>
              <a:pathLst>
                <a:path w="1529969" h="432816">
                  <a:moveTo>
                    <a:pt x="0" y="216408"/>
                  </a:moveTo>
                  <a:cubicBezTo>
                    <a:pt x="0" y="96901"/>
                    <a:pt x="96901" y="0"/>
                    <a:pt x="216408" y="0"/>
                  </a:cubicBezTo>
                  <a:lnTo>
                    <a:pt x="1313561" y="0"/>
                  </a:lnTo>
                  <a:cubicBezTo>
                    <a:pt x="1433068" y="0"/>
                    <a:pt x="1529969" y="96901"/>
                    <a:pt x="1529969" y="216408"/>
                  </a:cubicBezTo>
                  <a:cubicBezTo>
                    <a:pt x="1529969" y="335915"/>
                    <a:pt x="1433068" y="432816"/>
                    <a:pt x="1313561" y="432816"/>
                  </a:cubicBezTo>
                  <a:lnTo>
                    <a:pt x="216408" y="432816"/>
                  </a:lnTo>
                  <a:cubicBezTo>
                    <a:pt x="96901" y="432816"/>
                    <a:pt x="0" y="335915"/>
                    <a:pt x="0" y="216408"/>
                  </a:cubicBezTo>
                  <a:close/>
                </a:path>
              </a:pathLst>
            </a:custGeom>
            <a:solidFill>
              <a:srgbClr val="001597"/>
            </a:solidFill>
          </p:spPr>
          <p:txBody>
            <a:bodyPr/>
            <a:lstStyle/>
            <a:p>
              <a:endParaRPr lang="en-IN"/>
            </a:p>
          </p:txBody>
        </p:sp>
      </p:grpSp>
      <p:sp>
        <p:nvSpPr>
          <p:cNvPr id="6" name="TextBox 6"/>
          <p:cNvSpPr txBox="1"/>
          <p:nvPr/>
        </p:nvSpPr>
        <p:spPr>
          <a:xfrm>
            <a:off x="1642371" y="1391236"/>
            <a:ext cx="3079559" cy="3928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Map your value chain</a:t>
            </a:r>
          </a:p>
          <a:p>
            <a:pPr algn="l">
              <a:lnSpc>
                <a:spcPts val="1512"/>
              </a:lnSpc>
            </a:pPr>
            <a:endParaRPr lang="en-US" sz="1399">
              <a:solidFill>
                <a:srgbClr val="001597"/>
              </a:solidFill>
              <a:latin typeface="Open Sans Bold"/>
            </a:endParaRPr>
          </a:p>
        </p:txBody>
      </p:sp>
      <p:sp>
        <p:nvSpPr>
          <p:cNvPr id="7" name="TextBox 7"/>
          <p:cNvSpPr txBox="1"/>
          <p:nvPr/>
        </p:nvSpPr>
        <p:spPr>
          <a:xfrm>
            <a:off x="422724" y="1375305"/>
            <a:ext cx="964599" cy="202311"/>
          </a:xfrm>
          <a:prstGeom prst="rect">
            <a:avLst/>
          </a:prstGeom>
        </p:spPr>
        <p:txBody>
          <a:bodyPr lIns="0" tIns="0" rIns="0" bIns="0" rtlCol="0" anchor="t">
            <a:spAutoFit/>
          </a:bodyPr>
          <a:lstStyle/>
          <a:p>
            <a:pPr algn="ctr">
              <a:lnSpc>
                <a:spcPts val="1512"/>
              </a:lnSpc>
            </a:pPr>
            <a:r>
              <a:rPr lang="en-US" sz="1399">
                <a:solidFill>
                  <a:srgbClr val="FFFFFF"/>
                </a:solidFill>
                <a:latin typeface="Open Sans Bold"/>
              </a:rPr>
              <a:t>Step 1</a:t>
            </a:r>
          </a:p>
        </p:txBody>
      </p:sp>
      <p:sp>
        <p:nvSpPr>
          <p:cNvPr id="8" name="TextBox 8"/>
          <p:cNvSpPr txBox="1"/>
          <p:nvPr/>
        </p:nvSpPr>
        <p:spPr>
          <a:xfrm>
            <a:off x="897796" y="1832203"/>
            <a:ext cx="4282575" cy="3238500"/>
          </a:xfrm>
          <a:prstGeom prst="rect">
            <a:avLst/>
          </a:prstGeom>
        </p:spPr>
        <p:txBody>
          <a:bodyPr lIns="0" tIns="0" rIns="0" bIns="0" rtlCol="0" anchor="t">
            <a:spAutoFit/>
          </a:bodyPr>
          <a:lstStyle/>
          <a:p>
            <a:pPr algn="just">
              <a:lnSpc>
                <a:spcPts val="1320"/>
              </a:lnSpc>
            </a:pPr>
            <a:r>
              <a:rPr lang="en-US" sz="1100">
                <a:solidFill>
                  <a:srgbClr val="000000"/>
                </a:solidFill>
                <a:latin typeface="Open Sans"/>
              </a:rPr>
              <a:t>As a first step, map your enterprise activities, including every input and output – from product/service design to post production/service. Each aspect of operations may hold potential to add circular value to your business model. The basic steps of a value chain are:</a:t>
            </a:r>
          </a:p>
          <a:p>
            <a:pPr algn="just">
              <a:lnSpc>
                <a:spcPts val="1320"/>
              </a:lnSpc>
            </a:pPr>
            <a:endParaRPr lang="en-US" sz="1100">
              <a:solidFill>
                <a:srgbClr val="000000"/>
              </a:solidFill>
              <a:latin typeface="Open Sans"/>
            </a:endParaRPr>
          </a:p>
          <a:p>
            <a:pPr algn="just">
              <a:lnSpc>
                <a:spcPts val="1320"/>
              </a:lnSpc>
            </a:pPr>
            <a:endParaRPr lang="en-US" sz="1100">
              <a:solidFill>
                <a:srgbClr val="000000"/>
              </a:solidFill>
              <a:latin typeface="Open Sans"/>
            </a:endParaRPr>
          </a:p>
          <a:p>
            <a:pPr algn="just">
              <a:lnSpc>
                <a:spcPts val="1320"/>
              </a:lnSpc>
            </a:pPr>
            <a:endParaRPr lang="en-US" sz="1100">
              <a:solidFill>
                <a:srgbClr val="000000"/>
              </a:solidFill>
              <a:latin typeface="Open Sans"/>
            </a:endParaRPr>
          </a:p>
          <a:p>
            <a:pPr algn="just">
              <a:lnSpc>
                <a:spcPts val="1320"/>
              </a:lnSpc>
            </a:pPr>
            <a:r>
              <a:rPr lang="en-US" sz="1100">
                <a:solidFill>
                  <a:srgbClr val="000000"/>
                </a:solidFill>
                <a:latin typeface="Open Sans"/>
              </a:rPr>
              <a:t>Keep in mind to adapt the structure if needed for your business model, e.g. Research &amp; Development might be an important step for some, whereas others may focus more on post-production repair and maintenance activities. Adapt the wording of the value chain to also reflect your core activities:  agro-processing enterprises would rather refer to “Cultivation/Processing” instead of “Manufacturing”, for example.</a:t>
            </a:r>
          </a:p>
          <a:p>
            <a:pPr algn="just">
              <a:lnSpc>
                <a:spcPts val="1320"/>
              </a:lnSpc>
            </a:pPr>
            <a:r>
              <a:rPr lang="en-US" sz="1100">
                <a:solidFill>
                  <a:srgbClr val="000000"/>
                </a:solidFill>
                <a:latin typeface="Open Sans"/>
              </a:rPr>
              <a:t>Inputs and outputs can be elements as diverse as packaging material, energy costs for cooling, fuel for transportation or high-speed internet on the input side, and waste water, rice husks or methane gas on the output side.</a:t>
            </a:r>
          </a:p>
          <a:p>
            <a:pPr algn="just">
              <a:lnSpc>
                <a:spcPts val="1320"/>
              </a:lnSpc>
            </a:pPr>
            <a:endParaRPr lang="en-US" sz="1100">
              <a:solidFill>
                <a:srgbClr val="000000"/>
              </a:solidFill>
              <a:latin typeface="Open Sans"/>
            </a:endParaRPr>
          </a:p>
        </p:txBody>
      </p:sp>
      <p:sp>
        <p:nvSpPr>
          <p:cNvPr id="9" name="AutoShape 9"/>
          <p:cNvSpPr/>
          <p:nvPr/>
        </p:nvSpPr>
        <p:spPr>
          <a:xfrm rot="5298419">
            <a:off x="-720753" y="2741994"/>
            <a:ext cx="2579177" cy="0"/>
          </a:xfrm>
          <a:prstGeom prst="line">
            <a:avLst/>
          </a:prstGeom>
          <a:ln w="57150" cap="rnd">
            <a:solidFill>
              <a:srgbClr val="001597"/>
            </a:solidFill>
            <a:prstDash val="solid"/>
            <a:headEnd type="none" w="sm" len="sm"/>
            <a:tailEnd type="triangle" w="lg" len="med"/>
          </a:ln>
        </p:spPr>
        <p:txBody>
          <a:bodyPr/>
          <a:lstStyle/>
          <a:p>
            <a:endParaRPr lang="en-IN"/>
          </a:p>
        </p:txBody>
      </p:sp>
      <p:sp>
        <p:nvSpPr>
          <p:cNvPr id="10" name="TextBox 10"/>
          <p:cNvSpPr txBox="1"/>
          <p:nvPr/>
        </p:nvSpPr>
        <p:spPr>
          <a:xfrm>
            <a:off x="5600756" y="1766803"/>
            <a:ext cx="4193261" cy="3076575"/>
          </a:xfrm>
          <a:prstGeom prst="rect">
            <a:avLst/>
          </a:prstGeom>
        </p:spPr>
        <p:txBody>
          <a:bodyPr lIns="0" tIns="0" rIns="0" bIns="0" rtlCol="0" anchor="t">
            <a:spAutoFit/>
          </a:bodyPr>
          <a:lstStyle/>
          <a:p>
            <a:pPr algn="just">
              <a:lnSpc>
                <a:spcPts val="1320"/>
              </a:lnSpc>
            </a:pPr>
            <a:r>
              <a:rPr lang="en-US" sz="1100">
                <a:solidFill>
                  <a:srgbClr val="000000"/>
                </a:solidFill>
                <a:latin typeface="Open Sans"/>
              </a:rPr>
              <a:t>The following questions may help to identify relevant activities: </a:t>
            </a:r>
          </a:p>
          <a:p>
            <a:pPr marL="132715" lvl="1" indent="-66358" algn="just">
              <a:lnSpc>
                <a:spcPts val="1320"/>
              </a:lnSpc>
              <a:buFont typeface="Arial"/>
              <a:buChar char="•"/>
            </a:pPr>
            <a:r>
              <a:rPr lang="en-US" sz="1100">
                <a:solidFill>
                  <a:srgbClr val="000000"/>
                </a:solidFill>
                <a:latin typeface="Open Sans"/>
              </a:rPr>
              <a:t>Which raw materials or components need to be procured?</a:t>
            </a:r>
          </a:p>
          <a:p>
            <a:pPr marL="132715" lvl="1" indent="-66358" algn="just">
              <a:lnSpc>
                <a:spcPts val="1320"/>
              </a:lnSpc>
              <a:buFont typeface="Arial"/>
              <a:buChar char="•"/>
            </a:pPr>
            <a:r>
              <a:rPr lang="en-US" sz="1100">
                <a:solidFill>
                  <a:srgbClr val="000000"/>
                </a:solidFill>
                <a:latin typeface="Open Sans"/>
              </a:rPr>
              <a:t>What (by)products are produced in each step? </a:t>
            </a:r>
          </a:p>
          <a:p>
            <a:pPr marL="132715" lvl="1" indent="-66358" algn="just">
              <a:lnSpc>
                <a:spcPts val="1320"/>
              </a:lnSpc>
              <a:buFont typeface="Arial"/>
              <a:buChar char="•"/>
            </a:pPr>
            <a:r>
              <a:rPr lang="en-US" sz="1100">
                <a:solidFill>
                  <a:srgbClr val="000000"/>
                </a:solidFill>
                <a:latin typeface="Open Sans"/>
              </a:rPr>
              <a:t>Which steps are involved in assembly and production, or delivery of a service?</a:t>
            </a:r>
          </a:p>
          <a:p>
            <a:pPr marL="132715" lvl="1" indent="-66358" algn="just">
              <a:lnSpc>
                <a:spcPts val="1320"/>
              </a:lnSpc>
              <a:buFont typeface="Arial"/>
              <a:buChar char="•"/>
            </a:pPr>
            <a:r>
              <a:rPr lang="en-US" sz="1100">
                <a:solidFill>
                  <a:srgbClr val="000000"/>
                </a:solidFill>
                <a:latin typeface="Open Sans"/>
              </a:rPr>
              <a:t>How do you distribute your products or services?</a:t>
            </a:r>
          </a:p>
          <a:p>
            <a:pPr marL="132715" lvl="1" indent="-66358" algn="just">
              <a:lnSpc>
                <a:spcPts val="1320"/>
              </a:lnSpc>
              <a:buFont typeface="Arial"/>
              <a:buChar char="•"/>
            </a:pPr>
            <a:r>
              <a:rPr lang="en-US" sz="1100">
                <a:solidFill>
                  <a:srgbClr val="000000"/>
                </a:solidFill>
                <a:latin typeface="Open Sans"/>
              </a:rPr>
              <a:t>Through which channels do you reach your customers?</a:t>
            </a:r>
          </a:p>
          <a:p>
            <a:pPr marL="132715" lvl="1" indent="-66358" algn="just">
              <a:lnSpc>
                <a:spcPts val="1320"/>
              </a:lnSpc>
              <a:buFont typeface="Arial"/>
              <a:buChar char="•"/>
            </a:pPr>
            <a:r>
              <a:rPr lang="en-US" sz="1100">
                <a:solidFill>
                  <a:srgbClr val="000000"/>
                </a:solidFill>
                <a:latin typeface="Open Sans"/>
              </a:rPr>
              <a:t>How can the product be repaired, refurbished or remanufactured during its product life? What services are related to this?</a:t>
            </a:r>
          </a:p>
          <a:p>
            <a:pPr marL="132715" lvl="1" indent="-66358" algn="just">
              <a:lnSpc>
                <a:spcPts val="1320"/>
              </a:lnSpc>
              <a:buFont typeface="Arial"/>
              <a:buChar char="•"/>
            </a:pPr>
            <a:r>
              <a:rPr lang="en-US" sz="1100">
                <a:solidFill>
                  <a:srgbClr val="000000"/>
                </a:solidFill>
                <a:latin typeface="Open Sans"/>
              </a:rPr>
              <a:t>What happens with the product at the end of its product life?</a:t>
            </a:r>
          </a:p>
          <a:p>
            <a:pPr marL="132715" lvl="1" indent="-66358" algn="just">
              <a:lnSpc>
                <a:spcPts val="1320"/>
              </a:lnSpc>
            </a:pPr>
            <a:r>
              <a:rPr lang="en-US" sz="1100">
                <a:solidFill>
                  <a:srgbClr val="000000"/>
                </a:solidFill>
                <a:latin typeface="Open Sans"/>
              </a:rPr>
              <a:t>Use the Circularity Intensifier WORKSHEET to identify the key steps of your value chain and which activities you perform under each step. Activities can be as diverse as the supply of raw materials, different production steps, transport, storage, trainings etc.</a:t>
            </a:r>
          </a:p>
          <a:p>
            <a:pPr marL="132715" lvl="1" indent="-66358" algn="just">
              <a:lnSpc>
                <a:spcPts val="1320"/>
              </a:lnSpc>
            </a:pPr>
            <a:endParaRPr lang="en-US" sz="1100">
              <a:solidFill>
                <a:srgbClr val="000000"/>
              </a:solidFill>
              <a:latin typeface="Open Sans"/>
            </a:endParaRPr>
          </a:p>
          <a:p>
            <a:pPr marL="132715" lvl="1" indent="-66358" algn="just">
              <a:lnSpc>
                <a:spcPts val="1320"/>
              </a:lnSpc>
            </a:pPr>
            <a:endParaRPr lang="en-US" sz="1100">
              <a:solidFill>
                <a:srgbClr val="000000"/>
              </a:solidFill>
              <a:latin typeface="Open Sans"/>
            </a:endParaRPr>
          </a:p>
          <a:p>
            <a:pPr marL="132715" lvl="1" indent="-66358" algn="just">
              <a:lnSpc>
                <a:spcPts val="1320"/>
              </a:lnSpc>
            </a:pPr>
            <a:endParaRPr lang="en-US" sz="1100">
              <a:solidFill>
                <a:srgbClr val="000000"/>
              </a:solidFill>
              <a:latin typeface="Open Sans"/>
            </a:endParaRPr>
          </a:p>
        </p:txBody>
      </p:sp>
      <p:grpSp>
        <p:nvGrpSpPr>
          <p:cNvPr id="11" name="Group 11"/>
          <p:cNvGrpSpPr/>
          <p:nvPr/>
        </p:nvGrpSpPr>
        <p:grpSpPr>
          <a:xfrm>
            <a:off x="845211" y="2879245"/>
            <a:ext cx="887708" cy="362703"/>
            <a:chOff x="0" y="0"/>
            <a:chExt cx="1183611" cy="483604"/>
          </a:xfrm>
        </p:grpSpPr>
        <p:sp>
          <p:nvSpPr>
            <p:cNvPr id="12" name="Freeform 12"/>
            <p:cNvSpPr/>
            <p:nvPr/>
          </p:nvSpPr>
          <p:spPr>
            <a:xfrm>
              <a:off x="8509" y="8509"/>
              <a:ext cx="1166622" cy="466598"/>
            </a:xfrm>
            <a:custGeom>
              <a:avLst/>
              <a:gdLst/>
              <a:ahLst/>
              <a:cxnLst/>
              <a:rect l="l" t="t" r="r" b="b"/>
              <a:pathLst>
                <a:path w="1166622" h="466598">
                  <a:moveTo>
                    <a:pt x="0" y="0"/>
                  </a:moveTo>
                  <a:lnTo>
                    <a:pt x="928370" y="0"/>
                  </a:lnTo>
                  <a:lnTo>
                    <a:pt x="1166622" y="233299"/>
                  </a:lnTo>
                  <a:lnTo>
                    <a:pt x="928243" y="466598"/>
                  </a:lnTo>
                  <a:lnTo>
                    <a:pt x="0" y="466598"/>
                  </a:lnTo>
                  <a:close/>
                </a:path>
              </a:pathLst>
            </a:custGeom>
            <a:solidFill>
              <a:srgbClr val="FFFFFF"/>
            </a:solidFill>
          </p:spPr>
          <p:txBody>
            <a:bodyPr/>
            <a:lstStyle/>
            <a:p>
              <a:endParaRPr lang="en-IN"/>
            </a:p>
          </p:txBody>
        </p:sp>
        <p:sp>
          <p:nvSpPr>
            <p:cNvPr id="13" name="Freeform 13"/>
            <p:cNvSpPr/>
            <p:nvPr/>
          </p:nvSpPr>
          <p:spPr>
            <a:xfrm>
              <a:off x="0" y="0"/>
              <a:ext cx="1183640" cy="483616"/>
            </a:xfrm>
            <a:custGeom>
              <a:avLst/>
              <a:gdLst/>
              <a:ahLst/>
              <a:cxnLst/>
              <a:rect l="l" t="t" r="r" b="b"/>
              <a:pathLst>
                <a:path w="1183640" h="483616">
                  <a:moveTo>
                    <a:pt x="8509" y="0"/>
                  </a:moveTo>
                  <a:lnTo>
                    <a:pt x="936879" y="0"/>
                  </a:lnTo>
                  <a:cubicBezTo>
                    <a:pt x="939038" y="0"/>
                    <a:pt x="941197" y="889"/>
                    <a:pt x="942848" y="2413"/>
                  </a:cubicBezTo>
                  <a:lnTo>
                    <a:pt x="1181100" y="235712"/>
                  </a:lnTo>
                  <a:cubicBezTo>
                    <a:pt x="1182751" y="237363"/>
                    <a:pt x="1183640" y="239522"/>
                    <a:pt x="1183640" y="241808"/>
                  </a:cubicBezTo>
                  <a:cubicBezTo>
                    <a:pt x="1183640" y="244094"/>
                    <a:pt x="1182751" y="246253"/>
                    <a:pt x="1181100" y="247904"/>
                  </a:cubicBezTo>
                  <a:lnTo>
                    <a:pt x="942721" y="481203"/>
                  </a:lnTo>
                  <a:cubicBezTo>
                    <a:pt x="941197" y="482727"/>
                    <a:pt x="939038" y="483616"/>
                    <a:pt x="936752" y="483616"/>
                  </a:cubicBezTo>
                  <a:lnTo>
                    <a:pt x="8509" y="483616"/>
                  </a:lnTo>
                  <a:cubicBezTo>
                    <a:pt x="3810" y="483616"/>
                    <a:pt x="0" y="479806"/>
                    <a:pt x="0" y="475107"/>
                  </a:cubicBezTo>
                  <a:lnTo>
                    <a:pt x="0" y="8509"/>
                  </a:lnTo>
                  <a:cubicBezTo>
                    <a:pt x="0" y="3810"/>
                    <a:pt x="3810" y="0"/>
                    <a:pt x="8509" y="0"/>
                  </a:cubicBezTo>
                  <a:moveTo>
                    <a:pt x="8509" y="16891"/>
                  </a:moveTo>
                  <a:lnTo>
                    <a:pt x="8509" y="8509"/>
                  </a:lnTo>
                  <a:lnTo>
                    <a:pt x="17018" y="8509"/>
                  </a:lnTo>
                  <a:lnTo>
                    <a:pt x="17018" y="475107"/>
                  </a:lnTo>
                  <a:lnTo>
                    <a:pt x="8509" y="475107"/>
                  </a:lnTo>
                  <a:lnTo>
                    <a:pt x="8509" y="466598"/>
                  </a:lnTo>
                  <a:lnTo>
                    <a:pt x="936879" y="466598"/>
                  </a:lnTo>
                  <a:lnTo>
                    <a:pt x="936879" y="475107"/>
                  </a:lnTo>
                  <a:lnTo>
                    <a:pt x="930910" y="469011"/>
                  </a:lnTo>
                  <a:lnTo>
                    <a:pt x="1169162" y="235712"/>
                  </a:lnTo>
                  <a:lnTo>
                    <a:pt x="1175131" y="241808"/>
                  </a:lnTo>
                  <a:lnTo>
                    <a:pt x="1169162" y="247904"/>
                  </a:lnTo>
                  <a:lnTo>
                    <a:pt x="930910" y="14478"/>
                  </a:lnTo>
                  <a:lnTo>
                    <a:pt x="936879" y="8382"/>
                  </a:lnTo>
                  <a:lnTo>
                    <a:pt x="936879" y="16891"/>
                  </a:lnTo>
                  <a:lnTo>
                    <a:pt x="8509" y="16891"/>
                  </a:lnTo>
                  <a:close/>
                </a:path>
              </a:pathLst>
            </a:custGeom>
            <a:solidFill>
              <a:srgbClr val="E6AD00"/>
            </a:solidFill>
          </p:spPr>
          <p:txBody>
            <a:bodyPr/>
            <a:lstStyle/>
            <a:p>
              <a:endParaRPr lang="en-IN"/>
            </a:p>
          </p:txBody>
        </p:sp>
      </p:grpSp>
      <p:sp>
        <p:nvSpPr>
          <p:cNvPr id="14" name="TextBox 14"/>
          <p:cNvSpPr txBox="1"/>
          <p:nvPr/>
        </p:nvSpPr>
        <p:spPr>
          <a:xfrm>
            <a:off x="851561" y="2969537"/>
            <a:ext cx="787507" cy="191643"/>
          </a:xfrm>
          <a:prstGeom prst="rect">
            <a:avLst/>
          </a:prstGeom>
        </p:spPr>
        <p:txBody>
          <a:bodyPr lIns="0" tIns="0" rIns="0" bIns="0" rtlCol="0" anchor="t">
            <a:spAutoFit/>
          </a:bodyPr>
          <a:lstStyle/>
          <a:p>
            <a:pPr algn="ctr">
              <a:lnSpc>
                <a:spcPts val="756"/>
              </a:lnSpc>
            </a:pPr>
            <a:r>
              <a:rPr lang="en-US" sz="699">
                <a:solidFill>
                  <a:srgbClr val="FFFFFF"/>
                </a:solidFill>
                <a:latin typeface="Open Sans"/>
              </a:rPr>
              <a:t>Product/ Service Design</a:t>
            </a:r>
          </a:p>
        </p:txBody>
      </p:sp>
      <p:grpSp>
        <p:nvGrpSpPr>
          <p:cNvPr id="15" name="Group 15"/>
          <p:cNvGrpSpPr/>
          <p:nvPr/>
        </p:nvGrpSpPr>
        <p:grpSpPr>
          <a:xfrm>
            <a:off x="1545218" y="2879245"/>
            <a:ext cx="887708" cy="362703"/>
            <a:chOff x="0" y="0"/>
            <a:chExt cx="1183611" cy="483604"/>
          </a:xfrm>
        </p:grpSpPr>
        <p:sp>
          <p:nvSpPr>
            <p:cNvPr id="16" name="Freeform 16"/>
            <p:cNvSpPr/>
            <p:nvPr/>
          </p:nvSpPr>
          <p:spPr>
            <a:xfrm>
              <a:off x="8509" y="8509"/>
              <a:ext cx="1166622" cy="466598"/>
            </a:xfrm>
            <a:custGeom>
              <a:avLst/>
              <a:gdLst/>
              <a:ahLst/>
              <a:cxnLst/>
              <a:rect l="l" t="t" r="r" b="b"/>
              <a:pathLst>
                <a:path w="1166622" h="466598">
                  <a:moveTo>
                    <a:pt x="0" y="0"/>
                  </a:moveTo>
                  <a:lnTo>
                    <a:pt x="928370" y="0"/>
                  </a:lnTo>
                  <a:lnTo>
                    <a:pt x="1166622" y="233299"/>
                  </a:lnTo>
                  <a:lnTo>
                    <a:pt x="928243" y="466598"/>
                  </a:lnTo>
                  <a:lnTo>
                    <a:pt x="0" y="466598"/>
                  </a:lnTo>
                  <a:lnTo>
                    <a:pt x="238252" y="233299"/>
                  </a:lnTo>
                  <a:close/>
                </a:path>
              </a:pathLst>
            </a:custGeom>
            <a:solidFill>
              <a:srgbClr val="FFFFFF"/>
            </a:solidFill>
          </p:spPr>
          <p:txBody>
            <a:bodyPr/>
            <a:lstStyle/>
            <a:p>
              <a:endParaRPr lang="en-IN"/>
            </a:p>
          </p:txBody>
        </p:sp>
        <p:sp>
          <p:nvSpPr>
            <p:cNvPr id="17" name="Freeform 17"/>
            <p:cNvSpPr/>
            <p:nvPr/>
          </p:nvSpPr>
          <p:spPr>
            <a:xfrm>
              <a:off x="-762" y="0"/>
              <a:ext cx="1184402" cy="483616"/>
            </a:xfrm>
            <a:custGeom>
              <a:avLst/>
              <a:gdLst/>
              <a:ahLst/>
              <a:cxnLst/>
              <a:rect l="l" t="t" r="r" b="b"/>
              <a:pathLst>
                <a:path w="1184402" h="483616">
                  <a:moveTo>
                    <a:pt x="9271" y="0"/>
                  </a:moveTo>
                  <a:lnTo>
                    <a:pt x="937641" y="0"/>
                  </a:lnTo>
                  <a:cubicBezTo>
                    <a:pt x="939800" y="0"/>
                    <a:pt x="941959" y="889"/>
                    <a:pt x="943610" y="2413"/>
                  </a:cubicBezTo>
                  <a:lnTo>
                    <a:pt x="1181862" y="235712"/>
                  </a:lnTo>
                  <a:cubicBezTo>
                    <a:pt x="1183513" y="237363"/>
                    <a:pt x="1184402" y="239522"/>
                    <a:pt x="1184402" y="241808"/>
                  </a:cubicBezTo>
                  <a:cubicBezTo>
                    <a:pt x="1184402" y="244094"/>
                    <a:pt x="1183513" y="246253"/>
                    <a:pt x="1181862" y="247904"/>
                  </a:cubicBezTo>
                  <a:lnTo>
                    <a:pt x="943483" y="481203"/>
                  </a:lnTo>
                  <a:cubicBezTo>
                    <a:pt x="941959" y="482727"/>
                    <a:pt x="939800" y="483616"/>
                    <a:pt x="937514" y="483616"/>
                  </a:cubicBezTo>
                  <a:lnTo>
                    <a:pt x="9271" y="483616"/>
                  </a:lnTo>
                  <a:cubicBezTo>
                    <a:pt x="5842" y="483616"/>
                    <a:pt x="2794" y="481584"/>
                    <a:pt x="1397" y="478409"/>
                  </a:cubicBezTo>
                  <a:cubicBezTo>
                    <a:pt x="0" y="475234"/>
                    <a:pt x="889" y="471551"/>
                    <a:pt x="3302" y="469138"/>
                  </a:cubicBezTo>
                  <a:lnTo>
                    <a:pt x="241681" y="235712"/>
                  </a:lnTo>
                  <a:lnTo>
                    <a:pt x="247650" y="241808"/>
                  </a:lnTo>
                  <a:lnTo>
                    <a:pt x="241681" y="247904"/>
                  </a:lnTo>
                  <a:lnTo>
                    <a:pt x="3302" y="14478"/>
                  </a:lnTo>
                  <a:cubicBezTo>
                    <a:pt x="889" y="12065"/>
                    <a:pt x="127" y="8509"/>
                    <a:pt x="1397" y="5207"/>
                  </a:cubicBezTo>
                  <a:cubicBezTo>
                    <a:pt x="2667" y="1905"/>
                    <a:pt x="5842" y="0"/>
                    <a:pt x="9271" y="0"/>
                  </a:cubicBezTo>
                  <a:moveTo>
                    <a:pt x="9271" y="16891"/>
                  </a:moveTo>
                  <a:lnTo>
                    <a:pt x="9271" y="8509"/>
                  </a:lnTo>
                  <a:lnTo>
                    <a:pt x="15113" y="2413"/>
                  </a:lnTo>
                  <a:lnTo>
                    <a:pt x="253492" y="235712"/>
                  </a:lnTo>
                  <a:cubicBezTo>
                    <a:pt x="255143" y="237363"/>
                    <a:pt x="256032" y="239522"/>
                    <a:pt x="256032" y="241808"/>
                  </a:cubicBezTo>
                  <a:cubicBezTo>
                    <a:pt x="256032" y="244094"/>
                    <a:pt x="255143" y="246253"/>
                    <a:pt x="253492" y="247904"/>
                  </a:cubicBezTo>
                  <a:lnTo>
                    <a:pt x="15113" y="481203"/>
                  </a:lnTo>
                  <a:lnTo>
                    <a:pt x="9271" y="475107"/>
                  </a:lnTo>
                  <a:lnTo>
                    <a:pt x="9271" y="466598"/>
                  </a:lnTo>
                  <a:lnTo>
                    <a:pt x="937641" y="466598"/>
                  </a:lnTo>
                  <a:lnTo>
                    <a:pt x="937641" y="475107"/>
                  </a:lnTo>
                  <a:lnTo>
                    <a:pt x="931672" y="469011"/>
                  </a:lnTo>
                  <a:lnTo>
                    <a:pt x="1169924" y="235712"/>
                  </a:lnTo>
                  <a:lnTo>
                    <a:pt x="1175893" y="241808"/>
                  </a:lnTo>
                  <a:lnTo>
                    <a:pt x="1169924" y="247904"/>
                  </a:lnTo>
                  <a:lnTo>
                    <a:pt x="931672" y="14478"/>
                  </a:lnTo>
                  <a:lnTo>
                    <a:pt x="937641" y="8382"/>
                  </a:lnTo>
                  <a:lnTo>
                    <a:pt x="937641" y="16891"/>
                  </a:lnTo>
                  <a:lnTo>
                    <a:pt x="9271" y="16891"/>
                  </a:lnTo>
                  <a:close/>
                </a:path>
              </a:pathLst>
            </a:custGeom>
            <a:solidFill>
              <a:srgbClr val="E6AD00"/>
            </a:solidFill>
          </p:spPr>
          <p:txBody>
            <a:bodyPr/>
            <a:lstStyle/>
            <a:p>
              <a:endParaRPr lang="en-IN"/>
            </a:p>
          </p:txBody>
        </p:sp>
      </p:grpSp>
      <p:sp>
        <p:nvSpPr>
          <p:cNvPr id="18" name="TextBox 18"/>
          <p:cNvSpPr txBox="1"/>
          <p:nvPr/>
        </p:nvSpPr>
        <p:spPr>
          <a:xfrm>
            <a:off x="1726570" y="2969537"/>
            <a:ext cx="525005" cy="191643"/>
          </a:xfrm>
          <a:prstGeom prst="rect">
            <a:avLst/>
          </a:prstGeom>
        </p:spPr>
        <p:txBody>
          <a:bodyPr lIns="0" tIns="0" rIns="0" bIns="0" rtlCol="0" anchor="t">
            <a:spAutoFit/>
          </a:bodyPr>
          <a:lstStyle/>
          <a:p>
            <a:pPr algn="ctr">
              <a:lnSpc>
                <a:spcPts val="756"/>
              </a:lnSpc>
            </a:pPr>
            <a:r>
              <a:rPr lang="en-US" sz="699">
                <a:solidFill>
                  <a:srgbClr val="FFFFFF"/>
                </a:solidFill>
                <a:latin typeface="Open Sans"/>
              </a:rPr>
              <a:t>Pro-curement</a:t>
            </a:r>
          </a:p>
        </p:txBody>
      </p:sp>
      <p:grpSp>
        <p:nvGrpSpPr>
          <p:cNvPr id="19" name="Group 19"/>
          <p:cNvGrpSpPr/>
          <p:nvPr/>
        </p:nvGrpSpPr>
        <p:grpSpPr>
          <a:xfrm>
            <a:off x="2245224" y="2879245"/>
            <a:ext cx="887708" cy="362703"/>
            <a:chOff x="0" y="0"/>
            <a:chExt cx="1183611" cy="483604"/>
          </a:xfrm>
        </p:grpSpPr>
        <p:sp>
          <p:nvSpPr>
            <p:cNvPr id="20" name="Freeform 20"/>
            <p:cNvSpPr/>
            <p:nvPr/>
          </p:nvSpPr>
          <p:spPr>
            <a:xfrm>
              <a:off x="8509" y="8509"/>
              <a:ext cx="1166622" cy="466598"/>
            </a:xfrm>
            <a:custGeom>
              <a:avLst/>
              <a:gdLst/>
              <a:ahLst/>
              <a:cxnLst/>
              <a:rect l="l" t="t" r="r" b="b"/>
              <a:pathLst>
                <a:path w="1166622" h="466598">
                  <a:moveTo>
                    <a:pt x="0" y="0"/>
                  </a:moveTo>
                  <a:lnTo>
                    <a:pt x="928370" y="0"/>
                  </a:lnTo>
                  <a:lnTo>
                    <a:pt x="1166622" y="233299"/>
                  </a:lnTo>
                  <a:lnTo>
                    <a:pt x="928243" y="466598"/>
                  </a:lnTo>
                  <a:lnTo>
                    <a:pt x="0" y="466598"/>
                  </a:lnTo>
                  <a:lnTo>
                    <a:pt x="238252" y="233299"/>
                  </a:lnTo>
                  <a:close/>
                </a:path>
              </a:pathLst>
            </a:custGeom>
            <a:solidFill>
              <a:srgbClr val="FFFFFF"/>
            </a:solidFill>
          </p:spPr>
          <p:txBody>
            <a:bodyPr/>
            <a:lstStyle/>
            <a:p>
              <a:endParaRPr lang="en-IN"/>
            </a:p>
          </p:txBody>
        </p:sp>
        <p:sp>
          <p:nvSpPr>
            <p:cNvPr id="21" name="Freeform 21"/>
            <p:cNvSpPr/>
            <p:nvPr/>
          </p:nvSpPr>
          <p:spPr>
            <a:xfrm>
              <a:off x="-762" y="0"/>
              <a:ext cx="1184402" cy="483616"/>
            </a:xfrm>
            <a:custGeom>
              <a:avLst/>
              <a:gdLst/>
              <a:ahLst/>
              <a:cxnLst/>
              <a:rect l="l" t="t" r="r" b="b"/>
              <a:pathLst>
                <a:path w="1184402" h="483616">
                  <a:moveTo>
                    <a:pt x="9271" y="0"/>
                  </a:moveTo>
                  <a:lnTo>
                    <a:pt x="937641" y="0"/>
                  </a:lnTo>
                  <a:cubicBezTo>
                    <a:pt x="939800" y="0"/>
                    <a:pt x="941959" y="889"/>
                    <a:pt x="943610" y="2413"/>
                  </a:cubicBezTo>
                  <a:lnTo>
                    <a:pt x="1181862" y="235712"/>
                  </a:lnTo>
                  <a:cubicBezTo>
                    <a:pt x="1183513" y="237363"/>
                    <a:pt x="1184402" y="239522"/>
                    <a:pt x="1184402" y="241808"/>
                  </a:cubicBezTo>
                  <a:cubicBezTo>
                    <a:pt x="1184402" y="244094"/>
                    <a:pt x="1183513" y="246253"/>
                    <a:pt x="1181862" y="247904"/>
                  </a:cubicBezTo>
                  <a:lnTo>
                    <a:pt x="943483" y="481203"/>
                  </a:lnTo>
                  <a:cubicBezTo>
                    <a:pt x="941959" y="482727"/>
                    <a:pt x="939800" y="483616"/>
                    <a:pt x="937514" y="483616"/>
                  </a:cubicBezTo>
                  <a:lnTo>
                    <a:pt x="9271" y="483616"/>
                  </a:lnTo>
                  <a:cubicBezTo>
                    <a:pt x="5842" y="483616"/>
                    <a:pt x="2794" y="481584"/>
                    <a:pt x="1397" y="478409"/>
                  </a:cubicBezTo>
                  <a:cubicBezTo>
                    <a:pt x="0" y="475234"/>
                    <a:pt x="889" y="471551"/>
                    <a:pt x="3302" y="469138"/>
                  </a:cubicBezTo>
                  <a:lnTo>
                    <a:pt x="241681" y="235712"/>
                  </a:lnTo>
                  <a:lnTo>
                    <a:pt x="247650" y="241808"/>
                  </a:lnTo>
                  <a:lnTo>
                    <a:pt x="241681" y="247904"/>
                  </a:lnTo>
                  <a:lnTo>
                    <a:pt x="3302" y="14478"/>
                  </a:lnTo>
                  <a:cubicBezTo>
                    <a:pt x="889" y="12065"/>
                    <a:pt x="127" y="8509"/>
                    <a:pt x="1397" y="5207"/>
                  </a:cubicBezTo>
                  <a:cubicBezTo>
                    <a:pt x="2667" y="1905"/>
                    <a:pt x="5842" y="0"/>
                    <a:pt x="9271" y="0"/>
                  </a:cubicBezTo>
                  <a:moveTo>
                    <a:pt x="9271" y="16891"/>
                  </a:moveTo>
                  <a:lnTo>
                    <a:pt x="9271" y="8509"/>
                  </a:lnTo>
                  <a:lnTo>
                    <a:pt x="15113" y="2413"/>
                  </a:lnTo>
                  <a:lnTo>
                    <a:pt x="253492" y="235712"/>
                  </a:lnTo>
                  <a:cubicBezTo>
                    <a:pt x="255143" y="237363"/>
                    <a:pt x="256032" y="239522"/>
                    <a:pt x="256032" y="241808"/>
                  </a:cubicBezTo>
                  <a:cubicBezTo>
                    <a:pt x="256032" y="244094"/>
                    <a:pt x="255143" y="246253"/>
                    <a:pt x="253492" y="247904"/>
                  </a:cubicBezTo>
                  <a:lnTo>
                    <a:pt x="15113" y="481203"/>
                  </a:lnTo>
                  <a:lnTo>
                    <a:pt x="9271" y="475107"/>
                  </a:lnTo>
                  <a:lnTo>
                    <a:pt x="9271" y="466598"/>
                  </a:lnTo>
                  <a:lnTo>
                    <a:pt x="937641" y="466598"/>
                  </a:lnTo>
                  <a:lnTo>
                    <a:pt x="937641" y="475107"/>
                  </a:lnTo>
                  <a:lnTo>
                    <a:pt x="931672" y="469011"/>
                  </a:lnTo>
                  <a:lnTo>
                    <a:pt x="1169924" y="235712"/>
                  </a:lnTo>
                  <a:lnTo>
                    <a:pt x="1175893" y="241808"/>
                  </a:lnTo>
                  <a:lnTo>
                    <a:pt x="1169924" y="247904"/>
                  </a:lnTo>
                  <a:lnTo>
                    <a:pt x="931672" y="14478"/>
                  </a:lnTo>
                  <a:lnTo>
                    <a:pt x="937641" y="8382"/>
                  </a:lnTo>
                  <a:lnTo>
                    <a:pt x="937641" y="16891"/>
                  </a:lnTo>
                  <a:lnTo>
                    <a:pt x="9271" y="16891"/>
                  </a:lnTo>
                  <a:close/>
                </a:path>
              </a:pathLst>
            </a:custGeom>
            <a:solidFill>
              <a:srgbClr val="E6AD00"/>
            </a:solidFill>
          </p:spPr>
          <p:txBody>
            <a:bodyPr/>
            <a:lstStyle/>
            <a:p>
              <a:endParaRPr lang="en-IN"/>
            </a:p>
          </p:txBody>
        </p:sp>
      </p:grpSp>
      <p:sp>
        <p:nvSpPr>
          <p:cNvPr id="22" name="TextBox 22"/>
          <p:cNvSpPr txBox="1"/>
          <p:nvPr/>
        </p:nvSpPr>
        <p:spPr>
          <a:xfrm>
            <a:off x="2426576" y="2969537"/>
            <a:ext cx="525005" cy="191643"/>
          </a:xfrm>
          <a:prstGeom prst="rect">
            <a:avLst/>
          </a:prstGeom>
        </p:spPr>
        <p:txBody>
          <a:bodyPr lIns="0" tIns="0" rIns="0" bIns="0" rtlCol="0" anchor="t">
            <a:spAutoFit/>
          </a:bodyPr>
          <a:lstStyle/>
          <a:p>
            <a:pPr algn="ctr">
              <a:lnSpc>
                <a:spcPts val="756"/>
              </a:lnSpc>
            </a:pPr>
            <a:r>
              <a:rPr lang="en-US" sz="699">
                <a:solidFill>
                  <a:srgbClr val="FFFFFF"/>
                </a:solidFill>
                <a:latin typeface="Open Sans"/>
              </a:rPr>
              <a:t>Manu-facturing</a:t>
            </a:r>
          </a:p>
        </p:txBody>
      </p:sp>
      <p:grpSp>
        <p:nvGrpSpPr>
          <p:cNvPr id="23" name="Group 23"/>
          <p:cNvGrpSpPr/>
          <p:nvPr/>
        </p:nvGrpSpPr>
        <p:grpSpPr>
          <a:xfrm>
            <a:off x="2945231" y="2879245"/>
            <a:ext cx="887708" cy="362703"/>
            <a:chOff x="0" y="0"/>
            <a:chExt cx="1183611" cy="483604"/>
          </a:xfrm>
        </p:grpSpPr>
        <p:sp>
          <p:nvSpPr>
            <p:cNvPr id="24" name="Freeform 24"/>
            <p:cNvSpPr/>
            <p:nvPr/>
          </p:nvSpPr>
          <p:spPr>
            <a:xfrm>
              <a:off x="8509" y="8509"/>
              <a:ext cx="1166622" cy="466598"/>
            </a:xfrm>
            <a:custGeom>
              <a:avLst/>
              <a:gdLst/>
              <a:ahLst/>
              <a:cxnLst/>
              <a:rect l="l" t="t" r="r" b="b"/>
              <a:pathLst>
                <a:path w="1166622" h="466598">
                  <a:moveTo>
                    <a:pt x="0" y="0"/>
                  </a:moveTo>
                  <a:lnTo>
                    <a:pt x="928370" y="0"/>
                  </a:lnTo>
                  <a:lnTo>
                    <a:pt x="1166622" y="233299"/>
                  </a:lnTo>
                  <a:lnTo>
                    <a:pt x="928243" y="466598"/>
                  </a:lnTo>
                  <a:lnTo>
                    <a:pt x="0" y="466598"/>
                  </a:lnTo>
                  <a:lnTo>
                    <a:pt x="238252" y="233299"/>
                  </a:lnTo>
                  <a:close/>
                </a:path>
              </a:pathLst>
            </a:custGeom>
            <a:solidFill>
              <a:srgbClr val="FFFFFF"/>
            </a:solidFill>
          </p:spPr>
          <p:txBody>
            <a:bodyPr/>
            <a:lstStyle/>
            <a:p>
              <a:endParaRPr lang="en-IN"/>
            </a:p>
          </p:txBody>
        </p:sp>
        <p:sp>
          <p:nvSpPr>
            <p:cNvPr id="25" name="Freeform 25"/>
            <p:cNvSpPr/>
            <p:nvPr/>
          </p:nvSpPr>
          <p:spPr>
            <a:xfrm>
              <a:off x="-762" y="0"/>
              <a:ext cx="1184402" cy="483616"/>
            </a:xfrm>
            <a:custGeom>
              <a:avLst/>
              <a:gdLst/>
              <a:ahLst/>
              <a:cxnLst/>
              <a:rect l="l" t="t" r="r" b="b"/>
              <a:pathLst>
                <a:path w="1184402" h="483616">
                  <a:moveTo>
                    <a:pt x="9271" y="0"/>
                  </a:moveTo>
                  <a:lnTo>
                    <a:pt x="937641" y="0"/>
                  </a:lnTo>
                  <a:cubicBezTo>
                    <a:pt x="939800" y="0"/>
                    <a:pt x="941959" y="889"/>
                    <a:pt x="943610" y="2413"/>
                  </a:cubicBezTo>
                  <a:lnTo>
                    <a:pt x="1181862" y="235712"/>
                  </a:lnTo>
                  <a:cubicBezTo>
                    <a:pt x="1183513" y="237363"/>
                    <a:pt x="1184402" y="239522"/>
                    <a:pt x="1184402" y="241808"/>
                  </a:cubicBezTo>
                  <a:cubicBezTo>
                    <a:pt x="1184402" y="244094"/>
                    <a:pt x="1183513" y="246253"/>
                    <a:pt x="1181862" y="247904"/>
                  </a:cubicBezTo>
                  <a:lnTo>
                    <a:pt x="943483" y="481203"/>
                  </a:lnTo>
                  <a:cubicBezTo>
                    <a:pt x="941959" y="482727"/>
                    <a:pt x="939800" y="483616"/>
                    <a:pt x="937514" y="483616"/>
                  </a:cubicBezTo>
                  <a:lnTo>
                    <a:pt x="9271" y="483616"/>
                  </a:lnTo>
                  <a:cubicBezTo>
                    <a:pt x="5842" y="483616"/>
                    <a:pt x="2794" y="481584"/>
                    <a:pt x="1397" y="478409"/>
                  </a:cubicBezTo>
                  <a:cubicBezTo>
                    <a:pt x="0" y="475234"/>
                    <a:pt x="889" y="471551"/>
                    <a:pt x="3302" y="469138"/>
                  </a:cubicBezTo>
                  <a:lnTo>
                    <a:pt x="241681" y="235712"/>
                  </a:lnTo>
                  <a:lnTo>
                    <a:pt x="247650" y="241808"/>
                  </a:lnTo>
                  <a:lnTo>
                    <a:pt x="241681" y="247904"/>
                  </a:lnTo>
                  <a:lnTo>
                    <a:pt x="3302" y="14478"/>
                  </a:lnTo>
                  <a:cubicBezTo>
                    <a:pt x="889" y="12065"/>
                    <a:pt x="127" y="8509"/>
                    <a:pt x="1397" y="5207"/>
                  </a:cubicBezTo>
                  <a:cubicBezTo>
                    <a:pt x="2667" y="1905"/>
                    <a:pt x="5842" y="0"/>
                    <a:pt x="9271" y="0"/>
                  </a:cubicBezTo>
                  <a:moveTo>
                    <a:pt x="9271" y="16891"/>
                  </a:moveTo>
                  <a:lnTo>
                    <a:pt x="9271" y="8509"/>
                  </a:lnTo>
                  <a:lnTo>
                    <a:pt x="15113" y="2413"/>
                  </a:lnTo>
                  <a:lnTo>
                    <a:pt x="253492" y="235712"/>
                  </a:lnTo>
                  <a:cubicBezTo>
                    <a:pt x="255143" y="237363"/>
                    <a:pt x="256032" y="239522"/>
                    <a:pt x="256032" y="241808"/>
                  </a:cubicBezTo>
                  <a:cubicBezTo>
                    <a:pt x="256032" y="244094"/>
                    <a:pt x="255143" y="246253"/>
                    <a:pt x="253492" y="247904"/>
                  </a:cubicBezTo>
                  <a:lnTo>
                    <a:pt x="15113" y="481203"/>
                  </a:lnTo>
                  <a:lnTo>
                    <a:pt x="9271" y="475107"/>
                  </a:lnTo>
                  <a:lnTo>
                    <a:pt x="9271" y="466598"/>
                  </a:lnTo>
                  <a:lnTo>
                    <a:pt x="937641" y="466598"/>
                  </a:lnTo>
                  <a:lnTo>
                    <a:pt x="937641" y="475107"/>
                  </a:lnTo>
                  <a:lnTo>
                    <a:pt x="931672" y="469011"/>
                  </a:lnTo>
                  <a:lnTo>
                    <a:pt x="1169924" y="235712"/>
                  </a:lnTo>
                  <a:lnTo>
                    <a:pt x="1175893" y="241808"/>
                  </a:lnTo>
                  <a:lnTo>
                    <a:pt x="1169924" y="247904"/>
                  </a:lnTo>
                  <a:lnTo>
                    <a:pt x="931672" y="14478"/>
                  </a:lnTo>
                  <a:lnTo>
                    <a:pt x="937641" y="8382"/>
                  </a:lnTo>
                  <a:lnTo>
                    <a:pt x="937641" y="16891"/>
                  </a:lnTo>
                  <a:lnTo>
                    <a:pt x="9271" y="16891"/>
                  </a:lnTo>
                  <a:close/>
                </a:path>
              </a:pathLst>
            </a:custGeom>
            <a:solidFill>
              <a:srgbClr val="E6AD00"/>
            </a:solidFill>
          </p:spPr>
          <p:txBody>
            <a:bodyPr/>
            <a:lstStyle/>
            <a:p>
              <a:endParaRPr lang="en-IN"/>
            </a:p>
          </p:txBody>
        </p:sp>
      </p:grpSp>
      <p:sp>
        <p:nvSpPr>
          <p:cNvPr id="26" name="TextBox 26"/>
          <p:cNvSpPr txBox="1"/>
          <p:nvPr/>
        </p:nvSpPr>
        <p:spPr>
          <a:xfrm>
            <a:off x="3126583" y="2969537"/>
            <a:ext cx="525005" cy="191643"/>
          </a:xfrm>
          <a:prstGeom prst="rect">
            <a:avLst/>
          </a:prstGeom>
        </p:spPr>
        <p:txBody>
          <a:bodyPr lIns="0" tIns="0" rIns="0" bIns="0" rtlCol="0" anchor="t">
            <a:spAutoFit/>
          </a:bodyPr>
          <a:lstStyle/>
          <a:p>
            <a:pPr algn="ctr">
              <a:lnSpc>
                <a:spcPts val="756"/>
              </a:lnSpc>
            </a:pPr>
            <a:r>
              <a:rPr lang="en-US" sz="699">
                <a:solidFill>
                  <a:srgbClr val="FFFFFF"/>
                </a:solidFill>
                <a:latin typeface="Open Sans"/>
              </a:rPr>
              <a:t>Sales &amp; Marketing</a:t>
            </a:r>
          </a:p>
        </p:txBody>
      </p:sp>
      <p:grpSp>
        <p:nvGrpSpPr>
          <p:cNvPr id="27" name="Group 27"/>
          <p:cNvGrpSpPr/>
          <p:nvPr/>
        </p:nvGrpSpPr>
        <p:grpSpPr>
          <a:xfrm>
            <a:off x="3645238" y="2879245"/>
            <a:ext cx="887708" cy="362703"/>
            <a:chOff x="0" y="0"/>
            <a:chExt cx="1183611" cy="483604"/>
          </a:xfrm>
        </p:grpSpPr>
        <p:sp>
          <p:nvSpPr>
            <p:cNvPr id="28" name="Freeform 28"/>
            <p:cNvSpPr/>
            <p:nvPr/>
          </p:nvSpPr>
          <p:spPr>
            <a:xfrm>
              <a:off x="8509" y="8509"/>
              <a:ext cx="1166622" cy="466598"/>
            </a:xfrm>
            <a:custGeom>
              <a:avLst/>
              <a:gdLst/>
              <a:ahLst/>
              <a:cxnLst/>
              <a:rect l="l" t="t" r="r" b="b"/>
              <a:pathLst>
                <a:path w="1166622" h="466598">
                  <a:moveTo>
                    <a:pt x="0" y="0"/>
                  </a:moveTo>
                  <a:lnTo>
                    <a:pt x="928370" y="0"/>
                  </a:lnTo>
                  <a:lnTo>
                    <a:pt x="1166622" y="233299"/>
                  </a:lnTo>
                  <a:lnTo>
                    <a:pt x="928243" y="466598"/>
                  </a:lnTo>
                  <a:lnTo>
                    <a:pt x="0" y="466598"/>
                  </a:lnTo>
                  <a:lnTo>
                    <a:pt x="238252" y="233299"/>
                  </a:lnTo>
                  <a:close/>
                </a:path>
              </a:pathLst>
            </a:custGeom>
            <a:solidFill>
              <a:srgbClr val="FFFFFF"/>
            </a:solidFill>
          </p:spPr>
          <p:txBody>
            <a:bodyPr/>
            <a:lstStyle/>
            <a:p>
              <a:endParaRPr lang="en-IN"/>
            </a:p>
          </p:txBody>
        </p:sp>
        <p:sp>
          <p:nvSpPr>
            <p:cNvPr id="29" name="Freeform 29"/>
            <p:cNvSpPr/>
            <p:nvPr/>
          </p:nvSpPr>
          <p:spPr>
            <a:xfrm>
              <a:off x="-762" y="0"/>
              <a:ext cx="1184402" cy="483616"/>
            </a:xfrm>
            <a:custGeom>
              <a:avLst/>
              <a:gdLst/>
              <a:ahLst/>
              <a:cxnLst/>
              <a:rect l="l" t="t" r="r" b="b"/>
              <a:pathLst>
                <a:path w="1184402" h="483616">
                  <a:moveTo>
                    <a:pt x="9271" y="0"/>
                  </a:moveTo>
                  <a:lnTo>
                    <a:pt x="937641" y="0"/>
                  </a:lnTo>
                  <a:cubicBezTo>
                    <a:pt x="939800" y="0"/>
                    <a:pt x="941959" y="889"/>
                    <a:pt x="943610" y="2413"/>
                  </a:cubicBezTo>
                  <a:lnTo>
                    <a:pt x="1181862" y="235712"/>
                  </a:lnTo>
                  <a:cubicBezTo>
                    <a:pt x="1183513" y="237363"/>
                    <a:pt x="1184402" y="239522"/>
                    <a:pt x="1184402" y="241808"/>
                  </a:cubicBezTo>
                  <a:cubicBezTo>
                    <a:pt x="1184402" y="244094"/>
                    <a:pt x="1183513" y="246253"/>
                    <a:pt x="1181862" y="247904"/>
                  </a:cubicBezTo>
                  <a:lnTo>
                    <a:pt x="943483" y="481203"/>
                  </a:lnTo>
                  <a:cubicBezTo>
                    <a:pt x="941959" y="482727"/>
                    <a:pt x="939800" y="483616"/>
                    <a:pt x="937514" y="483616"/>
                  </a:cubicBezTo>
                  <a:lnTo>
                    <a:pt x="9271" y="483616"/>
                  </a:lnTo>
                  <a:cubicBezTo>
                    <a:pt x="5842" y="483616"/>
                    <a:pt x="2794" y="481584"/>
                    <a:pt x="1397" y="478409"/>
                  </a:cubicBezTo>
                  <a:cubicBezTo>
                    <a:pt x="0" y="475234"/>
                    <a:pt x="889" y="471551"/>
                    <a:pt x="3302" y="469138"/>
                  </a:cubicBezTo>
                  <a:lnTo>
                    <a:pt x="241681" y="235712"/>
                  </a:lnTo>
                  <a:lnTo>
                    <a:pt x="247650" y="241808"/>
                  </a:lnTo>
                  <a:lnTo>
                    <a:pt x="241681" y="247904"/>
                  </a:lnTo>
                  <a:lnTo>
                    <a:pt x="3302" y="14478"/>
                  </a:lnTo>
                  <a:cubicBezTo>
                    <a:pt x="889" y="12065"/>
                    <a:pt x="127" y="8509"/>
                    <a:pt x="1397" y="5207"/>
                  </a:cubicBezTo>
                  <a:cubicBezTo>
                    <a:pt x="2667" y="1905"/>
                    <a:pt x="5842" y="0"/>
                    <a:pt x="9271" y="0"/>
                  </a:cubicBezTo>
                  <a:moveTo>
                    <a:pt x="9271" y="16891"/>
                  </a:moveTo>
                  <a:lnTo>
                    <a:pt x="9271" y="8509"/>
                  </a:lnTo>
                  <a:lnTo>
                    <a:pt x="15113" y="2413"/>
                  </a:lnTo>
                  <a:lnTo>
                    <a:pt x="253492" y="235712"/>
                  </a:lnTo>
                  <a:cubicBezTo>
                    <a:pt x="255143" y="237363"/>
                    <a:pt x="256032" y="239522"/>
                    <a:pt x="256032" y="241808"/>
                  </a:cubicBezTo>
                  <a:cubicBezTo>
                    <a:pt x="256032" y="244094"/>
                    <a:pt x="255143" y="246253"/>
                    <a:pt x="253492" y="247904"/>
                  </a:cubicBezTo>
                  <a:lnTo>
                    <a:pt x="15113" y="481203"/>
                  </a:lnTo>
                  <a:lnTo>
                    <a:pt x="9271" y="475107"/>
                  </a:lnTo>
                  <a:lnTo>
                    <a:pt x="9271" y="466598"/>
                  </a:lnTo>
                  <a:lnTo>
                    <a:pt x="937641" y="466598"/>
                  </a:lnTo>
                  <a:lnTo>
                    <a:pt x="937641" y="475107"/>
                  </a:lnTo>
                  <a:lnTo>
                    <a:pt x="931672" y="469011"/>
                  </a:lnTo>
                  <a:lnTo>
                    <a:pt x="1169924" y="235712"/>
                  </a:lnTo>
                  <a:lnTo>
                    <a:pt x="1175893" y="241808"/>
                  </a:lnTo>
                  <a:lnTo>
                    <a:pt x="1169924" y="247904"/>
                  </a:lnTo>
                  <a:lnTo>
                    <a:pt x="931672" y="14478"/>
                  </a:lnTo>
                  <a:lnTo>
                    <a:pt x="937641" y="8382"/>
                  </a:lnTo>
                  <a:lnTo>
                    <a:pt x="937641" y="16891"/>
                  </a:lnTo>
                  <a:lnTo>
                    <a:pt x="9271" y="16891"/>
                  </a:lnTo>
                  <a:close/>
                </a:path>
              </a:pathLst>
            </a:custGeom>
            <a:solidFill>
              <a:srgbClr val="E6AD00"/>
            </a:solidFill>
          </p:spPr>
          <p:txBody>
            <a:bodyPr/>
            <a:lstStyle/>
            <a:p>
              <a:endParaRPr lang="en-IN"/>
            </a:p>
          </p:txBody>
        </p:sp>
      </p:grpSp>
      <p:sp>
        <p:nvSpPr>
          <p:cNvPr id="30" name="TextBox 30"/>
          <p:cNvSpPr txBox="1"/>
          <p:nvPr/>
        </p:nvSpPr>
        <p:spPr>
          <a:xfrm>
            <a:off x="3826590" y="2969537"/>
            <a:ext cx="525005" cy="191643"/>
          </a:xfrm>
          <a:prstGeom prst="rect">
            <a:avLst/>
          </a:prstGeom>
        </p:spPr>
        <p:txBody>
          <a:bodyPr lIns="0" tIns="0" rIns="0" bIns="0" rtlCol="0" anchor="t">
            <a:spAutoFit/>
          </a:bodyPr>
          <a:lstStyle/>
          <a:p>
            <a:pPr algn="ctr">
              <a:lnSpc>
                <a:spcPts val="756"/>
              </a:lnSpc>
            </a:pPr>
            <a:r>
              <a:rPr lang="en-US" sz="699">
                <a:solidFill>
                  <a:srgbClr val="FFFFFF"/>
                </a:solidFill>
                <a:latin typeface="Open Sans"/>
              </a:rPr>
              <a:t>Product/ Service Use</a:t>
            </a:r>
          </a:p>
        </p:txBody>
      </p:sp>
      <p:grpSp>
        <p:nvGrpSpPr>
          <p:cNvPr id="31" name="Group 31"/>
          <p:cNvGrpSpPr/>
          <p:nvPr/>
        </p:nvGrpSpPr>
        <p:grpSpPr>
          <a:xfrm>
            <a:off x="4345245" y="2879245"/>
            <a:ext cx="887708" cy="362703"/>
            <a:chOff x="0" y="0"/>
            <a:chExt cx="1183611" cy="483604"/>
          </a:xfrm>
        </p:grpSpPr>
        <p:sp>
          <p:nvSpPr>
            <p:cNvPr id="32" name="Freeform 32"/>
            <p:cNvSpPr/>
            <p:nvPr/>
          </p:nvSpPr>
          <p:spPr>
            <a:xfrm>
              <a:off x="8509" y="8509"/>
              <a:ext cx="1166622" cy="466598"/>
            </a:xfrm>
            <a:custGeom>
              <a:avLst/>
              <a:gdLst/>
              <a:ahLst/>
              <a:cxnLst/>
              <a:rect l="l" t="t" r="r" b="b"/>
              <a:pathLst>
                <a:path w="1166622" h="466598">
                  <a:moveTo>
                    <a:pt x="0" y="0"/>
                  </a:moveTo>
                  <a:lnTo>
                    <a:pt x="928370" y="0"/>
                  </a:lnTo>
                  <a:lnTo>
                    <a:pt x="1166622" y="233299"/>
                  </a:lnTo>
                  <a:lnTo>
                    <a:pt x="928243" y="466598"/>
                  </a:lnTo>
                  <a:lnTo>
                    <a:pt x="0" y="466598"/>
                  </a:lnTo>
                  <a:lnTo>
                    <a:pt x="238252" y="233299"/>
                  </a:lnTo>
                  <a:close/>
                </a:path>
              </a:pathLst>
            </a:custGeom>
            <a:solidFill>
              <a:srgbClr val="FFFFFF"/>
            </a:solidFill>
          </p:spPr>
          <p:txBody>
            <a:bodyPr/>
            <a:lstStyle/>
            <a:p>
              <a:endParaRPr lang="en-IN"/>
            </a:p>
          </p:txBody>
        </p:sp>
        <p:sp>
          <p:nvSpPr>
            <p:cNvPr id="33" name="Freeform 33"/>
            <p:cNvSpPr/>
            <p:nvPr/>
          </p:nvSpPr>
          <p:spPr>
            <a:xfrm>
              <a:off x="-762" y="0"/>
              <a:ext cx="1184402" cy="483616"/>
            </a:xfrm>
            <a:custGeom>
              <a:avLst/>
              <a:gdLst/>
              <a:ahLst/>
              <a:cxnLst/>
              <a:rect l="l" t="t" r="r" b="b"/>
              <a:pathLst>
                <a:path w="1184402" h="483616">
                  <a:moveTo>
                    <a:pt x="9271" y="0"/>
                  </a:moveTo>
                  <a:lnTo>
                    <a:pt x="937641" y="0"/>
                  </a:lnTo>
                  <a:cubicBezTo>
                    <a:pt x="939800" y="0"/>
                    <a:pt x="941959" y="889"/>
                    <a:pt x="943610" y="2413"/>
                  </a:cubicBezTo>
                  <a:lnTo>
                    <a:pt x="1181862" y="235712"/>
                  </a:lnTo>
                  <a:cubicBezTo>
                    <a:pt x="1183513" y="237363"/>
                    <a:pt x="1184402" y="239522"/>
                    <a:pt x="1184402" y="241808"/>
                  </a:cubicBezTo>
                  <a:cubicBezTo>
                    <a:pt x="1184402" y="244094"/>
                    <a:pt x="1183513" y="246253"/>
                    <a:pt x="1181862" y="247904"/>
                  </a:cubicBezTo>
                  <a:lnTo>
                    <a:pt x="943483" y="481203"/>
                  </a:lnTo>
                  <a:cubicBezTo>
                    <a:pt x="941959" y="482727"/>
                    <a:pt x="939800" y="483616"/>
                    <a:pt x="937514" y="483616"/>
                  </a:cubicBezTo>
                  <a:lnTo>
                    <a:pt x="9271" y="483616"/>
                  </a:lnTo>
                  <a:cubicBezTo>
                    <a:pt x="5842" y="483616"/>
                    <a:pt x="2794" y="481584"/>
                    <a:pt x="1397" y="478409"/>
                  </a:cubicBezTo>
                  <a:cubicBezTo>
                    <a:pt x="0" y="475234"/>
                    <a:pt x="889" y="471551"/>
                    <a:pt x="3302" y="469138"/>
                  </a:cubicBezTo>
                  <a:lnTo>
                    <a:pt x="241681" y="235712"/>
                  </a:lnTo>
                  <a:lnTo>
                    <a:pt x="247650" y="241808"/>
                  </a:lnTo>
                  <a:lnTo>
                    <a:pt x="241681" y="247904"/>
                  </a:lnTo>
                  <a:lnTo>
                    <a:pt x="3302" y="14478"/>
                  </a:lnTo>
                  <a:cubicBezTo>
                    <a:pt x="889" y="12065"/>
                    <a:pt x="127" y="8509"/>
                    <a:pt x="1397" y="5207"/>
                  </a:cubicBezTo>
                  <a:cubicBezTo>
                    <a:pt x="2667" y="1905"/>
                    <a:pt x="5842" y="0"/>
                    <a:pt x="9271" y="0"/>
                  </a:cubicBezTo>
                  <a:moveTo>
                    <a:pt x="9271" y="16891"/>
                  </a:moveTo>
                  <a:lnTo>
                    <a:pt x="9271" y="8509"/>
                  </a:lnTo>
                  <a:lnTo>
                    <a:pt x="15113" y="2413"/>
                  </a:lnTo>
                  <a:lnTo>
                    <a:pt x="253492" y="235712"/>
                  </a:lnTo>
                  <a:cubicBezTo>
                    <a:pt x="255143" y="237363"/>
                    <a:pt x="256032" y="239522"/>
                    <a:pt x="256032" y="241808"/>
                  </a:cubicBezTo>
                  <a:cubicBezTo>
                    <a:pt x="256032" y="244094"/>
                    <a:pt x="255143" y="246253"/>
                    <a:pt x="253492" y="247904"/>
                  </a:cubicBezTo>
                  <a:lnTo>
                    <a:pt x="15113" y="481203"/>
                  </a:lnTo>
                  <a:lnTo>
                    <a:pt x="9271" y="475107"/>
                  </a:lnTo>
                  <a:lnTo>
                    <a:pt x="9271" y="466598"/>
                  </a:lnTo>
                  <a:lnTo>
                    <a:pt x="937641" y="466598"/>
                  </a:lnTo>
                  <a:lnTo>
                    <a:pt x="937641" y="475107"/>
                  </a:lnTo>
                  <a:lnTo>
                    <a:pt x="931672" y="469011"/>
                  </a:lnTo>
                  <a:lnTo>
                    <a:pt x="1169924" y="235712"/>
                  </a:lnTo>
                  <a:lnTo>
                    <a:pt x="1175893" y="241808"/>
                  </a:lnTo>
                  <a:lnTo>
                    <a:pt x="1169924" y="247904"/>
                  </a:lnTo>
                  <a:lnTo>
                    <a:pt x="931672" y="14478"/>
                  </a:lnTo>
                  <a:lnTo>
                    <a:pt x="937641" y="8382"/>
                  </a:lnTo>
                  <a:lnTo>
                    <a:pt x="937641" y="16891"/>
                  </a:lnTo>
                  <a:lnTo>
                    <a:pt x="9271" y="16891"/>
                  </a:lnTo>
                  <a:close/>
                </a:path>
              </a:pathLst>
            </a:custGeom>
            <a:solidFill>
              <a:srgbClr val="E6AD00"/>
            </a:solidFill>
          </p:spPr>
          <p:txBody>
            <a:bodyPr/>
            <a:lstStyle/>
            <a:p>
              <a:endParaRPr lang="en-IN"/>
            </a:p>
          </p:txBody>
        </p:sp>
      </p:grpSp>
      <p:sp>
        <p:nvSpPr>
          <p:cNvPr id="34" name="TextBox 34"/>
          <p:cNvSpPr txBox="1"/>
          <p:nvPr/>
        </p:nvSpPr>
        <p:spPr>
          <a:xfrm>
            <a:off x="4526597" y="2921913"/>
            <a:ext cx="525005" cy="286893"/>
          </a:xfrm>
          <a:prstGeom prst="rect">
            <a:avLst/>
          </a:prstGeom>
        </p:spPr>
        <p:txBody>
          <a:bodyPr lIns="0" tIns="0" rIns="0" bIns="0" rtlCol="0" anchor="t">
            <a:spAutoFit/>
          </a:bodyPr>
          <a:lstStyle/>
          <a:p>
            <a:pPr algn="ctr">
              <a:lnSpc>
                <a:spcPts val="756"/>
              </a:lnSpc>
            </a:pPr>
            <a:r>
              <a:rPr lang="en-US" sz="699">
                <a:solidFill>
                  <a:srgbClr val="FFFFFF"/>
                </a:solidFill>
                <a:latin typeface="Open Sans"/>
              </a:rPr>
              <a:t>Post Pro-duction/ Service</a:t>
            </a:r>
          </a:p>
        </p:txBody>
      </p:sp>
      <p:grpSp>
        <p:nvGrpSpPr>
          <p:cNvPr id="35" name="Group 35"/>
          <p:cNvGrpSpPr/>
          <p:nvPr/>
        </p:nvGrpSpPr>
        <p:grpSpPr>
          <a:xfrm>
            <a:off x="267443" y="49632"/>
            <a:ext cx="10315411" cy="825810"/>
            <a:chOff x="0" y="0"/>
            <a:chExt cx="13753881" cy="1101080"/>
          </a:xfrm>
        </p:grpSpPr>
        <p:sp>
          <p:nvSpPr>
            <p:cNvPr id="36" name="Freeform 36"/>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37" name="Freeform 37"/>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38" name="Freeform 38"/>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55887" y="783603"/>
            <a:ext cx="9780040" cy="322326"/>
          </a:xfrm>
          <a:prstGeom prst="rect">
            <a:avLst/>
          </a:prstGeom>
        </p:spPr>
        <p:txBody>
          <a:bodyPr lIns="0" tIns="0" rIns="0" bIns="0" rtlCol="0" anchor="t">
            <a:spAutoFit/>
          </a:bodyPr>
          <a:lstStyle/>
          <a:p>
            <a:pPr algn="l">
              <a:lnSpc>
                <a:spcPts val="2592"/>
              </a:lnSpc>
            </a:pPr>
            <a:r>
              <a:rPr lang="en-US" sz="2400">
                <a:solidFill>
                  <a:srgbClr val="001597"/>
                </a:solidFill>
                <a:latin typeface="Open Sans Bold"/>
              </a:rPr>
              <a:t>Steps</a:t>
            </a:r>
            <a:r>
              <a:rPr lang="en-US" sz="2400">
                <a:solidFill>
                  <a:srgbClr val="001597"/>
                </a:solidFill>
                <a:latin typeface="Open Sans"/>
              </a:rPr>
              <a:t> – Circularity Intensifier</a:t>
            </a:r>
          </a:p>
        </p:txBody>
      </p:sp>
      <p:sp>
        <p:nvSpPr>
          <p:cNvPr id="3" name="TextBox 3"/>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30</a:t>
            </a:r>
          </a:p>
        </p:txBody>
      </p:sp>
      <p:grpSp>
        <p:nvGrpSpPr>
          <p:cNvPr id="4" name="Group 4"/>
          <p:cNvGrpSpPr/>
          <p:nvPr/>
        </p:nvGrpSpPr>
        <p:grpSpPr>
          <a:xfrm>
            <a:off x="331299" y="1308422"/>
            <a:ext cx="1147449" cy="324594"/>
            <a:chOff x="0" y="0"/>
            <a:chExt cx="1529932" cy="432792"/>
          </a:xfrm>
        </p:grpSpPr>
        <p:sp>
          <p:nvSpPr>
            <p:cNvPr id="5" name="Freeform 5"/>
            <p:cNvSpPr/>
            <p:nvPr/>
          </p:nvSpPr>
          <p:spPr>
            <a:xfrm>
              <a:off x="0" y="0"/>
              <a:ext cx="1529969" cy="432816"/>
            </a:xfrm>
            <a:custGeom>
              <a:avLst/>
              <a:gdLst/>
              <a:ahLst/>
              <a:cxnLst/>
              <a:rect l="l" t="t" r="r" b="b"/>
              <a:pathLst>
                <a:path w="1529969" h="432816">
                  <a:moveTo>
                    <a:pt x="0" y="216408"/>
                  </a:moveTo>
                  <a:cubicBezTo>
                    <a:pt x="0" y="96901"/>
                    <a:pt x="96901" y="0"/>
                    <a:pt x="216408" y="0"/>
                  </a:cubicBezTo>
                  <a:lnTo>
                    <a:pt x="1313561" y="0"/>
                  </a:lnTo>
                  <a:cubicBezTo>
                    <a:pt x="1433068" y="0"/>
                    <a:pt x="1529969" y="96901"/>
                    <a:pt x="1529969" y="216408"/>
                  </a:cubicBezTo>
                  <a:cubicBezTo>
                    <a:pt x="1529969" y="335915"/>
                    <a:pt x="1433068" y="432816"/>
                    <a:pt x="1313561" y="432816"/>
                  </a:cubicBezTo>
                  <a:lnTo>
                    <a:pt x="216408" y="432816"/>
                  </a:lnTo>
                  <a:cubicBezTo>
                    <a:pt x="96901" y="432816"/>
                    <a:pt x="0" y="335915"/>
                    <a:pt x="0" y="216408"/>
                  </a:cubicBezTo>
                  <a:close/>
                </a:path>
              </a:pathLst>
            </a:custGeom>
            <a:solidFill>
              <a:srgbClr val="001597"/>
            </a:solidFill>
          </p:spPr>
          <p:txBody>
            <a:bodyPr/>
            <a:lstStyle/>
            <a:p>
              <a:endParaRPr lang="en-IN"/>
            </a:p>
          </p:txBody>
        </p:sp>
      </p:grpSp>
      <p:sp>
        <p:nvSpPr>
          <p:cNvPr id="6" name="TextBox 6"/>
          <p:cNvSpPr txBox="1"/>
          <p:nvPr/>
        </p:nvSpPr>
        <p:spPr>
          <a:xfrm>
            <a:off x="1570173" y="1310231"/>
            <a:ext cx="3079559" cy="3928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Highlight process circularity opportunities</a:t>
            </a:r>
          </a:p>
        </p:txBody>
      </p:sp>
      <p:sp>
        <p:nvSpPr>
          <p:cNvPr id="7" name="TextBox 7"/>
          <p:cNvSpPr txBox="1"/>
          <p:nvPr/>
        </p:nvSpPr>
        <p:spPr>
          <a:xfrm>
            <a:off x="422724" y="1375305"/>
            <a:ext cx="964599" cy="202311"/>
          </a:xfrm>
          <a:prstGeom prst="rect">
            <a:avLst/>
          </a:prstGeom>
        </p:spPr>
        <p:txBody>
          <a:bodyPr lIns="0" tIns="0" rIns="0" bIns="0" rtlCol="0" anchor="t">
            <a:spAutoFit/>
          </a:bodyPr>
          <a:lstStyle/>
          <a:p>
            <a:pPr algn="ctr">
              <a:lnSpc>
                <a:spcPts val="1512"/>
              </a:lnSpc>
            </a:pPr>
            <a:r>
              <a:rPr lang="en-US" sz="1399">
                <a:solidFill>
                  <a:srgbClr val="FFFFFF"/>
                </a:solidFill>
                <a:latin typeface="Open Sans Bold"/>
              </a:rPr>
              <a:t>Step 2</a:t>
            </a:r>
          </a:p>
        </p:txBody>
      </p:sp>
      <p:sp>
        <p:nvSpPr>
          <p:cNvPr id="8" name="TextBox 8"/>
          <p:cNvSpPr txBox="1"/>
          <p:nvPr/>
        </p:nvSpPr>
        <p:spPr>
          <a:xfrm>
            <a:off x="897796" y="1832202"/>
            <a:ext cx="4991700" cy="3400425"/>
          </a:xfrm>
          <a:prstGeom prst="rect">
            <a:avLst/>
          </a:prstGeom>
        </p:spPr>
        <p:txBody>
          <a:bodyPr lIns="0" tIns="0" rIns="0" bIns="0" rtlCol="0" anchor="t">
            <a:spAutoFit/>
          </a:bodyPr>
          <a:lstStyle/>
          <a:p>
            <a:pPr algn="just">
              <a:lnSpc>
                <a:spcPts val="1320"/>
              </a:lnSpc>
            </a:pPr>
            <a:r>
              <a:rPr lang="en-US" sz="1100">
                <a:solidFill>
                  <a:srgbClr val="000000"/>
                </a:solidFill>
                <a:latin typeface="Open Sans"/>
              </a:rPr>
              <a:t>Now, highlight elements of your value chain that offer opportunities for you to increase your process circularity. In Step 2 of the Visual Prototyping TOOL, we first introduced the two forms of circularity in businesses: product circularity and process circularity. </a:t>
            </a:r>
            <a:r>
              <a:rPr lang="en-US" sz="1100">
                <a:solidFill>
                  <a:srgbClr val="000000"/>
                </a:solidFill>
                <a:latin typeface="Open Sans Bold"/>
              </a:rPr>
              <a:t>Product circularity</a:t>
            </a:r>
            <a:r>
              <a:rPr lang="en-US" sz="1100">
                <a:solidFill>
                  <a:srgbClr val="000000"/>
                </a:solidFill>
                <a:latin typeface="Open Sans"/>
              </a:rPr>
              <a:t> involves designing a product that is conducive to resource-saving, and –generating as well as to maximising product life and utility. </a:t>
            </a:r>
            <a:r>
              <a:rPr lang="en-US" sz="1100">
                <a:solidFill>
                  <a:srgbClr val="000000"/>
                </a:solidFill>
                <a:latin typeface="Open Sans Bold"/>
              </a:rPr>
              <a:t>Process circularity</a:t>
            </a:r>
            <a:r>
              <a:rPr lang="en-US" sz="1100">
                <a:solidFill>
                  <a:srgbClr val="000000"/>
                </a:solidFill>
                <a:latin typeface="Open Sans"/>
              </a:rPr>
              <a:t> looks at what steps of your value chain are composed in a regenerative and resource-saving way. To improve process circularity you can ask yourself: what can I do at each step of my value chain to get the most utility and value of all inputs used and outputs created?</a:t>
            </a:r>
          </a:p>
          <a:p>
            <a:pPr algn="just">
              <a:lnSpc>
                <a:spcPts val="1320"/>
              </a:lnSpc>
            </a:pPr>
            <a:r>
              <a:rPr lang="en-US" sz="1100">
                <a:solidFill>
                  <a:srgbClr val="000000"/>
                </a:solidFill>
                <a:latin typeface="Open Sans"/>
              </a:rPr>
              <a:t>To find process circularity opportunities, revisit the key steps and activities in your value chain identified in Step 1. Ask yourself the following questions:</a:t>
            </a:r>
          </a:p>
          <a:p>
            <a:pPr marL="132715" lvl="1" indent="-66358" algn="just">
              <a:lnSpc>
                <a:spcPts val="1320"/>
              </a:lnSpc>
              <a:buFont typeface="Arial"/>
              <a:buChar char="•"/>
            </a:pPr>
            <a:r>
              <a:rPr lang="en-US" sz="1100">
                <a:solidFill>
                  <a:srgbClr val="000000"/>
                </a:solidFill>
                <a:latin typeface="Open Sans"/>
              </a:rPr>
              <a:t>Can the input(s) of this activity can be replaced with something less environmentally damaging/renewable?</a:t>
            </a:r>
          </a:p>
          <a:p>
            <a:pPr marL="132715" lvl="1" indent="-66358" algn="just">
              <a:lnSpc>
                <a:spcPts val="1320"/>
              </a:lnSpc>
              <a:buFont typeface="Arial"/>
              <a:buChar char="•"/>
            </a:pPr>
            <a:r>
              <a:rPr lang="en-US" sz="1100">
                <a:solidFill>
                  <a:srgbClr val="000000"/>
                </a:solidFill>
                <a:latin typeface="Open Sans"/>
              </a:rPr>
              <a:t>Can the output(s) of this activity be used (either by my enterprise or by others)?</a:t>
            </a:r>
          </a:p>
          <a:p>
            <a:pPr marL="132715" lvl="1" indent="-66358" algn="just">
              <a:lnSpc>
                <a:spcPts val="1320"/>
              </a:lnSpc>
              <a:buFont typeface="Arial"/>
              <a:buChar char="•"/>
            </a:pPr>
            <a:r>
              <a:rPr lang="en-US" sz="1100">
                <a:solidFill>
                  <a:srgbClr val="000000"/>
                </a:solidFill>
                <a:latin typeface="Open Sans"/>
              </a:rPr>
              <a:t>Could other actors come in to take care of activities more resource-efficiently or do they have knowledge that you could access?</a:t>
            </a:r>
          </a:p>
          <a:p>
            <a:pPr marL="132715" lvl="1" indent="-66358" algn="just">
              <a:lnSpc>
                <a:spcPts val="1320"/>
              </a:lnSpc>
            </a:pPr>
            <a:r>
              <a:rPr lang="en-US" sz="1100">
                <a:solidFill>
                  <a:srgbClr val="000000"/>
                </a:solidFill>
                <a:latin typeface="Open Sans"/>
              </a:rPr>
              <a:t>If your answer is “yes” to any of the questions when thinking about the inputs/outputs of your value chain activities, highlight them in the following WORKSHEET.</a:t>
            </a:r>
          </a:p>
        </p:txBody>
      </p:sp>
      <p:sp>
        <p:nvSpPr>
          <p:cNvPr id="9" name="AutoShape 9"/>
          <p:cNvSpPr/>
          <p:nvPr/>
        </p:nvSpPr>
        <p:spPr>
          <a:xfrm rot="5298419">
            <a:off x="-720753" y="2741994"/>
            <a:ext cx="2579177" cy="0"/>
          </a:xfrm>
          <a:prstGeom prst="line">
            <a:avLst/>
          </a:prstGeom>
          <a:ln w="57150" cap="rnd">
            <a:solidFill>
              <a:srgbClr val="001597"/>
            </a:solidFill>
            <a:prstDash val="solid"/>
            <a:headEnd type="none" w="sm" len="sm"/>
            <a:tailEnd type="triangle" w="lg" len="med"/>
          </a:ln>
        </p:spPr>
        <p:txBody>
          <a:bodyPr/>
          <a:lstStyle/>
          <a:p>
            <a:endParaRPr lang="en-IN"/>
          </a:p>
        </p:txBody>
      </p:sp>
      <p:grpSp>
        <p:nvGrpSpPr>
          <p:cNvPr id="10" name="Group 10"/>
          <p:cNvGrpSpPr/>
          <p:nvPr/>
        </p:nvGrpSpPr>
        <p:grpSpPr>
          <a:xfrm>
            <a:off x="267443" y="49632"/>
            <a:ext cx="10315411" cy="825810"/>
            <a:chOff x="0" y="0"/>
            <a:chExt cx="13753881" cy="1101080"/>
          </a:xfrm>
        </p:grpSpPr>
        <p:sp>
          <p:nvSpPr>
            <p:cNvPr id="11" name="Freeform 11"/>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12" name="Freeform 12"/>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13" name="Freeform 13"/>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3340" y="1643958"/>
            <a:ext cx="9007480" cy="5285182"/>
            <a:chOff x="0" y="0"/>
            <a:chExt cx="12009973" cy="7046909"/>
          </a:xfrm>
        </p:grpSpPr>
        <p:sp>
          <p:nvSpPr>
            <p:cNvPr id="3" name="Freeform 3"/>
            <p:cNvSpPr/>
            <p:nvPr/>
          </p:nvSpPr>
          <p:spPr>
            <a:xfrm>
              <a:off x="0" y="0"/>
              <a:ext cx="12010009" cy="7046849"/>
            </a:xfrm>
            <a:custGeom>
              <a:avLst/>
              <a:gdLst/>
              <a:ahLst/>
              <a:cxnLst/>
              <a:rect l="l" t="t" r="r" b="b"/>
              <a:pathLst>
                <a:path w="12010009" h="7046849">
                  <a:moveTo>
                    <a:pt x="0" y="0"/>
                  </a:moveTo>
                  <a:lnTo>
                    <a:pt x="12010009" y="0"/>
                  </a:lnTo>
                  <a:lnTo>
                    <a:pt x="12010009" y="7046849"/>
                  </a:lnTo>
                  <a:lnTo>
                    <a:pt x="0" y="7046849"/>
                  </a:lnTo>
                  <a:close/>
                </a:path>
              </a:pathLst>
            </a:custGeom>
            <a:solidFill>
              <a:srgbClr val="F2F2F2"/>
            </a:solidFill>
          </p:spPr>
          <p:txBody>
            <a:bodyPr/>
            <a:lstStyle/>
            <a:p>
              <a:endParaRPr lang="en-IN"/>
            </a:p>
          </p:txBody>
        </p:sp>
      </p:grpSp>
      <p:sp>
        <p:nvSpPr>
          <p:cNvPr id="4" name="TextBox 4"/>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31</a:t>
            </a:r>
          </a:p>
        </p:txBody>
      </p:sp>
      <p:graphicFrame>
        <p:nvGraphicFramePr>
          <p:cNvPr id="5" name="Table 5"/>
          <p:cNvGraphicFramePr>
            <a:graphicFrameLocks noGrp="1"/>
          </p:cNvGraphicFramePr>
          <p:nvPr/>
        </p:nvGraphicFramePr>
        <p:xfrm>
          <a:off x="783340" y="1643958"/>
          <a:ext cx="8966200" cy="1231900"/>
        </p:xfrm>
        <a:graphic>
          <a:graphicData uri="http://schemas.openxmlformats.org/drawingml/2006/table">
            <a:tbl>
              <a:tblPr/>
              <a:tblGrid>
                <a:gridCol w="344368">
                  <a:extLst>
                    <a:ext uri="{9D8B030D-6E8A-4147-A177-3AD203B41FA5}">
                      <a16:colId xmlns:a16="http://schemas.microsoft.com/office/drawing/2014/main" val="20000"/>
                    </a:ext>
                  </a:extLst>
                </a:gridCol>
                <a:gridCol w="1231690">
                  <a:extLst>
                    <a:ext uri="{9D8B030D-6E8A-4147-A177-3AD203B41FA5}">
                      <a16:colId xmlns:a16="http://schemas.microsoft.com/office/drawing/2014/main" val="20001"/>
                    </a:ext>
                  </a:extLst>
                </a:gridCol>
                <a:gridCol w="1231690">
                  <a:extLst>
                    <a:ext uri="{9D8B030D-6E8A-4147-A177-3AD203B41FA5}">
                      <a16:colId xmlns:a16="http://schemas.microsoft.com/office/drawing/2014/main" val="20002"/>
                    </a:ext>
                  </a:extLst>
                </a:gridCol>
                <a:gridCol w="1231690">
                  <a:extLst>
                    <a:ext uri="{9D8B030D-6E8A-4147-A177-3AD203B41FA5}">
                      <a16:colId xmlns:a16="http://schemas.microsoft.com/office/drawing/2014/main" val="20003"/>
                    </a:ext>
                  </a:extLst>
                </a:gridCol>
                <a:gridCol w="1231690">
                  <a:extLst>
                    <a:ext uri="{9D8B030D-6E8A-4147-A177-3AD203B41FA5}">
                      <a16:colId xmlns:a16="http://schemas.microsoft.com/office/drawing/2014/main" val="20004"/>
                    </a:ext>
                  </a:extLst>
                </a:gridCol>
                <a:gridCol w="1231690">
                  <a:extLst>
                    <a:ext uri="{9D8B030D-6E8A-4147-A177-3AD203B41FA5}">
                      <a16:colId xmlns:a16="http://schemas.microsoft.com/office/drawing/2014/main" val="20005"/>
                    </a:ext>
                  </a:extLst>
                </a:gridCol>
                <a:gridCol w="1231690">
                  <a:extLst>
                    <a:ext uri="{9D8B030D-6E8A-4147-A177-3AD203B41FA5}">
                      <a16:colId xmlns:a16="http://schemas.microsoft.com/office/drawing/2014/main" val="20006"/>
                    </a:ext>
                  </a:extLst>
                </a:gridCol>
                <a:gridCol w="1231690">
                  <a:extLst>
                    <a:ext uri="{9D8B030D-6E8A-4147-A177-3AD203B41FA5}">
                      <a16:colId xmlns:a16="http://schemas.microsoft.com/office/drawing/2014/main" val="20007"/>
                    </a:ext>
                  </a:extLst>
                </a:gridCol>
              </a:tblGrid>
              <a:tr h="175679">
                <a:tc>
                  <a:txBody>
                    <a:bodyPr/>
                    <a:lstStyle/>
                    <a:p>
                      <a:pPr algn="l">
                        <a:lnSpc>
                          <a:spcPts val="1679"/>
                        </a:lnSpc>
                        <a:defRPr/>
                      </a:pP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1597"/>
                    </a:solidFill>
                  </a:tcPr>
                </a:tc>
                <a:tc gridSpan="7">
                  <a:txBody>
                    <a:bodyPr/>
                    <a:lstStyle/>
                    <a:p>
                      <a:pPr algn="ctr">
                        <a:lnSpc>
                          <a:spcPts val="1679"/>
                        </a:lnSpc>
                        <a:defRPr/>
                      </a:pPr>
                      <a:r>
                        <a:rPr lang="en-US" sz="1399" spc="13">
                          <a:solidFill>
                            <a:srgbClr val="FFFFFF"/>
                          </a:solidFill>
                          <a:latin typeface="TT Rounds Condensed"/>
                        </a:rPr>
                        <a:t>Key steps of your value chain</a:t>
                      </a: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1597"/>
                    </a:solidFill>
                  </a:tcPr>
                </a:tc>
                <a:tc hMerge="1">
                  <a:txBody>
                    <a:bodyPr/>
                    <a:lstStyle/>
                    <a:p>
                      <a:pPr algn="ctr">
                        <a:lnSpc>
                          <a:spcPts val="1679"/>
                        </a:lnSpc>
                        <a:defRPr/>
                      </a:pPr>
                      <a:r>
                        <a:rPr lang="en-US" sz="1399" spc="13">
                          <a:solidFill>
                            <a:srgbClr val="FFFFFF"/>
                          </a:solidFill>
                          <a:latin typeface="TT Rounds Condensed"/>
                        </a:rPr>
                        <a:t>Key steps of your value chain</a:t>
                      </a: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1597"/>
                    </a:solidFill>
                  </a:tcPr>
                </a:tc>
                <a:tc hMerge="1">
                  <a:txBody>
                    <a:bodyPr/>
                    <a:lstStyle/>
                    <a:p>
                      <a:pPr algn="ctr">
                        <a:lnSpc>
                          <a:spcPts val="1679"/>
                        </a:lnSpc>
                        <a:defRPr/>
                      </a:pPr>
                      <a:r>
                        <a:rPr lang="en-US" sz="1399" spc="13">
                          <a:solidFill>
                            <a:srgbClr val="FFFFFF"/>
                          </a:solidFill>
                          <a:latin typeface="TT Rounds Condensed"/>
                        </a:rPr>
                        <a:t>Key steps of your value chain</a:t>
                      </a: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1597"/>
                    </a:solidFill>
                  </a:tcPr>
                </a:tc>
                <a:tc hMerge="1">
                  <a:txBody>
                    <a:bodyPr/>
                    <a:lstStyle/>
                    <a:p>
                      <a:pPr algn="ctr">
                        <a:lnSpc>
                          <a:spcPts val="1679"/>
                        </a:lnSpc>
                        <a:defRPr/>
                      </a:pPr>
                      <a:r>
                        <a:rPr lang="en-US" sz="1399" spc="13">
                          <a:solidFill>
                            <a:srgbClr val="FFFFFF"/>
                          </a:solidFill>
                          <a:latin typeface="TT Rounds Condensed"/>
                        </a:rPr>
                        <a:t>Key steps of your value chain</a:t>
                      </a: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1597"/>
                    </a:solidFill>
                  </a:tcPr>
                </a:tc>
                <a:tc hMerge="1">
                  <a:txBody>
                    <a:bodyPr/>
                    <a:lstStyle/>
                    <a:p>
                      <a:pPr algn="ctr">
                        <a:lnSpc>
                          <a:spcPts val="1679"/>
                        </a:lnSpc>
                        <a:defRPr/>
                      </a:pPr>
                      <a:r>
                        <a:rPr lang="en-US" sz="1399" spc="13">
                          <a:solidFill>
                            <a:srgbClr val="FFFFFF"/>
                          </a:solidFill>
                          <a:latin typeface="TT Rounds Condensed"/>
                        </a:rPr>
                        <a:t>Key steps of your value chain</a:t>
                      </a: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1597"/>
                    </a:solidFill>
                  </a:tcPr>
                </a:tc>
                <a:tc hMerge="1">
                  <a:txBody>
                    <a:bodyPr/>
                    <a:lstStyle/>
                    <a:p>
                      <a:pPr algn="ctr">
                        <a:lnSpc>
                          <a:spcPts val="1679"/>
                        </a:lnSpc>
                        <a:defRPr/>
                      </a:pPr>
                      <a:r>
                        <a:rPr lang="en-US" sz="1399" spc="13">
                          <a:solidFill>
                            <a:srgbClr val="FFFFFF"/>
                          </a:solidFill>
                          <a:latin typeface="TT Rounds Condensed"/>
                        </a:rPr>
                        <a:t>Key steps of your value chain</a:t>
                      </a: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1597"/>
                    </a:solidFill>
                  </a:tcPr>
                </a:tc>
                <a:tc hMerge="1">
                  <a:txBody>
                    <a:bodyPr/>
                    <a:lstStyle/>
                    <a:p>
                      <a:pPr algn="ctr">
                        <a:lnSpc>
                          <a:spcPts val="1679"/>
                        </a:lnSpc>
                        <a:defRPr/>
                      </a:pPr>
                      <a:r>
                        <a:rPr lang="en-US" sz="1399" spc="13">
                          <a:solidFill>
                            <a:srgbClr val="FFFFFF"/>
                          </a:solidFill>
                          <a:latin typeface="TT Rounds Condensed"/>
                        </a:rPr>
                        <a:t>Key steps of your value chain</a:t>
                      </a: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1597"/>
                    </a:solidFill>
                  </a:tcPr>
                </a:tc>
                <a:extLst>
                  <a:ext uri="{0D108BD9-81ED-4DB2-BD59-A6C34878D82A}">
                    <a16:rowId xmlns:a16="http://schemas.microsoft.com/office/drawing/2014/main" val="10000"/>
                  </a:ext>
                </a:extLst>
              </a:tr>
              <a:tr h="846034">
                <a:tc>
                  <a:txBody>
                    <a:bodyPr/>
                    <a:lstStyle/>
                    <a:p>
                      <a:pPr algn="l">
                        <a:lnSpc>
                          <a:spcPts val="1679"/>
                        </a:lnSpc>
                        <a:defRPr/>
                      </a:pP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1597"/>
                    </a:solidFill>
                  </a:tcPr>
                </a:tc>
                <a:tc>
                  <a:txBody>
                    <a:bodyPr/>
                    <a:lstStyle/>
                    <a:p>
                      <a:pPr algn="ctr">
                        <a:lnSpc>
                          <a:spcPts val="1320"/>
                        </a:lnSpc>
                        <a:defRPr/>
                      </a:pPr>
                      <a:r>
                        <a:rPr lang="en-US" sz="1100" spc="10">
                          <a:solidFill>
                            <a:srgbClr val="FFFFFF"/>
                          </a:solidFill>
                          <a:latin typeface="TT Rounds Condensed Bold"/>
                        </a:rPr>
                        <a:t>Product Design</a:t>
                      </a: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1597"/>
                    </a:solidFill>
                  </a:tcPr>
                </a:tc>
                <a:tc>
                  <a:txBody>
                    <a:bodyPr/>
                    <a:lstStyle/>
                    <a:p>
                      <a:pPr algn="ctr">
                        <a:lnSpc>
                          <a:spcPts val="1320"/>
                        </a:lnSpc>
                        <a:defRPr/>
                      </a:pPr>
                      <a:r>
                        <a:rPr lang="en-US" sz="1100" spc="10">
                          <a:solidFill>
                            <a:srgbClr val="FFFFFF"/>
                          </a:solidFill>
                          <a:latin typeface="TT Rounds Condensed Bold"/>
                        </a:rPr>
                        <a:t>Procurement</a:t>
                      </a: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1597"/>
                    </a:solidFill>
                  </a:tcPr>
                </a:tc>
                <a:tc>
                  <a:txBody>
                    <a:bodyPr/>
                    <a:lstStyle/>
                    <a:p>
                      <a:pPr algn="ctr">
                        <a:lnSpc>
                          <a:spcPts val="1320"/>
                        </a:lnSpc>
                        <a:defRPr/>
                      </a:pPr>
                      <a:r>
                        <a:rPr lang="en-US" sz="1100" spc="10">
                          <a:solidFill>
                            <a:srgbClr val="FFFFFF"/>
                          </a:solidFill>
                          <a:latin typeface="TT Rounds Condensed Bold"/>
                        </a:rPr>
                        <a:t>Manufacturing</a:t>
                      </a: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1597"/>
                    </a:solidFill>
                  </a:tcPr>
                </a:tc>
                <a:tc>
                  <a:txBody>
                    <a:bodyPr/>
                    <a:lstStyle/>
                    <a:p>
                      <a:pPr algn="ctr">
                        <a:lnSpc>
                          <a:spcPts val="1320"/>
                        </a:lnSpc>
                        <a:defRPr/>
                      </a:pPr>
                      <a:r>
                        <a:rPr lang="en-US" sz="1100" spc="10">
                          <a:solidFill>
                            <a:srgbClr val="FFFFFF"/>
                          </a:solidFill>
                          <a:latin typeface="TT Rounds Condensed Bold"/>
                        </a:rPr>
                        <a:t>Sales</a:t>
                      </a: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1597"/>
                    </a:solidFill>
                  </a:tcPr>
                </a:tc>
                <a:tc>
                  <a:txBody>
                    <a:bodyPr/>
                    <a:lstStyle/>
                    <a:p>
                      <a:pPr algn="ctr">
                        <a:lnSpc>
                          <a:spcPts val="1320"/>
                        </a:lnSpc>
                        <a:defRPr/>
                      </a:pPr>
                      <a:r>
                        <a:rPr lang="en-US" sz="1100" spc="10">
                          <a:solidFill>
                            <a:srgbClr val="FFFFFF"/>
                          </a:solidFill>
                          <a:latin typeface="TT Rounds Condensed Bold"/>
                        </a:rPr>
                        <a:t>Marketing</a:t>
                      </a: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1597"/>
                    </a:solidFill>
                  </a:tcPr>
                </a:tc>
                <a:tc>
                  <a:txBody>
                    <a:bodyPr/>
                    <a:lstStyle/>
                    <a:p>
                      <a:pPr algn="ctr">
                        <a:lnSpc>
                          <a:spcPts val="1320"/>
                        </a:lnSpc>
                        <a:defRPr/>
                      </a:pPr>
                      <a:r>
                        <a:rPr lang="en-US" sz="1100" spc="10">
                          <a:solidFill>
                            <a:srgbClr val="FFFFFF"/>
                          </a:solidFill>
                          <a:latin typeface="TT Rounds Condensed Bold"/>
                        </a:rPr>
                        <a:t>Product Use</a:t>
                      </a: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1597"/>
                    </a:solidFill>
                  </a:tcPr>
                </a:tc>
                <a:tc>
                  <a:txBody>
                    <a:bodyPr/>
                    <a:lstStyle/>
                    <a:p>
                      <a:pPr algn="ctr">
                        <a:lnSpc>
                          <a:spcPts val="1320"/>
                        </a:lnSpc>
                        <a:defRPr/>
                      </a:pPr>
                      <a:r>
                        <a:rPr lang="en-US" sz="1100" spc="10">
                          <a:solidFill>
                            <a:srgbClr val="FFFFFF"/>
                          </a:solidFill>
                          <a:latin typeface="TT Rounds Condensed Bold"/>
                        </a:rPr>
                        <a:t>Post Production</a:t>
                      </a: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1597"/>
                    </a:solidFill>
                  </a:tcPr>
                </a:tc>
                <a:extLst>
                  <a:ext uri="{0D108BD9-81ED-4DB2-BD59-A6C34878D82A}">
                    <a16:rowId xmlns:a16="http://schemas.microsoft.com/office/drawing/2014/main" val="10001"/>
                  </a:ext>
                </a:extLst>
              </a:tr>
              <a:tr h="210187">
                <a:tc>
                  <a:txBody>
                    <a:bodyPr/>
                    <a:lstStyle/>
                    <a:p>
                      <a:pPr algn="l">
                        <a:lnSpc>
                          <a:spcPts val="1679"/>
                        </a:lnSpc>
                        <a:defRPr/>
                      </a:pP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7"/>
                    </a:solidFill>
                  </a:tcPr>
                </a:tc>
                <a:tc>
                  <a:txBody>
                    <a:bodyPr/>
                    <a:lstStyle/>
                    <a:p>
                      <a:pPr algn="l">
                        <a:lnSpc>
                          <a:spcPts val="1679"/>
                        </a:lnSpc>
                        <a:defRPr/>
                      </a:pP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7"/>
                    </a:solidFill>
                  </a:tcPr>
                </a:tc>
                <a:tc>
                  <a:txBody>
                    <a:bodyPr/>
                    <a:lstStyle/>
                    <a:p>
                      <a:pPr algn="l">
                        <a:lnSpc>
                          <a:spcPts val="1679"/>
                        </a:lnSpc>
                        <a:defRPr/>
                      </a:pP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7"/>
                    </a:solidFill>
                  </a:tcPr>
                </a:tc>
                <a:tc>
                  <a:txBody>
                    <a:bodyPr/>
                    <a:lstStyle/>
                    <a:p>
                      <a:pPr algn="l">
                        <a:lnSpc>
                          <a:spcPts val="1679"/>
                        </a:lnSpc>
                        <a:defRPr/>
                      </a:pP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7"/>
                    </a:solidFill>
                  </a:tcPr>
                </a:tc>
                <a:tc>
                  <a:txBody>
                    <a:bodyPr/>
                    <a:lstStyle/>
                    <a:p>
                      <a:pPr algn="l">
                        <a:lnSpc>
                          <a:spcPts val="1679"/>
                        </a:lnSpc>
                        <a:defRPr/>
                      </a:pP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7"/>
                    </a:solidFill>
                  </a:tcPr>
                </a:tc>
                <a:tc>
                  <a:txBody>
                    <a:bodyPr/>
                    <a:lstStyle/>
                    <a:p>
                      <a:pPr algn="l">
                        <a:lnSpc>
                          <a:spcPts val="1679"/>
                        </a:lnSpc>
                        <a:defRPr/>
                      </a:pP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7"/>
                    </a:solidFill>
                  </a:tcPr>
                </a:tc>
                <a:tc>
                  <a:txBody>
                    <a:bodyPr/>
                    <a:lstStyle/>
                    <a:p>
                      <a:pPr algn="l">
                        <a:lnSpc>
                          <a:spcPts val="1679"/>
                        </a:lnSpc>
                        <a:defRPr/>
                      </a:pP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7"/>
                    </a:solidFill>
                  </a:tcPr>
                </a:tc>
                <a:tc>
                  <a:txBody>
                    <a:bodyPr/>
                    <a:lstStyle/>
                    <a:p>
                      <a:pPr algn="l">
                        <a:lnSpc>
                          <a:spcPts val="1679"/>
                        </a:lnSpc>
                        <a:defRPr/>
                      </a:pP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7"/>
                    </a:solidFill>
                  </a:tcPr>
                </a:tc>
                <a:extLst>
                  <a:ext uri="{0D108BD9-81ED-4DB2-BD59-A6C34878D82A}">
                    <a16:rowId xmlns:a16="http://schemas.microsoft.com/office/drawing/2014/main" val="10002"/>
                  </a:ext>
                </a:extLst>
              </a:tr>
            </a:tbl>
          </a:graphicData>
        </a:graphic>
      </p:graphicFrame>
      <p:sp>
        <p:nvSpPr>
          <p:cNvPr id="6" name="Freeform 6"/>
          <p:cNvSpPr/>
          <p:nvPr/>
        </p:nvSpPr>
        <p:spPr>
          <a:xfrm rot="-9079352">
            <a:off x="-746016" y="2173348"/>
            <a:ext cx="1371093" cy="509586"/>
          </a:xfrm>
          <a:custGeom>
            <a:avLst/>
            <a:gdLst/>
            <a:ahLst/>
            <a:cxnLst/>
            <a:rect l="l" t="t" r="r" b="b"/>
            <a:pathLst>
              <a:path w="1371093" h="509586">
                <a:moveTo>
                  <a:pt x="0" y="0"/>
                </a:moveTo>
                <a:lnTo>
                  <a:pt x="1371093" y="0"/>
                </a:lnTo>
                <a:lnTo>
                  <a:pt x="1371093" y="509586"/>
                </a:lnTo>
                <a:lnTo>
                  <a:pt x="0" y="509586"/>
                </a:lnTo>
                <a:lnTo>
                  <a:pt x="0" y="0"/>
                </a:lnTo>
                <a:close/>
              </a:path>
            </a:pathLst>
          </a:custGeom>
          <a:blipFill>
            <a:blip r:embed="rId3"/>
            <a:stretch>
              <a:fillRect r="-20704" b="-20526"/>
            </a:stretch>
          </a:blipFill>
        </p:spPr>
        <p:txBody>
          <a:bodyPr/>
          <a:lstStyle/>
          <a:p>
            <a:endParaRPr lang="en-IN"/>
          </a:p>
        </p:txBody>
      </p:sp>
      <p:sp>
        <p:nvSpPr>
          <p:cNvPr id="7" name="TextBox 7"/>
          <p:cNvSpPr txBox="1"/>
          <p:nvPr/>
        </p:nvSpPr>
        <p:spPr>
          <a:xfrm>
            <a:off x="874764" y="1206099"/>
            <a:ext cx="4819152" cy="161163"/>
          </a:xfrm>
          <a:prstGeom prst="rect">
            <a:avLst/>
          </a:prstGeom>
        </p:spPr>
        <p:txBody>
          <a:bodyPr lIns="0" tIns="0" rIns="0" bIns="0" rtlCol="0" anchor="t">
            <a:spAutoFit/>
          </a:bodyPr>
          <a:lstStyle/>
          <a:p>
            <a:pPr algn="just">
              <a:lnSpc>
                <a:spcPts val="1296"/>
              </a:lnSpc>
            </a:pPr>
            <a:r>
              <a:rPr lang="en-US" sz="1200">
                <a:solidFill>
                  <a:srgbClr val="000000"/>
                </a:solidFill>
                <a:latin typeface="Open Sans Bold"/>
              </a:rPr>
              <a:t>Example: </a:t>
            </a:r>
            <a:r>
              <a:rPr lang="en-US" sz="1200">
                <a:solidFill>
                  <a:srgbClr val="F93F02"/>
                </a:solidFill>
                <a:latin typeface="Open Sans Bold"/>
              </a:rPr>
              <a:t>Ethanol gel production from sugar cane</a:t>
            </a:r>
          </a:p>
        </p:txBody>
      </p:sp>
      <p:grpSp>
        <p:nvGrpSpPr>
          <p:cNvPr id="8" name="Group 8"/>
          <p:cNvGrpSpPr/>
          <p:nvPr/>
        </p:nvGrpSpPr>
        <p:grpSpPr>
          <a:xfrm>
            <a:off x="8934387" y="1136964"/>
            <a:ext cx="856433" cy="409981"/>
            <a:chOff x="0" y="0"/>
            <a:chExt cx="1141911" cy="546641"/>
          </a:xfrm>
        </p:grpSpPr>
        <p:sp>
          <p:nvSpPr>
            <p:cNvPr id="9" name="Freeform 9"/>
            <p:cNvSpPr/>
            <p:nvPr/>
          </p:nvSpPr>
          <p:spPr>
            <a:xfrm>
              <a:off x="0" y="0"/>
              <a:ext cx="1141857" cy="546608"/>
            </a:xfrm>
            <a:custGeom>
              <a:avLst/>
              <a:gdLst/>
              <a:ahLst/>
              <a:cxnLst/>
              <a:rect l="l" t="t" r="r" b="b"/>
              <a:pathLst>
                <a:path w="1141857" h="546608">
                  <a:moveTo>
                    <a:pt x="0" y="273304"/>
                  </a:moveTo>
                  <a:cubicBezTo>
                    <a:pt x="0" y="122428"/>
                    <a:pt x="122428" y="0"/>
                    <a:pt x="273304" y="0"/>
                  </a:cubicBezTo>
                  <a:lnTo>
                    <a:pt x="868553" y="0"/>
                  </a:lnTo>
                  <a:cubicBezTo>
                    <a:pt x="1019556" y="0"/>
                    <a:pt x="1141857" y="122428"/>
                    <a:pt x="1141857" y="273304"/>
                  </a:cubicBezTo>
                  <a:cubicBezTo>
                    <a:pt x="1141857" y="424180"/>
                    <a:pt x="1019556" y="546608"/>
                    <a:pt x="868553" y="546608"/>
                  </a:cubicBezTo>
                  <a:lnTo>
                    <a:pt x="273304" y="546608"/>
                  </a:lnTo>
                  <a:cubicBezTo>
                    <a:pt x="122428" y="546608"/>
                    <a:pt x="0" y="424307"/>
                    <a:pt x="0" y="273304"/>
                  </a:cubicBezTo>
                  <a:close/>
                </a:path>
              </a:pathLst>
            </a:custGeom>
            <a:solidFill>
              <a:srgbClr val="001597"/>
            </a:solidFill>
          </p:spPr>
          <p:txBody>
            <a:bodyPr/>
            <a:lstStyle/>
            <a:p>
              <a:endParaRPr lang="en-IN"/>
            </a:p>
          </p:txBody>
        </p:sp>
        <p:sp>
          <p:nvSpPr>
            <p:cNvPr id="10" name="TextBox 10"/>
            <p:cNvSpPr txBox="1"/>
            <p:nvPr/>
          </p:nvSpPr>
          <p:spPr>
            <a:xfrm>
              <a:off x="0" y="9525"/>
              <a:ext cx="1141911" cy="537116"/>
            </a:xfrm>
            <a:prstGeom prst="rect">
              <a:avLst/>
            </a:prstGeom>
          </p:spPr>
          <p:txBody>
            <a:bodyPr lIns="50800" tIns="50800" rIns="50800" bIns="50800" rtlCol="0" anchor="ctr"/>
            <a:lstStyle/>
            <a:p>
              <a:pPr algn="l">
                <a:lnSpc>
                  <a:spcPts val="1512"/>
                </a:lnSpc>
              </a:pPr>
              <a:r>
                <a:rPr lang="en-US" sz="1399">
                  <a:solidFill>
                    <a:srgbClr val="FFFFFF"/>
                  </a:solidFill>
                  <a:latin typeface="Open Sans Bold"/>
                </a:rPr>
                <a:t>Step 1</a:t>
              </a:r>
            </a:p>
          </p:txBody>
        </p:sp>
      </p:grpSp>
      <p:grpSp>
        <p:nvGrpSpPr>
          <p:cNvPr id="11" name="Group 11"/>
          <p:cNvGrpSpPr/>
          <p:nvPr/>
        </p:nvGrpSpPr>
        <p:grpSpPr>
          <a:xfrm>
            <a:off x="1113710" y="2801161"/>
            <a:ext cx="1210588" cy="432501"/>
            <a:chOff x="0" y="0"/>
            <a:chExt cx="1614117" cy="576668"/>
          </a:xfrm>
        </p:grpSpPr>
        <p:sp>
          <p:nvSpPr>
            <p:cNvPr id="12" name="Freeform 12"/>
            <p:cNvSpPr/>
            <p:nvPr/>
          </p:nvSpPr>
          <p:spPr>
            <a:xfrm>
              <a:off x="0" y="0"/>
              <a:ext cx="1614170" cy="576707"/>
            </a:xfrm>
            <a:custGeom>
              <a:avLst/>
              <a:gdLst/>
              <a:ahLst/>
              <a:cxnLst/>
              <a:rect l="l" t="t" r="r" b="b"/>
              <a:pathLst>
                <a:path w="1614170" h="576707">
                  <a:moveTo>
                    <a:pt x="0" y="0"/>
                  </a:moveTo>
                  <a:lnTo>
                    <a:pt x="1614170" y="0"/>
                  </a:lnTo>
                  <a:lnTo>
                    <a:pt x="1614170" y="576707"/>
                  </a:lnTo>
                  <a:lnTo>
                    <a:pt x="0" y="576707"/>
                  </a:lnTo>
                  <a:close/>
                </a:path>
              </a:pathLst>
            </a:custGeom>
            <a:solidFill>
              <a:srgbClr val="0C2849"/>
            </a:solidFill>
          </p:spPr>
          <p:txBody>
            <a:bodyPr/>
            <a:lstStyle/>
            <a:p>
              <a:endParaRPr lang="en-IN"/>
            </a:p>
          </p:txBody>
        </p:sp>
        <p:sp>
          <p:nvSpPr>
            <p:cNvPr id="13" name="TextBox 13"/>
            <p:cNvSpPr txBox="1"/>
            <p:nvPr/>
          </p:nvSpPr>
          <p:spPr>
            <a:xfrm>
              <a:off x="0" y="0"/>
              <a:ext cx="1614117" cy="576668"/>
            </a:xfrm>
            <a:prstGeom prst="rect">
              <a:avLst/>
            </a:prstGeom>
          </p:spPr>
          <p:txBody>
            <a:bodyPr lIns="50800" tIns="50800" rIns="50800" bIns="50800" rtlCol="0" anchor="ctr"/>
            <a:lstStyle/>
            <a:p>
              <a:pPr algn="ctr">
                <a:lnSpc>
                  <a:spcPts val="960"/>
                </a:lnSpc>
              </a:pPr>
              <a:r>
                <a:rPr lang="en-US" sz="800">
                  <a:solidFill>
                    <a:srgbClr val="FFFFFF"/>
                  </a:solidFill>
                  <a:latin typeface="Open Sans"/>
                </a:rPr>
                <a:t>Prototype development</a:t>
              </a:r>
            </a:p>
          </p:txBody>
        </p:sp>
      </p:grpSp>
      <p:grpSp>
        <p:nvGrpSpPr>
          <p:cNvPr id="14" name="Group 14"/>
          <p:cNvGrpSpPr/>
          <p:nvPr/>
        </p:nvGrpSpPr>
        <p:grpSpPr>
          <a:xfrm>
            <a:off x="2347281" y="2805757"/>
            <a:ext cx="1210589" cy="463996"/>
            <a:chOff x="0" y="0"/>
            <a:chExt cx="1614119" cy="618662"/>
          </a:xfrm>
        </p:grpSpPr>
        <p:sp>
          <p:nvSpPr>
            <p:cNvPr id="15" name="Freeform 15"/>
            <p:cNvSpPr/>
            <p:nvPr/>
          </p:nvSpPr>
          <p:spPr>
            <a:xfrm>
              <a:off x="0" y="0"/>
              <a:ext cx="1614170" cy="618602"/>
            </a:xfrm>
            <a:custGeom>
              <a:avLst/>
              <a:gdLst/>
              <a:ahLst/>
              <a:cxnLst/>
              <a:rect l="l" t="t" r="r" b="b"/>
              <a:pathLst>
                <a:path w="1614170" h="618602">
                  <a:moveTo>
                    <a:pt x="0" y="0"/>
                  </a:moveTo>
                  <a:lnTo>
                    <a:pt x="1614170" y="0"/>
                  </a:lnTo>
                  <a:lnTo>
                    <a:pt x="1614170" y="618602"/>
                  </a:lnTo>
                  <a:lnTo>
                    <a:pt x="0" y="618602"/>
                  </a:lnTo>
                  <a:close/>
                </a:path>
              </a:pathLst>
            </a:custGeom>
            <a:solidFill>
              <a:srgbClr val="0C2849"/>
            </a:solidFill>
          </p:spPr>
          <p:txBody>
            <a:bodyPr/>
            <a:lstStyle/>
            <a:p>
              <a:endParaRPr lang="en-IN"/>
            </a:p>
          </p:txBody>
        </p:sp>
        <p:sp>
          <p:nvSpPr>
            <p:cNvPr id="16" name="TextBox 16"/>
            <p:cNvSpPr txBox="1"/>
            <p:nvPr/>
          </p:nvSpPr>
          <p:spPr>
            <a:xfrm>
              <a:off x="0" y="0"/>
              <a:ext cx="1614119" cy="618662"/>
            </a:xfrm>
            <a:prstGeom prst="rect">
              <a:avLst/>
            </a:prstGeom>
          </p:spPr>
          <p:txBody>
            <a:bodyPr lIns="50800" tIns="50800" rIns="50800" bIns="50800" rtlCol="0" anchor="ctr"/>
            <a:lstStyle/>
            <a:p>
              <a:pPr algn="ctr">
                <a:lnSpc>
                  <a:spcPts val="960"/>
                </a:lnSpc>
              </a:pPr>
              <a:r>
                <a:rPr lang="en-US" sz="800">
                  <a:solidFill>
                    <a:srgbClr val="FFFFFF"/>
                  </a:solidFill>
                  <a:latin typeface="Open Sans"/>
                </a:rPr>
                <a:t>Raw material sourcing (molasses from sugar cane, water)</a:t>
              </a:r>
            </a:p>
          </p:txBody>
        </p:sp>
      </p:grpSp>
      <p:sp>
        <p:nvSpPr>
          <p:cNvPr id="17" name="TextBox 17"/>
          <p:cNvSpPr txBox="1"/>
          <p:nvPr/>
        </p:nvSpPr>
        <p:spPr>
          <a:xfrm>
            <a:off x="1205134" y="3259107"/>
            <a:ext cx="1016650" cy="1143000"/>
          </a:xfrm>
          <a:prstGeom prst="rect">
            <a:avLst/>
          </a:prstGeom>
        </p:spPr>
        <p:txBody>
          <a:bodyPr lIns="0" tIns="0" rIns="0" bIns="0" rtlCol="0" anchor="t">
            <a:spAutoFit/>
          </a:bodyPr>
          <a:lstStyle/>
          <a:p>
            <a:pPr algn="l">
              <a:lnSpc>
                <a:spcPts val="960"/>
              </a:lnSpc>
            </a:pPr>
            <a:r>
              <a:rPr lang="en-US" sz="800">
                <a:solidFill>
                  <a:srgbClr val="F93F02"/>
                </a:solidFill>
                <a:latin typeface="Open Sans Italics"/>
              </a:rPr>
              <a:t>In: different org. </a:t>
            </a:r>
          </a:p>
          <a:p>
            <a:pPr algn="l">
              <a:lnSpc>
                <a:spcPts val="960"/>
              </a:lnSpc>
            </a:pPr>
            <a:r>
              <a:rPr lang="en-US" sz="800">
                <a:solidFill>
                  <a:srgbClr val="F93F02"/>
                </a:solidFill>
                <a:latin typeface="Open Sans Italics"/>
              </a:rPr>
              <a:t>waste, water, heat,</a:t>
            </a:r>
          </a:p>
          <a:p>
            <a:pPr algn="l">
              <a:lnSpc>
                <a:spcPts val="960"/>
              </a:lnSpc>
            </a:pPr>
            <a:r>
              <a:rPr lang="en-US" sz="800">
                <a:solidFill>
                  <a:srgbClr val="F93F02"/>
                </a:solidFill>
                <a:latin typeface="Open Sans Italics"/>
              </a:rPr>
              <a:t>fermentation and</a:t>
            </a:r>
          </a:p>
          <a:p>
            <a:pPr algn="l">
              <a:lnSpc>
                <a:spcPts val="960"/>
              </a:lnSpc>
            </a:pPr>
            <a:r>
              <a:rPr lang="en-US" sz="800">
                <a:solidFill>
                  <a:srgbClr val="F93F02"/>
                </a:solidFill>
                <a:latin typeface="Open Sans Italics"/>
              </a:rPr>
              <a:t>distillation equipment</a:t>
            </a:r>
          </a:p>
          <a:p>
            <a:pPr algn="l">
              <a:lnSpc>
                <a:spcPts val="960"/>
              </a:lnSpc>
            </a:pPr>
            <a:r>
              <a:rPr lang="en-US" sz="800">
                <a:solidFill>
                  <a:srgbClr val="C061F2"/>
                </a:solidFill>
                <a:latin typeface="Open Sans Italics"/>
              </a:rPr>
              <a:t>Out: various prototypes</a:t>
            </a:r>
          </a:p>
          <a:p>
            <a:pPr algn="l">
              <a:lnSpc>
                <a:spcPts val="960"/>
              </a:lnSpc>
            </a:pPr>
            <a:r>
              <a:rPr lang="en-US" sz="800">
                <a:solidFill>
                  <a:srgbClr val="C061F2"/>
                </a:solidFill>
                <a:latin typeface="Open Sans Italics"/>
              </a:rPr>
              <a:t>with varying purification</a:t>
            </a:r>
          </a:p>
          <a:p>
            <a:pPr algn="l">
              <a:lnSpc>
                <a:spcPts val="960"/>
              </a:lnSpc>
            </a:pPr>
            <a:r>
              <a:rPr lang="en-US" sz="800">
                <a:solidFill>
                  <a:srgbClr val="C061F2"/>
                </a:solidFill>
                <a:latin typeface="Open Sans Italics"/>
              </a:rPr>
              <a:t>degrees, waste water, </a:t>
            </a:r>
          </a:p>
          <a:p>
            <a:pPr algn="l">
              <a:lnSpc>
                <a:spcPts val="960"/>
              </a:lnSpc>
            </a:pPr>
            <a:r>
              <a:rPr lang="en-US" sz="800">
                <a:solidFill>
                  <a:srgbClr val="C061F2"/>
                </a:solidFill>
                <a:latin typeface="Open Sans Italics"/>
              </a:rPr>
              <a:t>methane</a:t>
            </a:r>
          </a:p>
        </p:txBody>
      </p:sp>
      <p:grpSp>
        <p:nvGrpSpPr>
          <p:cNvPr id="18" name="Group 18"/>
          <p:cNvGrpSpPr/>
          <p:nvPr/>
        </p:nvGrpSpPr>
        <p:grpSpPr>
          <a:xfrm>
            <a:off x="2346300" y="4669578"/>
            <a:ext cx="1210589" cy="265097"/>
            <a:chOff x="0" y="0"/>
            <a:chExt cx="1614119" cy="353463"/>
          </a:xfrm>
        </p:grpSpPr>
        <p:sp>
          <p:nvSpPr>
            <p:cNvPr id="19" name="Freeform 19"/>
            <p:cNvSpPr/>
            <p:nvPr/>
          </p:nvSpPr>
          <p:spPr>
            <a:xfrm>
              <a:off x="0" y="0"/>
              <a:ext cx="1614170" cy="353441"/>
            </a:xfrm>
            <a:custGeom>
              <a:avLst/>
              <a:gdLst/>
              <a:ahLst/>
              <a:cxnLst/>
              <a:rect l="l" t="t" r="r" b="b"/>
              <a:pathLst>
                <a:path w="1614170" h="353441">
                  <a:moveTo>
                    <a:pt x="0" y="0"/>
                  </a:moveTo>
                  <a:lnTo>
                    <a:pt x="1614170" y="0"/>
                  </a:lnTo>
                  <a:lnTo>
                    <a:pt x="1614170" y="353441"/>
                  </a:lnTo>
                  <a:lnTo>
                    <a:pt x="0" y="353441"/>
                  </a:lnTo>
                  <a:close/>
                </a:path>
              </a:pathLst>
            </a:custGeom>
            <a:solidFill>
              <a:srgbClr val="0C2849"/>
            </a:solidFill>
          </p:spPr>
          <p:txBody>
            <a:bodyPr/>
            <a:lstStyle/>
            <a:p>
              <a:endParaRPr lang="en-IN"/>
            </a:p>
          </p:txBody>
        </p:sp>
        <p:sp>
          <p:nvSpPr>
            <p:cNvPr id="20" name="TextBox 20"/>
            <p:cNvSpPr txBox="1"/>
            <p:nvPr/>
          </p:nvSpPr>
          <p:spPr>
            <a:xfrm>
              <a:off x="0" y="0"/>
              <a:ext cx="1614119" cy="353463"/>
            </a:xfrm>
            <a:prstGeom prst="rect">
              <a:avLst/>
            </a:prstGeom>
          </p:spPr>
          <p:txBody>
            <a:bodyPr lIns="50800" tIns="50800" rIns="50800" bIns="50800" rtlCol="0" anchor="ctr"/>
            <a:lstStyle/>
            <a:p>
              <a:pPr algn="ctr">
                <a:lnSpc>
                  <a:spcPts val="960"/>
                </a:lnSpc>
              </a:pPr>
              <a:r>
                <a:rPr lang="en-US" sz="800">
                  <a:solidFill>
                    <a:srgbClr val="FFFFFF"/>
                  </a:solidFill>
                  <a:latin typeface="Open Sans"/>
                </a:rPr>
                <a:t>Storage of inputs</a:t>
              </a:r>
            </a:p>
          </p:txBody>
        </p:sp>
      </p:grpSp>
      <p:sp>
        <p:nvSpPr>
          <p:cNvPr id="21" name="TextBox 21"/>
          <p:cNvSpPr txBox="1"/>
          <p:nvPr/>
        </p:nvSpPr>
        <p:spPr>
          <a:xfrm>
            <a:off x="2411812" y="3283804"/>
            <a:ext cx="1065622" cy="571500"/>
          </a:xfrm>
          <a:prstGeom prst="rect">
            <a:avLst/>
          </a:prstGeom>
        </p:spPr>
        <p:txBody>
          <a:bodyPr lIns="0" tIns="0" rIns="0" bIns="0" rtlCol="0" anchor="t">
            <a:spAutoFit/>
          </a:bodyPr>
          <a:lstStyle/>
          <a:p>
            <a:pPr algn="l">
              <a:lnSpc>
                <a:spcPts val="960"/>
              </a:lnSpc>
            </a:pPr>
            <a:r>
              <a:rPr lang="en-US" sz="800">
                <a:solidFill>
                  <a:srgbClr val="F93F02"/>
                </a:solidFill>
                <a:latin typeface="Open Sans Italics"/>
              </a:rPr>
              <a:t>In: sugar cane, water,</a:t>
            </a:r>
          </a:p>
          <a:p>
            <a:pPr algn="l">
              <a:lnSpc>
                <a:spcPts val="960"/>
              </a:lnSpc>
            </a:pPr>
            <a:r>
              <a:rPr lang="en-US" sz="800">
                <a:solidFill>
                  <a:srgbClr val="F93F02"/>
                </a:solidFill>
                <a:latin typeface="Open Sans Italics"/>
              </a:rPr>
              <a:t>money, labour (workers),</a:t>
            </a:r>
          </a:p>
          <a:p>
            <a:pPr algn="l">
              <a:lnSpc>
                <a:spcPts val="960"/>
              </a:lnSpc>
            </a:pPr>
            <a:r>
              <a:rPr lang="en-US" sz="800">
                <a:solidFill>
                  <a:srgbClr val="F93F02"/>
                </a:solidFill>
                <a:latin typeface="Open Sans Italics"/>
              </a:rPr>
              <a:t>pick-up truck, fuel</a:t>
            </a:r>
          </a:p>
          <a:p>
            <a:pPr algn="l">
              <a:lnSpc>
                <a:spcPts val="960"/>
              </a:lnSpc>
            </a:pPr>
            <a:r>
              <a:rPr lang="en-US" sz="800">
                <a:solidFill>
                  <a:srgbClr val="C061F2"/>
                </a:solidFill>
                <a:latin typeface="Open Sans Italics"/>
              </a:rPr>
              <a:t>Out: emissions</a:t>
            </a:r>
          </a:p>
        </p:txBody>
      </p:sp>
      <p:grpSp>
        <p:nvGrpSpPr>
          <p:cNvPr id="22" name="Group 22"/>
          <p:cNvGrpSpPr/>
          <p:nvPr/>
        </p:nvGrpSpPr>
        <p:grpSpPr>
          <a:xfrm>
            <a:off x="2333927" y="3961074"/>
            <a:ext cx="1210589" cy="443146"/>
            <a:chOff x="0" y="0"/>
            <a:chExt cx="1614119" cy="590861"/>
          </a:xfrm>
        </p:grpSpPr>
        <p:sp>
          <p:nvSpPr>
            <p:cNvPr id="23" name="Freeform 23"/>
            <p:cNvSpPr/>
            <p:nvPr/>
          </p:nvSpPr>
          <p:spPr>
            <a:xfrm>
              <a:off x="0" y="0"/>
              <a:ext cx="1614170" cy="590804"/>
            </a:xfrm>
            <a:custGeom>
              <a:avLst/>
              <a:gdLst/>
              <a:ahLst/>
              <a:cxnLst/>
              <a:rect l="l" t="t" r="r" b="b"/>
              <a:pathLst>
                <a:path w="1614170" h="590804">
                  <a:moveTo>
                    <a:pt x="0" y="0"/>
                  </a:moveTo>
                  <a:lnTo>
                    <a:pt x="1614170" y="0"/>
                  </a:lnTo>
                  <a:lnTo>
                    <a:pt x="1614170" y="590804"/>
                  </a:lnTo>
                  <a:lnTo>
                    <a:pt x="0" y="590804"/>
                  </a:lnTo>
                  <a:close/>
                </a:path>
              </a:pathLst>
            </a:custGeom>
            <a:solidFill>
              <a:srgbClr val="0C2849"/>
            </a:solidFill>
          </p:spPr>
          <p:txBody>
            <a:bodyPr/>
            <a:lstStyle/>
            <a:p>
              <a:endParaRPr lang="en-IN"/>
            </a:p>
          </p:txBody>
        </p:sp>
        <p:sp>
          <p:nvSpPr>
            <p:cNvPr id="24" name="TextBox 24"/>
            <p:cNvSpPr txBox="1"/>
            <p:nvPr/>
          </p:nvSpPr>
          <p:spPr>
            <a:xfrm>
              <a:off x="0" y="0"/>
              <a:ext cx="1614119" cy="590861"/>
            </a:xfrm>
            <a:prstGeom prst="rect">
              <a:avLst/>
            </a:prstGeom>
          </p:spPr>
          <p:txBody>
            <a:bodyPr lIns="50800" tIns="50800" rIns="50800" bIns="50800" rtlCol="0" anchor="ctr"/>
            <a:lstStyle/>
            <a:p>
              <a:pPr algn="ctr">
                <a:lnSpc>
                  <a:spcPts val="960"/>
                </a:lnSpc>
              </a:pPr>
              <a:r>
                <a:rPr lang="en-US" sz="800">
                  <a:solidFill>
                    <a:srgbClr val="FFFFFF"/>
                  </a:solidFill>
                  <a:latin typeface="Open Sans"/>
                </a:rPr>
                <a:t>Procurement of machinery to process</a:t>
              </a:r>
            </a:p>
          </p:txBody>
        </p:sp>
      </p:grpSp>
      <p:grpSp>
        <p:nvGrpSpPr>
          <p:cNvPr id="25" name="Group 25"/>
          <p:cNvGrpSpPr/>
          <p:nvPr/>
        </p:nvGrpSpPr>
        <p:grpSpPr>
          <a:xfrm>
            <a:off x="3579897" y="2797393"/>
            <a:ext cx="1210589" cy="319949"/>
            <a:chOff x="0" y="0"/>
            <a:chExt cx="1614119" cy="426599"/>
          </a:xfrm>
        </p:grpSpPr>
        <p:sp>
          <p:nvSpPr>
            <p:cNvPr id="26" name="Freeform 26"/>
            <p:cNvSpPr/>
            <p:nvPr/>
          </p:nvSpPr>
          <p:spPr>
            <a:xfrm>
              <a:off x="0" y="0"/>
              <a:ext cx="1614170" cy="426593"/>
            </a:xfrm>
            <a:custGeom>
              <a:avLst/>
              <a:gdLst/>
              <a:ahLst/>
              <a:cxnLst/>
              <a:rect l="l" t="t" r="r" b="b"/>
              <a:pathLst>
                <a:path w="1614170" h="426593">
                  <a:moveTo>
                    <a:pt x="0" y="0"/>
                  </a:moveTo>
                  <a:lnTo>
                    <a:pt x="1614170" y="0"/>
                  </a:lnTo>
                  <a:lnTo>
                    <a:pt x="1614170" y="426593"/>
                  </a:lnTo>
                  <a:lnTo>
                    <a:pt x="0" y="426593"/>
                  </a:lnTo>
                  <a:close/>
                </a:path>
              </a:pathLst>
            </a:custGeom>
            <a:solidFill>
              <a:srgbClr val="0C2849"/>
            </a:solidFill>
          </p:spPr>
          <p:txBody>
            <a:bodyPr/>
            <a:lstStyle/>
            <a:p>
              <a:endParaRPr lang="en-IN"/>
            </a:p>
          </p:txBody>
        </p:sp>
        <p:sp>
          <p:nvSpPr>
            <p:cNvPr id="27" name="TextBox 27"/>
            <p:cNvSpPr txBox="1"/>
            <p:nvPr/>
          </p:nvSpPr>
          <p:spPr>
            <a:xfrm>
              <a:off x="0" y="0"/>
              <a:ext cx="1614119" cy="426599"/>
            </a:xfrm>
            <a:prstGeom prst="rect">
              <a:avLst/>
            </a:prstGeom>
          </p:spPr>
          <p:txBody>
            <a:bodyPr lIns="50800" tIns="50800" rIns="50800" bIns="50800" rtlCol="0" anchor="ctr"/>
            <a:lstStyle/>
            <a:p>
              <a:pPr algn="ctr">
                <a:lnSpc>
                  <a:spcPts val="960"/>
                </a:lnSpc>
              </a:pPr>
              <a:r>
                <a:rPr lang="en-US" sz="800">
                  <a:solidFill>
                    <a:srgbClr val="FFFFFF"/>
                  </a:solidFill>
                  <a:latin typeface="Open Sans"/>
                </a:rPr>
                <a:t>fermentation</a:t>
              </a:r>
            </a:p>
          </p:txBody>
        </p:sp>
      </p:grpSp>
      <p:grpSp>
        <p:nvGrpSpPr>
          <p:cNvPr id="28" name="Group 28"/>
          <p:cNvGrpSpPr/>
          <p:nvPr/>
        </p:nvGrpSpPr>
        <p:grpSpPr>
          <a:xfrm>
            <a:off x="3563369" y="3822763"/>
            <a:ext cx="1210589" cy="265514"/>
            <a:chOff x="0" y="0"/>
            <a:chExt cx="1614119" cy="354019"/>
          </a:xfrm>
        </p:grpSpPr>
        <p:sp>
          <p:nvSpPr>
            <p:cNvPr id="29" name="Freeform 29"/>
            <p:cNvSpPr/>
            <p:nvPr/>
          </p:nvSpPr>
          <p:spPr>
            <a:xfrm>
              <a:off x="0" y="0"/>
              <a:ext cx="1614170" cy="354076"/>
            </a:xfrm>
            <a:custGeom>
              <a:avLst/>
              <a:gdLst/>
              <a:ahLst/>
              <a:cxnLst/>
              <a:rect l="l" t="t" r="r" b="b"/>
              <a:pathLst>
                <a:path w="1614170" h="354076">
                  <a:moveTo>
                    <a:pt x="0" y="0"/>
                  </a:moveTo>
                  <a:lnTo>
                    <a:pt x="1614170" y="0"/>
                  </a:lnTo>
                  <a:lnTo>
                    <a:pt x="1614170" y="354076"/>
                  </a:lnTo>
                  <a:lnTo>
                    <a:pt x="0" y="354076"/>
                  </a:lnTo>
                  <a:close/>
                </a:path>
              </a:pathLst>
            </a:custGeom>
            <a:solidFill>
              <a:srgbClr val="0C2849"/>
            </a:solidFill>
          </p:spPr>
          <p:txBody>
            <a:bodyPr/>
            <a:lstStyle/>
            <a:p>
              <a:endParaRPr lang="en-IN"/>
            </a:p>
          </p:txBody>
        </p:sp>
        <p:sp>
          <p:nvSpPr>
            <p:cNvPr id="30" name="TextBox 30"/>
            <p:cNvSpPr txBox="1"/>
            <p:nvPr/>
          </p:nvSpPr>
          <p:spPr>
            <a:xfrm>
              <a:off x="0" y="0"/>
              <a:ext cx="1614119" cy="354019"/>
            </a:xfrm>
            <a:prstGeom prst="rect">
              <a:avLst/>
            </a:prstGeom>
          </p:spPr>
          <p:txBody>
            <a:bodyPr lIns="50800" tIns="50800" rIns="50800" bIns="50800" rtlCol="0" anchor="ctr"/>
            <a:lstStyle/>
            <a:p>
              <a:pPr algn="ctr">
                <a:lnSpc>
                  <a:spcPts val="960"/>
                </a:lnSpc>
              </a:pPr>
              <a:r>
                <a:rPr lang="en-US" sz="800">
                  <a:solidFill>
                    <a:srgbClr val="FFFFFF"/>
                  </a:solidFill>
                  <a:latin typeface="Open Sans"/>
                </a:rPr>
                <a:t>distillation</a:t>
              </a:r>
            </a:p>
          </p:txBody>
        </p:sp>
      </p:grpSp>
      <p:grpSp>
        <p:nvGrpSpPr>
          <p:cNvPr id="31" name="Group 31"/>
          <p:cNvGrpSpPr/>
          <p:nvPr/>
        </p:nvGrpSpPr>
        <p:grpSpPr>
          <a:xfrm>
            <a:off x="3584322" y="4720954"/>
            <a:ext cx="1210589" cy="241166"/>
            <a:chOff x="0" y="0"/>
            <a:chExt cx="1614119" cy="321555"/>
          </a:xfrm>
        </p:grpSpPr>
        <p:sp>
          <p:nvSpPr>
            <p:cNvPr id="32" name="Freeform 32"/>
            <p:cNvSpPr/>
            <p:nvPr/>
          </p:nvSpPr>
          <p:spPr>
            <a:xfrm>
              <a:off x="0" y="0"/>
              <a:ext cx="1614170" cy="321564"/>
            </a:xfrm>
            <a:custGeom>
              <a:avLst/>
              <a:gdLst/>
              <a:ahLst/>
              <a:cxnLst/>
              <a:rect l="l" t="t" r="r" b="b"/>
              <a:pathLst>
                <a:path w="1614170" h="321564">
                  <a:moveTo>
                    <a:pt x="0" y="0"/>
                  </a:moveTo>
                  <a:lnTo>
                    <a:pt x="1614170" y="0"/>
                  </a:lnTo>
                  <a:lnTo>
                    <a:pt x="1614170" y="321564"/>
                  </a:lnTo>
                  <a:lnTo>
                    <a:pt x="0" y="321564"/>
                  </a:lnTo>
                  <a:close/>
                </a:path>
              </a:pathLst>
            </a:custGeom>
            <a:solidFill>
              <a:srgbClr val="0C2849"/>
            </a:solidFill>
          </p:spPr>
          <p:txBody>
            <a:bodyPr/>
            <a:lstStyle/>
            <a:p>
              <a:endParaRPr lang="en-IN"/>
            </a:p>
          </p:txBody>
        </p:sp>
        <p:sp>
          <p:nvSpPr>
            <p:cNvPr id="33" name="TextBox 33"/>
            <p:cNvSpPr txBox="1"/>
            <p:nvPr/>
          </p:nvSpPr>
          <p:spPr>
            <a:xfrm>
              <a:off x="0" y="0"/>
              <a:ext cx="1614119" cy="321555"/>
            </a:xfrm>
            <a:prstGeom prst="rect">
              <a:avLst/>
            </a:prstGeom>
          </p:spPr>
          <p:txBody>
            <a:bodyPr lIns="50800" tIns="50800" rIns="50800" bIns="50800" rtlCol="0" anchor="ctr"/>
            <a:lstStyle/>
            <a:p>
              <a:pPr algn="ctr">
                <a:lnSpc>
                  <a:spcPts val="960"/>
                </a:lnSpc>
              </a:pPr>
              <a:r>
                <a:rPr lang="en-US" sz="800">
                  <a:solidFill>
                    <a:srgbClr val="FFFFFF"/>
                  </a:solidFill>
                  <a:latin typeface="Open Sans"/>
                </a:rPr>
                <a:t>Storage of ethanol</a:t>
              </a:r>
            </a:p>
          </p:txBody>
        </p:sp>
      </p:grpSp>
      <p:grpSp>
        <p:nvGrpSpPr>
          <p:cNvPr id="34" name="Group 34"/>
          <p:cNvGrpSpPr/>
          <p:nvPr/>
        </p:nvGrpSpPr>
        <p:grpSpPr>
          <a:xfrm>
            <a:off x="3579897" y="5423624"/>
            <a:ext cx="1210589" cy="250443"/>
            <a:chOff x="0" y="0"/>
            <a:chExt cx="1614119" cy="333924"/>
          </a:xfrm>
        </p:grpSpPr>
        <p:sp>
          <p:nvSpPr>
            <p:cNvPr id="35" name="Freeform 35"/>
            <p:cNvSpPr/>
            <p:nvPr/>
          </p:nvSpPr>
          <p:spPr>
            <a:xfrm>
              <a:off x="0" y="0"/>
              <a:ext cx="1614170" cy="333883"/>
            </a:xfrm>
            <a:custGeom>
              <a:avLst/>
              <a:gdLst/>
              <a:ahLst/>
              <a:cxnLst/>
              <a:rect l="l" t="t" r="r" b="b"/>
              <a:pathLst>
                <a:path w="1614170" h="333883">
                  <a:moveTo>
                    <a:pt x="0" y="0"/>
                  </a:moveTo>
                  <a:lnTo>
                    <a:pt x="1614170" y="0"/>
                  </a:lnTo>
                  <a:lnTo>
                    <a:pt x="1614170" y="333883"/>
                  </a:lnTo>
                  <a:lnTo>
                    <a:pt x="0" y="333883"/>
                  </a:lnTo>
                  <a:close/>
                </a:path>
              </a:pathLst>
            </a:custGeom>
            <a:solidFill>
              <a:srgbClr val="0C2849"/>
            </a:solidFill>
          </p:spPr>
          <p:txBody>
            <a:bodyPr/>
            <a:lstStyle/>
            <a:p>
              <a:endParaRPr lang="en-IN"/>
            </a:p>
          </p:txBody>
        </p:sp>
        <p:sp>
          <p:nvSpPr>
            <p:cNvPr id="36" name="TextBox 36"/>
            <p:cNvSpPr txBox="1"/>
            <p:nvPr/>
          </p:nvSpPr>
          <p:spPr>
            <a:xfrm>
              <a:off x="0" y="0"/>
              <a:ext cx="1614119" cy="333924"/>
            </a:xfrm>
            <a:prstGeom prst="rect">
              <a:avLst/>
            </a:prstGeom>
          </p:spPr>
          <p:txBody>
            <a:bodyPr lIns="50800" tIns="50800" rIns="50800" bIns="50800" rtlCol="0" anchor="ctr"/>
            <a:lstStyle/>
            <a:p>
              <a:pPr algn="ctr">
                <a:lnSpc>
                  <a:spcPts val="960"/>
                </a:lnSpc>
              </a:pPr>
              <a:r>
                <a:rPr lang="en-US" sz="800">
                  <a:solidFill>
                    <a:srgbClr val="FFFFFF"/>
                  </a:solidFill>
                  <a:latin typeface="Open Sans"/>
                </a:rPr>
                <a:t>Mixing unit</a:t>
              </a:r>
            </a:p>
          </p:txBody>
        </p:sp>
      </p:grpSp>
      <p:grpSp>
        <p:nvGrpSpPr>
          <p:cNvPr id="37" name="Group 37"/>
          <p:cNvGrpSpPr/>
          <p:nvPr/>
        </p:nvGrpSpPr>
        <p:grpSpPr>
          <a:xfrm>
            <a:off x="3600217" y="6211790"/>
            <a:ext cx="1210589" cy="235396"/>
            <a:chOff x="0" y="0"/>
            <a:chExt cx="1614119" cy="313862"/>
          </a:xfrm>
        </p:grpSpPr>
        <p:sp>
          <p:nvSpPr>
            <p:cNvPr id="38" name="Freeform 38"/>
            <p:cNvSpPr/>
            <p:nvPr/>
          </p:nvSpPr>
          <p:spPr>
            <a:xfrm>
              <a:off x="0" y="0"/>
              <a:ext cx="1614170" cy="313909"/>
            </a:xfrm>
            <a:custGeom>
              <a:avLst/>
              <a:gdLst/>
              <a:ahLst/>
              <a:cxnLst/>
              <a:rect l="l" t="t" r="r" b="b"/>
              <a:pathLst>
                <a:path w="1614170" h="313909">
                  <a:moveTo>
                    <a:pt x="0" y="0"/>
                  </a:moveTo>
                  <a:lnTo>
                    <a:pt x="1614170" y="0"/>
                  </a:lnTo>
                  <a:lnTo>
                    <a:pt x="1614170" y="313909"/>
                  </a:lnTo>
                  <a:lnTo>
                    <a:pt x="0" y="313909"/>
                  </a:lnTo>
                  <a:close/>
                </a:path>
              </a:pathLst>
            </a:custGeom>
            <a:solidFill>
              <a:srgbClr val="0C2849"/>
            </a:solidFill>
          </p:spPr>
          <p:txBody>
            <a:bodyPr/>
            <a:lstStyle/>
            <a:p>
              <a:endParaRPr lang="en-IN"/>
            </a:p>
          </p:txBody>
        </p:sp>
        <p:sp>
          <p:nvSpPr>
            <p:cNvPr id="39" name="TextBox 39"/>
            <p:cNvSpPr txBox="1"/>
            <p:nvPr/>
          </p:nvSpPr>
          <p:spPr>
            <a:xfrm>
              <a:off x="0" y="0"/>
              <a:ext cx="1614119" cy="313862"/>
            </a:xfrm>
            <a:prstGeom prst="rect">
              <a:avLst/>
            </a:prstGeom>
          </p:spPr>
          <p:txBody>
            <a:bodyPr lIns="50800" tIns="50800" rIns="50800" bIns="50800" rtlCol="0" anchor="ctr"/>
            <a:lstStyle/>
            <a:p>
              <a:pPr algn="ctr">
                <a:lnSpc>
                  <a:spcPts val="960"/>
                </a:lnSpc>
              </a:pPr>
              <a:r>
                <a:rPr lang="en-US" sz="800">
                  <a:solidFill>
                    <a:srgbClr val="FFFFFF"/>
                  </a:solidFill>
                  <a:latin typeface="Open Sans"/>
                </a:rPr>
                <a:t>Canning</a:t>
              </a:r>
            </a:p>
          </p:txBody>
        </p:sp>
      </p:grpSp>
      <p:sp>
        <p:nvSpPr>
          <p:cNvPr id="40" name="TextBox 40"/>
          <p:cNvSpPr txBox="1"/>
          <p:nvPr/>
        </p:nvSpPr>
        <p:spPr>
          <a:xfrm>
            <a:off x="3641675" y="3250412"/>
            <a:ext cx="1167200" cy="457200"/>
          </a:xfrm>
          <a:prstGeom prst="rect">
            <a:avLst/>
          </a:prstGeom>
        </p:spPr>
        <p:txBody>
          <a:bodyPr lIns="0" tIns="0" rIns="0" bIns="0" rtlCol="0" anchor="t">
            <a:spAutoFit/>
          </a:bodyPr>
          <a:lstStyle/>
          <a:p>
            <a:pPr algn="l">
              <a:lnSpc>
                <a:spcPts val="960"/>
              </a:lnSpc>
            </a:pPr>
            <a:r>
              <a:rPr lang="en-US" sz="800">
                <a:solidFill>
                  <a:srgbClr val="F93F02"/>
                </a:solidFill>
                <a:latin typeface="Open Sans Italics"/>
              </a:rPr>
              <a:t>In: Sugar cane molasses,</a:t>
            </a:r>
          </a:p>
          <a:p>
            <a:pPr algn="l">
              <a:lnSpc>
                <a:spcPts val="960"/>
              </a:lnSpc>
            </a:pPr>
            <a:r>
              <a:rPr lang="en-US" sz="800">
                <a:solidFill>
                  <a:srgbClr val="F93F02"/>
                </a:solidFill>
                <a:latin typeface="Open Sans Italics"/>
              </a:rPr>
              <a:t>water, yeast</a:t>
            </a:r>
          </a:p>
          <a:p>
            <a:pPr algn="l">
              <a:lnSpc>
                <a:spcPts val="960"/>
              </a:lnSpc>
            </a:pPr>
            <a:r>
              <a:rPr lang="en-US" sz="800">
                <a:solidFill>
                  <a:srgbClr val="C061F2"/>
                </a:solidFill>
                <a:latin typeface="Open Sans Italics"/>
              </a:rPr>
              <a:t>Out: 8% alcohol con-</a:t>
            </a:r>
          </a:p>
          <a:p>
            <a:pPr algn="l">
              <a:lnSpc>
                <a:spcPts val="960"/>
              </a:lnSpc>
            </a:pPr>
            <a:r>
              <a:rPr lang="en-US" sz="800">
                <a:solidFill>
                  <a:srgbClr val="C061F2"/>
                </a:solidFill>
                <a:latin typeface="Open Sans Italics"/>
              </a:rPr>
              <a:t>centrate, organic waste</a:t>
            </a:r>
          </a:p>
        </p:txBody>
      </p:sp>
      <p:sp>
        <p:nvSpPr>
          <p:cNvPr id="41" name="TextBox 41"/>
          <p:cNvSpPr txBox="1"/>
          <p:nvPr/>
        </p:nvSpPr>
        <p:spPr>
          <a:xfrm>
            <a:off x="2425351" y="4456777"/>
            <a:ext cx="1027739" cy="114300"/>
          </a:xfrm>
          <a:prstGeom prst="rect">
            <a:avLst/>
          </a:prstGeom>
        </p:spPr>
        <p:txBody>
          <a:bodyPr lIns="0" tIns="0" rIns="0" bIns="0" rtlCol="0" anchor="t">
            <a:spAutoFit/>
          </a:bodyPr>
          <a:lstStyle/>
          <a:p>
            <a:pPr algn="l">
              <a:lnSpc>
                <a:spcPts val="960"/>
              </a:lnSpc>
            </a:pPr>
            <a:r>
              <a:rPr lang="en-US" sz="800">
                <a:solidFill>
                  <a:srgbClr val="F93F02"/>
                </a:solidFill>
                <a:latin typeface="Open Sans Italics"/>
              </a:rPr>
              <a:t>In: money</a:t>
            </a:r>
          </a:p>
        </p:txBody>
      </p:sp>
      <p:sp>
        <p:nvSpPr>
          <p:cNvPr id="42" name="TextBox 42"/>
          <p:cNvSpPr txBox="1"/>
          <p:nvPr/>
        </p:nvSpPr>
        <p:spPr>
          <a:xfrm>
            <a:off x="2438705" y="4993086"/>
            <a:ext cx="1027739" cy="114300"/>
          </a:xfrm>
          <a:prstGeom prst="rect">
            <a:avLst/>
          </a:prstGeom>
        </p:spPr>
        <p:txBody>
          <a:bodyPr lIns="0" tIns="0" rIns="0" bIns="0" rtlCol="0" anchor="t">
            <a:spAutoFit/>
          </a:bodyPr>
          <a:lstStyle/>
          <a:p>
            <a:pPr algn="l">
              <a:lnSpc>
                <a:spcPts val="960"/>
              </a:lnSpc>
            </a:pPr>
            <a:r>
              <a:rPr lang="en-US" sz="800">
                <a:solidFill>
                  <a:srgbClr val="F93F02"/>
                </a:solidFill>
                <a:latin typeface="Open Sans Italics"/>
              </a:rPr>
              <a:t>In: energy (cooling)</a:t>
            </a:r>
          </a:p>
        </p:txBody>
      </p:sp>
      <p:sp>
        <p:nvSpPr>
          <p:cNvPr id="43" name="TextBox 43"/>
          <p:cNvSpPr txBox="1"/>
          <p:nvPr/>
        </p:nvSpPr>
        <p:spPr>
          <a:xfrm>
            <a:off x="3578001" y="4104536"/>
            <a:ext cx="1130330" cy="457200"/>
          </a:xfrm>
          <a:prstGeom prst="rect">
            <a:avLst/>
          </a:prstGeom>
        </p:spPr>
        <p:txBody>
          <a:bodyPr lIns="0" tIns="0" rIns="0" bIns="0" rtlCol="0" anchor="t">
            <a:spAutoFit/>
          </a:bodyPr>
          <a:lstStyle/>
          <a:p>
            <a:pPr algn="l">
              <a:lnSpc>
                <a:spcPts val="960"/>
              </a:lnSpc>
            </a:pPr>
            <a:r>
              <a:rPr lang="en-US" sz="800">
                <a:solidFill>
                  <a:srgbClr val="F93F02"/>
                </a:solidFill>
                <a:latin typeface="Open Sans Italics"/>
              </a:rPr>
              <a:t>In: alcohol concentrate, </a:t>
            </a:r>
          </a:p>
          <a:p>
            <a:pPr algn="l">
              <a:lnSpc>
                <a:spcPts val="960"/>
              </a:lnSpc>
            </a:pPr>
            <a:r>
              <a:rPr lang="en-US" sz="800">
                <a:solidFill>
                  <a:srgbClr val="F93F02"/>
                </a:solidFill>
                <a:latin typeface="Open Sans Italics"/>
              </a:rPr>
              <a:t>energy</a:t>
            </a:r>
          </a:p>
          <a:p>
            <a:pPr algn="l">
              <a:lnSpc>
                <a:spcPts val="960"/>
              </a:lnSpc>
            </a:pPr>
            <a:r>
              <a:rPr lang="en-US" sz="800">
                <a:solidFill>
                  <a:srgbClr val="C061F2"/>
                </a:solidFill>
                <a:latin typeface="Open Sans Italics"/>
              </a:rPr>
              <a:t>Out: 96% ethanol, </a:t>
            </a:r>
          </a:p>
          <a:p>
            <a:pPr algn="l">
              <a:lnSpc>
                <a:spcPts val="960"/>
              </a:lnSpc>
            </a:pPr>
            <a:r>
              <a:rPr lang="en-US" sz="800">
                <a:solidFill>
                  <a:srgbClr val="C061F2"/>
                </a:solidFill>
                <a:latin typeface="Open Sans Italics"/>
              </a:rPr>
              <a:t>distilled water</a:t>
            </a:r>
          </a:p>
        </p:txBody>
      </p:sp>
      <p:sp>
        <p:nvSpPr>
          <p:cNvPr id="44" name="TextBox 44"/>
          <p:cNvSpPr txBox="1"/>
          <p:nvPr/>
        </p:nvSpPr>
        <p:spPr>
          <a:xfrm>
            <a:off x="3659555" y="5730904"/>
            <a:ext cx="1039506" cy="228600"/>
          </a:xfrm>
          <a:prstGeom prst="rect">
            <a:avLst/>
          </a:prstGeom>
        </p:spPr>
        <p:txBody>
          <a:bodyPr lIns="0" tIns="0" rIns="0" bIns="0" rtlCol="0" anchor="t">
            <a:spAutoFit/>
          </a:bodyPr>
          <a:lstStyle/>
          <a:p>
            <a:pPr algn="l">
              <a:lnSpc>
                <a:spcPts val="960"/>
              </a:lnSpc>
            </a:pPr>
            <a:r>
              <a:rPr lang="en-US" sz="800">
                <a:solidFill>
                  <a:srgbClr val="F93F02"/>
                </a:solidFill>
                <a:latin typeface="Open Sans Italics"/>
              </a:rPr>
              <a:t>In: ethanol, gel</a:t>
            </a:r>
          </a:p>
          <a:p>
            <a:pPr algn="l">
              <a:lnSpc>
                <a:spcPts val="960"/>
              </a:lnSpc>
            </a:pPr>
            <a:r>
              <a:rPr lang="en-US" sz="800">
                <a:solidFill>
                  <a:srgbClr val="C061F2"/>
                </a:solidFill>
                <a:latin typeface="Open Sans Italics"/>
              </a:rPr>
              <a:t>Out: main product</a:t>
            </a:r>
          </a:p>
        </p:txBody>
      </p:sp>
      <p:sp>
        <p:nvSpPr>
          <p:cNvPr id="45" name="TextBox 45"/>
          <p:cNvSpPr txBox="1"/>
          <p:nvPr/>
        </p:nvSpPr>
        <p:spPr>
          <a:xfrm>
            <a:off x="3671322" y="5014578"/>
            <a:ext cx="1048059" cy="228600"/>
          </a:xfrm>
          <a:prstGeom prst="rect">
            <a:avLst/>
          </a:prstGeom>
        </p:spPr>
        <p:txBody>
          <a:bodyPr lIns="0" tIns="0" rIns="0" bIns="0" rtlCol="0" anchor="t">
            <a:spAutoFit/>
          </a:bodyPr>
          <a:lstStyle/>
          <a:p>
            <a:pPr algn="l">
              <a:lnSpc>
                <a:spcPts val="960"/>
              </a:lnSpc>
            </a:pPr>
            <a:r>
              <a:rPr lang="en-US" sz="800">
                <a:solidFill>
                  <a:srgbClr val="F93F02"/>
                </a:solidFill>
                <a:latin typeface="Open Sans Italics"/>
              </a:rPr>
              <a:t>In: ethanol tanks, ethanol, storage facility</a:t>
            </a:r>
          </a:p>
        </p:txBody>
      </p:sp>
      <p:grpSp>
        <p:nvGrpSpPr>
          <p:cNvPr id="46" name="Group 46"/>
          <p:cNvGrpSpPr/>
          <p:nvPr/>
        </p:nvGrpSpPr>
        <p:grpSpPr>
          <a:xfrm>
            <a:off x="6053039" y="2799654"/>
            <a:ext cx="1210589" cy="319949"/>
            <a:chOff x="0" y="0"/>
            <a:chExt cx="1614119" cy="426599"/>
          </a:xfrm>
        </p:grpSpPr>
        <p:sp>
          <p:nvSpPr>
            <p:cNvPr id="47" name="Freeform 47"/>
            <p:cNvSpPr/>
            <p:nvPr/>
          </p:nvSpPr>
          <p:spPr>
            <a:xfrm>
              <a:off x="0" y="0"/>
              <a:ext cx="1614170" cy="426593"/>
            </a:xfrm>
            <a:custGeom>
              <a:avLst/>
              <a:gdLst/>
              <a:ahLst/>
              <a:cxnLst/>
              <a:rect l="l" t="t" r="r" b="b"/>
              <a:pathLst>
                <a:path w="1614170" h="426593">
                  <a:moveTo>
                    <a:pt x="0" y="0"/>
                  </a:moveTo>
                  <a:lnTo>
                    <a:pt x="1614170" y="0"/>
                  </a:lnTo>
                  <a:lnTo>
                    <a:pt x="1614170" y="426593"/>
                  </a:lnTo>
                  <a:lnTo>
                    <a:pt x="0" y="426593"/>
                  </a:lnTo>
                  <a:close/>
                </a:path>
              </a:pathLst>
            </a:custGeom>
            <a:solidFill>
              <a:srgbClr val="0C2849"/>
            </a:solidFill>
          </p:spPr>
          <p:txBody>
            <a:bodyPr/>
            <a:lstStyle/>
            <a:p>
              <a:endParaRPr lang="en-IN"/>
            </a:p>
          </p:txBody>
        </p:sp>
        <p:sp>
          <p:nvSpPr>
            <p:cNvPr id="48" name="TextBox 48"/>
            <p:cNvSpPr txBox="1"/>
            <p:nvPr/>
          </p:nvSpPr>
          <p:spPr>
            <a:xfrm>
              <a:off x="0" y="0"/>
              <a:ext cx="1614119" cy="426599"/>
            </a:xfrm>
            <a:prstGeom prst="rect">
              <a:avLst/>
            </a:prstGeom>
          </p:spPr>
          <p:txBody>
            <a:bodyPr lIns="50800" tIns="50800" rIns="50800" bIns="50800" rtlCol="0" anchor="ctr"/>
            <a:lstStyle/>
            <a:p>
              <a:pPr algn="ctr">
                <a:lnSpc>
                  <a:spcPts val="960"/>
                </a:lnSpc>
              </a:pPr>
              <a:r>
                <a:rPr lang="en-US" sz="800">
                  <a:solidFill>
                    <a:srgbClr val="FFFFFF"/>
                  </a:solidFill>
                  <a:latin typeface="Open Sans"/>
                </a:rPr>
                <a:t>Website</a:t>
              </a:r>
            </a:p>
          </p:txBody>
        </p:sp>
      </p:grpSp>
      <p:sp>
        <p:nvSpPr>
          <p:cNvPr id="49" name="TextBox 49"/>
          <p:cNvSpPr txBox="1"/>
          <p:nvPr/>
        </p:nvSpPr>
        <p:spPr>
          <a:xfrm>
            <a:off x="3706063" y="6482481"/>
            <a:ext cx="1022646" cy="228600"/>
          </a:xfrm>
          <a:prstGeom prst="rect">
            <a:avLst/>
          </a:prstGeom>
        </p:spPr>
        <p:txBody>
          <a:bodyPr lIns="0" tIns="0" rIns="0" bIns="0" rtlCol="0" anchor="t">
            <a:spAutoFit/>
          </a:bodyPr>
          <a:lstStyle/>
          <a:p>
            <a:pPr algn="l">
              <a:lnSpc>
                <a:spcPts val="960"/>
              </a:lnSpc>
            </a:pPr>
            <a:r>
              <a:rPr lang="en-US" sz="800">
                <a:solidFill>
                  <a:srgbClr val="F93F02"/>
                </a:solidFill>
                <a:latin typeface="Open Sans Italics"/>
              </a:rPr>
              <a:t>In: ethanol, gel, cans</a:t>
            </a:r>
          </a:p>
          <a:p>
            <a:pPr algn="l">
              <a:lnSpc>
                <a:spcPts val="960"/>
              </a:lnSpc>
            </a:pPr>
            <a:r>
              <a:rPr lang="en-US" sz="800">
                <a:solidFill>
                  <a:srgbClr val="F93F02"/>
                </a:solidFill>
                <a:latin typeface="Open Sans Italics"/>
              </a:rPr>
              <a:t>Out: main product</a:t>
            </a:r>
          </a:p>
        </p:txBody>
      </p:sp>
      <p:grpSp>
        <p:nvGrpSpPr>
          <p:cNvPr id="50" name="Group 50"/>
          <p:cNvGrpSpPr/>
          <p:nvPr/>
        </p:nvGrpSpPr>
        <p:grpSpPr>
          <a:xfrm>
            <a:off x="4812513" y="2797108"/>
            <a:ext cx="1210589" cy="319949"/>
            <a:chOff x="0" y="0"/>
            <a:chExt cx="1614119" cy="426599"/>
          </a:xfrm>
        </p:grpSpPr>
        <p:sp>
          <p:nvSpPr>
            <p:cNvPr id="51" name="Freeform 51"/>
            <p:cNvSpPr/>
            <p:nvPr/>
          </p:nvSpPr>
          <p:spPr>
            <a:xfrm>
              <a:off x="0" y="0"/>
              <a:ext cx="1614170" cy="426593"/>
            </a:xfrm>
            <a:custGeom>
              <a:avLst/>
              <a:gdLst/>
              <a:ahLst/>
              <a:cxnLst/>
              <a:rect l="l" t="t" r="r" b="b"/>
              <a:pathLst>
                <a:path w="1614170" h="426593">
                  <a:moveTo>
                    <a:pt x="0" y="0"/>
                  </a:moveTo>
                  <a:lnTo>
                    <a:pt x="1614170" y="0"/>
                  </a:lnTo>
                  <a:lnTo>
                    <a:pt x="1614170" y="426593"/>
                  </a:lnTo>
                  <a:lnTo>
                    <a:pt x="0" y="426593"/>
                  </a:lnTo>
                  <a:close/>
                </a:path>
              </a:pathLst>
            </a:custGeom>
            <a:solidFill>
              <a:srgbClr val="0C2849"/>
            </a:solidFill>
          </p:spPr>
          <p:txBody>
            <a:bodyPr/>
            <a:lstStyle/>
            <a:p>
              <a:endParaRPr lang="en-IN"/>
            </a:p>
          </p:txBody>
        </p:sp>
        <p:sp>
          <p:nvSpPr>
            <p:cNvPr id="52" name="TextBox 52"/>
            <p:cNvSpPr txBox="1"/>
            <p:nvPr/>
          </p:nvSpPr>
          <p:spPr>
            <a:xfrm>
              <a:off x="0" y="0"/>
              <a:ext cx="1614119" cy="426599"/>
            </a:xfrm>
            <a:prstGeom prst="rect">
              <a:avLst/>
            </a:prstGeom>
          </p:spPr>
          <p:txBody>
            <a:bodyPr lIns="50800" tIns="50800" rIns="50800" bIns="50800" rtlCol="0" anchor="ctr"/>
            <a:lstStyle/>
            <a:p>
              <a:pPr algn="ctr">
                <a:lnSpc>
                  <a:spcPts val="960"/>
                </a:lnSpc>
              </a:pPr>
              <a:r>
                <a:rPr lang="en-US" sz="800">
                  <a:solidFill>
                    <a:srgbClr val="FFFFFF"/>
                  </a:solidFill>
                  <a:latin typeface="Open Sans"/>
                </a:rPr>
                <a:t>B2B sale</a:t>
              </a:r>
            </a:p>
          </p:txBody>
        </p:sp>
      </p:grpSp>
      <p:grpSp>
        <p:nvGrpSpPr>
          <p:cNvPr id="53" name="Group 53"/>
          <p:cNvGrpSpPr/>
          <p:nvPr/>
        </p:nvGrpSpPr>
        <p:grpSpPr>
          <a:xfrm>
            <a:off x="4856549" y="5194479"/>
            <a:ext cx="1210589" cy="349696"/>
            <a:chOff x="0" y="0"/>
            <a:chExt cx="1614119" cy="466262"/>
          </a:xfrm>
        </p:grpSpPr>
        <p:sp>
          <p:nvSpPr>
            <p:cNvPr id="54" name="Freeform 54"/>
            <p:cNvSpPr/>
            <p:nvPr/>
          </p:nvSpPr>
          <p:spPr>
            <a:xfrm>
              <a:off x="0" y="0"/>
              <a:ext cx="1614170" cy="466271"/>
            </a:xfrm>
            <a:custGeom>
              <a:avLst/>
              <a:gdLst/>
              <a:ahLst/>
              <a:cxnLst/>
              <a:rect l="l" t="t" r="r" b="b"/>
              <a:pathLst>
                <a:path w="1614170" h="466271">
                  <a:moveTo>
                    <a:pt x="0" y="0"/>
                  </a:moveTo>
                  <a:lnTo>
                    <a:pt x="1614170" y="0"/>
                  </a:lnTo>
                  <a:lnTo>
                    <a:pt x="1614170" y="466271"/>
                  </a:lnTo>
                  <a:lnTo>
                    <a:pt x="0" y="466271"/>
                  </a:lnTo>
                  <a:close/>
                </a:path>
              </a:pathLst>
            </a:custGeom>
            <a:solidFill>
              <a:srgbClr val="0C2849"/>
            </a:solidFill>
          </p:spPr>
          <p:txBody>
            <a:bodyPr/>
            <a:lstStyle/>
            <a:p>
              <a:endParaRPr lang="en-IN"/>
            </a:p>
          </p:txBody>
        </p:sp>
        <p:sp>
          <p:nvSpPr>
            <p:cNvPr id="55" name="TextBox 55"/>
            <p:cNvSpPr txBox="1"/>
            <p:nvPr/>
          </p:nvSpPr>
          <p:spPr>
            <a:xfrm>
              <a:off x="0" y="0"/>
              <a:ext cx="1614119" cy="466262"/>
            </a:xfrm>
            <a:prstGeom prst="rect">
              <a:avLst/>
            </a:prstGeom>
          </p:spPr>
          <p:txBody>
            <a:bodyPr lIns="50800" tIns="50800" rIns="50800" bIns="50800" rtlCol="0" anchor="ctr"/>
            <a:lstStyle/>
            <a:p>
              <a:pPr algn="ctr">
                <a:lnSpc>
                  <a:spcPts val="960"/>
                </a:lnSpc>
              </a:pPr>
              <a:r>
                <a:rPr lang="en-US" sz="800">
                  <a:solidFill>
                    <a:srgbClr val="FFFFFF"/>
                  </a:solidFill>
                  <a:latin typeface="Open Sans"/>
                </a:rPr>
                <a:t>Storage of main product</a:t>
              </a:r>
            </a:p>
          </p:txBody>
        </p:sp>
      </p:grpSp>
      <p:grpSp>
        <p:nvGrpSpPr>
          <p:cNvPr id="56" name="Group 56"/>
          <p:cNvGrpSpPr/>
          <p:nvPr/>
        </p:nvGrpSpPr>
        <p:grpSpPr>
          <a:xfrm>
            <a:off x="4856548" y="4138753"/>
            <a:ext cx="1210589" cy="443146"/>
            <a:chOff x="0" y="0"/>
            <a:chExt cx="1614119" cy="590861"/>
          </a:xfrm>
        </p:grpSpPr>
        <p:sp>
          <p:nvSpPr>
            <p:cNvPr id="57" name="Freeform 57"/>
            <p:cNvSpPr/>
            <p:nvPr/>
          </p:nvSpPr>
          <p:spPr>
            <a:xfrm>
              <a:off x="0" y="0"/>
              <a:ext cx="1614170" cy="590804"/>
            </a:xfrm>
            <a:custGeom>
              <a:avLst/>
              <a:gdLst/>
              <a:ahLst/>
              <a:cxnLst/>
              <a:rect l="l" t="t" r="r" b="b"/>
              <a:pathLst>
                <a:path w="1614170" h="590804">
                  <a:moveTo>
                    <a:pt x="0" y="0"/>
                  </a:moveTo>
                  <a:lnTo>
                    <a:pt x="1614170" y="0"/>
                  </a:lnTo>
                  <a:lnTo>
                    <a:pt x="1614170" y="590804"/>
                  </a:lnTo>
                  <a:lnTo>
                    <a:pt x="0" y="590804"/>
                  </a:lnTo>
                  <a:close/>
                </a:path>
              </a:pathLst>
            </a:custGeom>
            <a:solidFill>
              <a:srgbClr val="0C2849"/>
            </a:solidFill>
          </p:spPr>
          <p:txBody>
            <a:bodyPr/>
            <a:lstStyle/>
            <a:p>
              <a:endParaRPr lang="en-IN"/>
            </a:p>
          </p:txBody>
        </p:sp>
        <p:sp>
          <p:nvSpPr>
            <p:cNvPr id="58" name="TextBox 58"/>
            <p:cNvSpPr txBox="1"/>
            <p:nvPr/>
          </p:nvSpPr>
          <p:spPr>
            <a:xfrm>
              <a:off x="0" y="0"/>
              <a:ext cx="1614119" cy="590861"/>
            </a:xfrm>
            <a:prstGeom prst="rect">
              <a:avLst/>
            </a:prstGeom>
          </p:spPr>
          <p:txBody>
            <a:bodyPr lIns="50800" tIns="50800" rIns="50800" bIns="50800" rtlCol="0" anchor="ctr"/>
            <a:lstStyle/>
            <a:p>
              <a:pPr algn="ctr">
                <a:lnSpc>
                  <a:spcPts val="960"/>
                </a:lnSpc>
              </a:pPr>
              <a:r>
                <a:rPr lang="en-US" sz="800">
                  <a:solidFill>
                    <a:srgbClr val="FFFFFF"/>
                  </a:solidFill>
                  <a:latin typeface="Open Sans"/>
                </a:rPr>
                <a:t>sale to wholesalers</a:t>
              </a:r>
            </a:p>
          </p:txBody>
        </p:sp>
      </p:grpSp>
      <p:sp>
        <p:nvSpPr>
          <p:cNvPr id="59" name="TextBox 59"/>
          <p:cNvSpPr txBox="1"/>
          <p:nvPr/>
        </p:nvSpPr>
        <p:spPr>
          <a:xfrm>
            <a:off x="4894611" y="3167160"/>
            <a:ext cx="1022824" cy="685800"/>
          </a:xfrm>
          <a:prstGeom prst="rect">
            <a:avLst/>
          </a:prstGeom>
        </p:spPr>
        <p:txBody>
          <a:bodyPr lIns="0" tIns="0" rIns="0" bIns="0" rtlCol="0" anchor="t">
            <a:spAutoFit/>
          </a:bodyPr>
          <a:lstStyle/>
          <a:p>
            <a:pPr algn="l">
              <a:lnSpc>
                <a:spcPts val="960"/>
              </a:lnSpc>
            </a:pPr>
            <a:r>
              <a:rPr lang="en-US" sz="800">
                <a:solidFill>
                  <a:srgbClr val="F93F02"/>
                </a:solidFill>
                <a:latin typeface="Open Sans Italics"/>
              </a:rPr>
              <a:t>In: virtual shop, IT service,</a:t>
            </a:r>
          </a:p>
          <a:p>
            <a:pPr algn="l">
              <a:lnSpc>
                <a:spcPts val="960"/>
              </a:lnSpc>
            </a:pPr>
            <a:r>
              <a:rPr lang="en-US" sz="800">
                <a:solidFill>
                  <a:srgbClr val="F93F02"/>
                </a:solidFill>
                <a:latin typeface="Open Sans Italics"/>
              </a:rPr>
              <a:t>customer service, fuel,</a:t>
            </a:r>
          </a:p>
          <a:p>
            <a:pPr algn="l">
              <a:lnSpc>
                <a:spcPts val="960"/>
              </a:lnSpc>
            </a:pPr>
            <a:r>
              <a:rPr lang="en-US" sz="800">
                <a:solidFill>
                  <a:srgbClr val="F93F02"/>
                </a:solidFill>
                <a:latin typeface="Open Sans Italics"/>
              </a:rPr>
              <a:t>transport truck</a:t>
            </a:r>
          </a:p>
          <a:p>
            <a:pPr algn="l">
              <a:lnSpc>
                <a:spcPts val="960"/>
              </a:lnSpc>
            </a:pPr>
            <a:r>
              <a:rPr lang="en-US" sz="800">
                <a:solidFill>
                  <a:srgbClr val="C061F2"/>
                </a:solidFill>
                <a:latin typeface="Open Sans Italics"/>
              </a:rPr>
              <a:t>Out: emissions, electricity</a:t>
            </a:r>
          </a:p>
        </p:txBody>
      </p:sp>
      <p:sp>
        <p:nvSpPr>
          <p:cNvPr id="60" name="TextBox 60"/>
          <p:cNvSpPr txBox="1"/>
          <p:nvPr/>
        </p:nvSpPr>
        <p:spPr>
          <a:xfrm>
            <a:off x="4944261" y="4635914"/>
            <a:ext cx="1036166" cy="228600"/>
          </a:xfrm>
          <a:prstGeom prst="rect">
            <a:avLst/>
          </a:prstGeom>
        </p:spPr>
        <p:txBody>
          <a:bodyPr lIns="0" tIns="0" rIns="0" bIns="0" rtlCol="0" anchor="t">
            <a:spAutoFit/>
          </a:bodyPr>
          <a:lstStyle/>
          <a:p>
            <a:pPr algn="l">
              <a:lnSpc>
                <a:spcPts val="960"/>
              </a:lnSpc>
            </a:pPr>
            <a:r>
              <a:rPr lang="en-US" sz="800">
                <a:solidFill>
                  <a:srgbClr val="F93F02"/>
                </a:solidFill>
                <a:latin typeface="Open Sans Italics"/>
              </a:rPr>
              <a:t>In: fuel, transport truck</a:t>
            </a:r>
          </a:p>
          <a:p>
            <a:pPr algn="l">
              <a:lnSpc>
                <a:spcPts val="960"/>
              </a:lnSpc>
            </a:pPr>
            <a:r>
              <a:rPr lang="en-US" sz="800">
                <a:solidFill>
                  <a:srgbClr val="C061F2"/>
                </a:solidFill>
                <a:latin typeface="Open Sans Italics"/>
              </a:rPr>
              <a:t>Out: emissions</a:t>
            </a:r>
          </a:p>
        </p:txBody>
      </p:sp>
      <p:sp>
        <p:nvSpPr>
          <p:cNvPr id="61" name="TextBox 61"/>
          <p:cNvSpPr txBox="1"/>
          <p:nvPr/>
        </p:nvSpPr>
        <p:spPr>
          <a:xfrm>
            <a:off x="4947973" y="5496461"/>
            <a:ext cx="1027739" cy="228600"/>
          </a:xfrm>
          <a:prstGeom prst="rect">
            <a:avLst/>
          </a:prstGeom>
        </p:spPr>
        <p:txBody>
          <a:bodyPr lIns="0" tIns="0" rIns="0" bIns="0" rtlCol="0" anchor="t">
            <a:spAutoFit/>
          </a:bodyPr>
          <a:lstStyle/>
          <a:p>
            <a:pPr algn="l">
              <a:lnSpc>
                <a:spcPts val="960"/>
              </a:lnSpc>
            </a:pPr>
            <a:r>
              <a:rPr lang="en-US" sz="800">
                <a:solidFill>
                  <a:srgbClr val="F93F02"/>
                </a:solidFill>
                <a:latin typeface="Open Sans Italics"/>
              </a:rPr>
              <a:t>In: storage space, security</a:t>
            </a:r>
          </a:p>
        </p:txBody>
      </p:sp>
      <p:grpSp>
        <p:nvGrpSpPr>
          <p:cNvPr id="62" name="Group 62"/>
          <p:cNvGrpSpPr/>
          <p:nvPr/>
        </p:nvGrpSpPr>
        <p:grpSpPr>
          <a:xfrm>
            <a:off x="6098204" y="4115866"/>
            <a:ext cx="1210589" cy="443146"/>
            <a:chOff x="0" y="0"/>
            <a:chExt cx="1614119" cy="590861"/>
          </a:xfrm>
        </p:grpSpPr>
        <p:sp>
          <p:nvSpPr>
            <p:cNvPr id="63" name="Freeform 63"/>
            <p:cNvSpPr/>
            <p:nvPr/>
          </p:nvSpPr>
          <p:spPr>
            <a:xfrm>
              <a:off x="0" y="0"/>
              <a:ext cx="1614170" cy="590804"/>
            </a:xfrm>
            <a:custGeom>
              <a:avLst/>
              <a:gdLst/>
              <a:ahLst/>
              <a:cxnLst/>
              <a:rect l="l" t="t" r="r" b="b"/>
              <a:pathLst>
                <a:path w="1614170" h="590804">
                  <a:moveTo>
                    <a:pt x="0" y="0"/>
                  </a:moveTo>
                  <a:lnTo>
                    <a:pt x="1614170" y="0"/>
                  </a:lnTo>
                  <a:lnTo>
                    <a:pt x="1614170" y="590804"/>
                  </a:lnTo>
                  <a:lnTo>
                    <a:pt x="0" y="590804"/>
                  </a:lnTo>
                  <a:close/>
                </a:path>
              </a:pathLst>
            </a:custGeom>
            <a:solidFill>
              <a:srgbClr val="0C2849"/>
            </a:solidFill>
          </p:spPr>
          <p:txBody>
            <a:bodyPr/>
            <a:lstStyle/>
            <a:p>
              <a:endParaRPr lang="en-IN"/>
            </a:p>
          </p:txBody>
        </p:sp>
        <p:sp>
          <p:nvSpPr>
            <p:cNvPr id="64" name="TextBox 64"/>
            <p:cNvSpPr txBox="1"/>
            <p:nvPr/>
          </p:nvSpPr>
          <p:spPr>
            <a:xfrm>
              <a:off x="0" y="0"/>
              <a:ext cx="1614119" cy="590861"/>
            </a:xfrm>
            <a:prstGeom prst="rect">
              <a:avLst/>
            </a:prstGeom>
          </p:spPr>
          <p:txBody>
            <a:bodyPr lIns="50800" tIns="50800" rIns="50800" bIns="50800" rtlCol="0" anchor="ctr"/>
            <a:lstStyle/>
            <a:p>
              <a:pPr algn="ctr">
                <a:lnSpc>
                  <a:spcPts val="960"/>
                </a:lnSpc>
              </a:pPr>
              <a:r>
                <a:rPr lang="en-US" sz="800">
                  <a:solidFill>
                    <a:srgbClr val="FFFFFF"/>
                  </a:solidFill>
                  <a:latin typeface="Open Sans"/>
                </a:rPr>
                <a:t>B2B exhibitions</a:t>
              </a:r>
            </a:p>
          </p:txBody>
        </p:sp>
      </p:grpSp>
      <p:grpSp>
        <p:nvGrpSpPr>
          <p:cNvPr id="65" name="Group 65"/>
          <p:cNvGrpSpPr/>
          <p:nvPr/>
        </p:nvGrpSpPr>
        <p:grpSpPr>
          <a:xfrm>
            <a:off x="6053040" y="3374801"/>
            <a:ext cx="1230766" cy="443146"/>
            <a:chOff x="0" y="0"/>
            <a:chExt cx="1641021" cy="590861"/>
          </a:xfrm>
        </p:grpSpPr>
        <p:sp>
          <p:nvSpPr>
            <p:cNvPr id="66" name="Freeform 66"/>
            <p:cNvSpPr/>
            <p:nvPr/>
          </p:nvSpPr>
          <p:spPr>
            <a:xfrm>
              <a:off x="0" y="0"/>
              <a:ext cx="1640967" cy="590804"/>
            </a:xfrm>
            <a:custGeom>
              <a:avLst/>
              <a:gdLst/>
              <a:ahLst/>
              <a:cxnLst/>
              <a:rect l="l" t="t" r="r" b="b"/>
              <a:pathLst>
                <a:path w="1640967" h="590804">
                  <a:moveTo>
                    <a:pt x="0" y="0"/>
                  </a:moveTo>
                  <a:lnTo>
                    <a:pt x="1640967" y="0"/>
                  </a:lnTo>
                  <a:lnTo>
                    <a:pt x="1640967" y="590804"/>
                  </a:lnTo>
                  <a:lnTo>
                    <a:pt x="0" y="590804"/>
                  </a:lnTo>
                  <a:close/>
                </a:path>
              </a:pathLst>
            </a:custGeom>
            <a:solidFill>
              <a:srgbClr val="0C2849"/>
            </a:solidFill>
          </p:spPr>
          <p:txBody>
            <a:bodyPr/>
            <a:lstStyle/>
            <a:p>
              <a:endParaRPr lang="en-IN"/>
            </a:p>
          </p:txBody>
        </p:sp>
        <p:sp>
          <p:nvSpPr>
            <p:cNvPr id="67" name="TextBox 67"/>
            <p:cNvSpPr txBox="1"/>
            <p:nvPr/>
          </p:nvSpPr>
          <p:spPr>
            <a:xfrm>
              <a:off x="0" y="0"/>
              <a:ext cx="1641021" cy="590861"/>
            </a:xfrm>
            <a:prstGeom prst="rect">
              <a:avLst/>
            </a:prstGeom>
          </p:spPr>
          <p:txBody>
            <a:bodyPr lIns="50800" tIns="50800" rIns="50800" bIns="50800" rtlCol="0" anchor="ctr"/>
            <a:lstStyle/>
            <a:p>
              <a:pPr algn="ctr">
                <a:lnSpc>
                  <a:spcPts val="960"/>
                </a:lnSpc>
              </a:pPr>
              <a:r>
                <a:rPr lang="en-US" sz="800">
                  <a:solidFill>
                    <a:srgbClr val="FFFFFF"/>
                  </a:solidFill>
                  <a:latin typeface="Open Sans"/>
                </a:rPr>
                <a:t>SEO (Search Engine Optimisation)</a:t>
              </a:r>
            </a:p>
          </p:txBody>
        </p:sp>
      </p:grpSp>
      <p:sp>
        <p:nvSpPr>
          <p:cNvPr id="68" name="TextBox 68"/>
          <p:cNvSpPr txBox="1"/>
          <p:nvPr/>
        </p:nvSpPr>
        <p:spPr>
          <a:xfrm>
            <a:off x="6159226" y="3853549"/>
            <a:ext cx="1036166" cy="114300"/>
          </a:xfrm>
          <a:prstGeom prst="rect">
            <a:avLst/>
          </a:prstGeom>
        </p:spPr>
        <p:txBody>
          <a:bodyPr lIns="0" tIns="0" rIns="0" bIns="0" rtlCol="0" anchor="t">
            <a:spAutoFit/>
          </a:bodyPr>
          <a:lstStyle/>
          <a:p>
            <a:pPr algn="l">
              <a:lnSpc>
                <a:spcPts val="960"/>
              </a:lnSpc>
            </a:pPr>
            <a:r>
              <a:rPr lang="en-US" sz="800">
                <a:solidFill>
                  <a:srgbClr val="F93F02"/>
                </a:solidFill>
                <a:latin typeface="Open Sans Italics"/>
              </a:rPr>
              <a:t>In: money</a:t>
            </a:r>
          </a:p>
        </p:txBody>
      </p:sp>
      <p:sp>
        <p:nvSpPr>
          <p:cNvPr id="69" name="TextBox 69"/>
          <p:cNvSpPr txBox="1"/>
          <p:nvPr/>
        </p:nvSpPr>
        <p:spPr>
          <a:xfrm>
            <a:off x="6144464" y="3176022"/>
            <a:ext cx="1242540" cy="114300"/>
          </a:xfrm>
          <a:prstGeom prst="rect">
            <a:avLst/>
          </a:prstGeom>
        </p:spPr>
        <p:txBody>
          <a:bodyPr lIns="0" tIns="0" rIns="0" bIns="0" rtlCol="0" anchor="t">
            <a:spAutoFit/>
          </a:bodyPr>
          <a:lstStyle/>
          <a:p>
            <a:pPr algn="l">
              <a:lnSpc>
                <a:spcPts val="960"/>
              </a:lnSpc>
            </a:pPr>
            <a:r>
              <a:rPr lang="en-US" sz="800">
                <a:solidFill>
                  <a:srgbClr val="F93F02"/>
                </a:solidFill>
                <a:latin typeface="Open Sans Italics"/>
              </a:rPr>
              <a:t>In: IT service</a:t>
            </a:r>
          </a:p>
        </p:txBody>
      </p:sp>
      <p:sp>
        <p:nvSpPr>
          <p:cNvPr id="70" name="TextBox 70"/>
          <p:cNvSpPr txBox="1"/>
          <p:nvPr/>
        </p:nvSpPr>
        <p:spPr>
          <a:xfrm>
            <a:off x="6194144" y="4613728"/>
            <a:ext cx="1023224" cy="342900"/>
          </a:xfrm>
          <a:prstGeom prst="rect">
            <a:avLst/>
          </a:prstGeom>
        </p:spPr>
        <p:txBody>
          <a:bodyPr lIns="0" tIns="0" rIns="0" bIns="0" rtlCol="0" anchor="t">
            <a:spAutoFit/>
          </a:bodyPr>
          <a:lstStyle/>
          <a:p>
            <a:pPr algn="l">
              <a:lnSpc>
                <a:spcPts val="960"/>
              </a:lnSpc>
            </a:pPr>
            <a:r>
              <a:rPr lang="en-US" sz="800">
                <a:solidFill>
                  <a:srgbClr val="F93F02"/>
                </a:solidFill>
                <a:latin typeface="Open Sans Italics"/>
              </a:rPr>
              <a:t>In: print material (banners, flyers), money</a:t>
            </a:r>
          </a:p>
        </p:txBody>
      </p:sp>
      <p:grpSp>
        <p:nvGrpSpPr>
          <p:cNvPr id="71" name="Group 71"/>
          <p:cNvGrpSpPr/>
          <p:nvPr/>
        </p:nvGrpSpPr>
        <p:grpSpPr>
          <a:xfrm>
            <a:off x="8528764" y="2801447"/>
            <a:ext cx="1210589" cy="443146"/>
            <a:chOff x="0" y="0"/>
            <a:chExt cx="1614119" cy="590861"/>
          </a:xfrm>
        </p:grpSpPr>
        <p:sp>
          <p:nvSpPr>
            <p:cNvPr id="72" name="Freeform 72"/>
            <p:cNvSpPr/>
            <p:nvPr/>
          </p:nvSpPr>
          <p:spPr>
            <a:xfrm>
              <a:off x="0" y="0"/>
              <a:ext cx="1614170" cy="590804"/>
            </a:xfrm>
            <a:custGeom>
              <a:avLst/>
              <a:gdLst/>
              <a:ahLst/>
              <a:cxnLst/>
              <a:rect l="l" t="t" r="r" b="b"/>
              <a:pathLst>
                <a:path w="1614170" h="590804">
                  <a:moveTo>
                    <a:pt x="0" y="0"/>
                  </a:moveTo>
                  <a:lnTo>
                    <a:pt x="1614170" y="0"/>
                  </a:lnTo>
                  <a:lnTo>
                    <a:pt x="1614170" y="590804"/>
                  </a:lnTo>
                  <a:lnTo>
                    <a:pt x="0" y="590804"/>
                  </a:lnTo>
                  <a:close/>
                </a:path>
              </a:pathLst>
            </a:custGeom>
            <a:solidFill>
              <a:srgbClr val="0C2849"/>
            </a:solidFill>
          </p:spPr>
          <p:txBody>
            <a:bodyPr/>
            <a:lstStyle/>
            <a:p>
              <a:endParaRPr lang="en-IN"/>
            </a:p>
          </p:txBody>
        </p:sp>
        <p:sp>
          <p:nvSpPr>
            <p:cNvPr id="73" name="TextBox 73"/>
            <p:cNvSpPr txBox="1"/>
            <p:nvPr/>
          </p:nvSpPr>
          <p:spPr>
            <a:xfrm>
              <a:off x="0" y="0"/>
              <a:ext cx="1614119" cy="590861"/>
            </a:xfrm>
            <a:prstGeom prst="rect">
              <a:avLst/>
            </a:prstGeom>
          </p:spPr>
          <p:txBody>
            <a:bodyPr lIns="50800" tIns="50800" rIns="50800" bIns="50800" rtlCol="0" anchor="ctr"/>
            <a:lstStyle/>
            <a:p>
              <a:pPr algn="ctr">
                <a:lnSpc>
                  <a:spcPts val="960"/>
                </a:lnSpc>
              </a:pPr>
              <a:r>
                <a:rPr lang="en-US" sz="800">
                  <a:solidFill>
                    <a:srgbClr val="FFFFFF"/>
                  </a:solidFill>
                  <a:latin typeface="Open Sans"/>
                </a:rPr>
                <a:t>Empty can collection</a:t>
              </a:r>
            </a:p>
          </p:txBody>
        </p:sp>
      </p:grpSp>
      <p:grpSp>
        <p:nvGrpSpPr>
          <p:cNvPr id="74" name="Group 74"/>
          <p:cNvGrpSpPr/>
          <p:nvPr/>
        </p:nvGrpSpPr>
        <p:grpSpPr>
          <a:xfrm>
            <a:off x="8528764" y="3875033"/>
            <a:ext cx="1210589" cy="443146"/>
            <a:chOff x="0" y="0"/>
            <a:chExt cx="1614119" cy="590861"/>
          </a:xfrm>
        </p:grpSpPr>
        <p:sp>
          <p:nvSpPr>
            <p:cNvPr id="75" name="Freeform 75"/>
            <p:cNvSpPr/>
            <p:nvPr/>
          </p:nvSpPr>
          <p:spPr>
            <a:xfrm>
              <a:off x="0" y="0"/>
              <a:ext cx="1614170" cy="590804"/>
            </a:xfrm>
            <a:custGeom>
              <a:avLst/>
              <a:gdLst/>
              <a:ahLst/>
              <a:cxnLst/>
              <a:rect l="l" t="t" r="r" b="b"/>
              <a:pathLst>
                <a:path w="1614170" h="590804">
                  <a:moveTo>
                    <a:pt x="0" y="0"/>
                  </a:moveTo>
                  <a:lnTo>
                    <a:pt x="1614170" y="0"/>
                  </a:lnTo>
                  <a:lnTo>
                    <a:pt x="1614170" y="590804"/>
                  </a:lnTo>
                  <a:lnTo>
                    <a:pt x="0" y="590804"/>
                  </a:lnTo>
                  <a:close/>
                </a:path>
              </a:pathLst>
            </a:custGeom>
            <a:solidFill>
              <a:srgbClr val="0C2849"/>
            </a:solidFill>
          </p:spPr>
          <p:txBody>
            <a:bodyPr/>
            <a:lstStyle/>
            <a:p>
              <a:endParaRPr lang="en-IN"/>
            </a:p>
          </p:txBody>
        </p:sp>
        <p:sp>
          <p:nvSpPr>
            <p:cNvPr id="76" name="TextBox 76"/>
            <p:cNvSpPr txBox="1"/>
            <p:nvPr/>
          </p:nvSpPr>
          <p:spPr>
            <a:xfrm>
              <a:off x="0" y="0"/>
              <a:ext cx="1614119" cy="590861"/>
            </a:xfrm>
            <a:prstGeom prst="rect">
              <a:avLst/>
            </a:prstGeom>
          </p:spPr>
          <p:txBody>
            <a:bodyPr lIns="50800" tIns="50800" rIns="50800" bIns="50800" rtlCol="0" anchor="ctr"/>
            <a:lstStyle/>
            <a:p>
              <a:pPr algn="ctr">
                <a:lnSpc>
                  <a:spcPts val="960"/>
                </a:lnSpc>
              </a:pPr>
              <a:r>
                <a:rPr lang="en-US" sz="800">
                  <a:solidFill>
                    <a:srgbClr val="FFFFFF"/>
                  </a:solidFill>
                  <a:latin typeface="Open Sans"/>
                </a:rPr>
                <a:t>Buyer relations</a:t>
              </a:r>
            </a:p>
          </p:txBody>
        </p:sp>
      </p:grpSp>
      <p:sp>
        <p:nvSpPr>
          <p:cNvPr id="77" name="TextBox 77"/>
          <p:cNvSpPr txBox="1"/>
          <p:nvPr/>
        </p:nvSpPr>
        <p:spPr>
          <a:xfrm>
            <a:off x="8569399" y="3270521"/>
            <a:ext cx="1242540" cy="457200"/>
          </a:xfrm>
          <a:prstGeom prst="rect">
            <a:avLst/>
          </a:prstGeom>
        </p:spPr>
        <p:txBody>
          <a:bodyPr lIns="0" tIns="0" rIns="0" bIns="0" rtlCol="0" anchor="t">
            <a:spAutoFit/>
          </a:bodyPr>
          <a:lstStyle/>
          <a:p>
            <a:pPr algn="l">
              <a:lnSpc>
                <a:spcPts val="960"/>
              </a:lnSpc>
            </a:pPr>
            <a:r>
              <a:rPr lang="en-US" sz="800">
                <a:solidFill>
                  <a:srgbClr val="F93F02"/>
                </a:solidFill>
                <a:latin typeface="Open Sans Italics"/>
              </a:rPr>
              <a:t>In: labour, pick-up truck, fuel</a:t>
            </a:r>
          </a:p>
          <a:p>
            <a:pPr algn="l">
              <a:lnSpc>
                <a:spcPts val="960"/>
              </a:lnSpc>
            </a:pPr>
            <a:r>
              <a:rPr lang="en-US" sz="800">
                <a:solidFill>
                  <a:srgbClr val="C061F2"/>
                </a:solidFill>
                <a:latin typeface="Open Sans Italics"/>
              </a:rPr>
              <a:t>Out: emissions, </a:t>
            </a:r>
          </a:p>
          <a:p>
            <a:pPr algn="l">
              <a:lnSpc>
                <a:spcPts val="960"/>
              </a:lnSpc>
            </a:pPr>
            <a:r>
              <a:rPr lang="en-US" sz="800">
                <a:solidFill>
                  <a:srgbClr val="C061F2"/>
                </a:solidFill>
                <a:latin typeface="Open Sans Italics"/>
              </a:rPr>
              <a:t>metal waste</a:t>
            </a:r>
          </a:p>
        </p:txBody>
      </p:sp>
      <p:sp>
        <p:nvSpPr>
          <p:cNvPr id="78" name="TextBox 78"/>
          <p:cNvSpPr txBox="1"/>
          <p:nvPr/>
        </p:nvSpPr>
        <p:spPr>
          <a:xfrm>
            <a:off x="8569399" y="4349112"/>
            <a:ext cx="1242540" cy="114300"/>
          </a:xfrm>
          <a:prstGeom prst="rect">
            <a:avLst/>
          </a:prstGeom>
        </p:spPr>
        <p:txBody>
          <a:bodyPr lIns="0" tIns="0" rIns="0" bIns="0" rtlCol="0" anchor="t">
            <a:spAutoFit/>
          </a:bodyPr>
          <a:lstStyle/>
          <a:p>
            <a:pPr algn="l">
              <a:lnSpc>
                <a:spcPts val="960"/>
              </a:lnSpc>
            </a:pPr>
            <a:r>
              <a:rPr lang="en-US" sz="800">
                <a:solidFill>
                  <a:srgbClr val="F93F02"/>
                </a:solidFill>
                <a:latin typeface="Open Sans Italics"/>
              </a:rPr>
              <a:t>In: customer service</a:t>
            </a:r>
          </a:p>
        </p:txBody>
      </p:sp>
      <p:grpSp>
        <p:nvGrpSpPr>
          <p:cNvPr id="79" name="Group 79"/>
          <p:cNvGrpSpPr/>
          <p:nvPr/>
        </p:nvGrpSpPr>
        <p:grpSpPr>
          <a:xfrm>
            <a:off x="3985805" y="3549052"/>
            <a:ext cx="866358" cy="259485"/>
            <a:chOff x="0" y="0"/>
            <a:chExt cx="1155144" cy="345980"/>
          </a:xfrm>
        </p:grpSpPr>
        <p:sp>
          <p:nvSpPr>
            <p:cNvPr id="80" name="Freeform 80"/>
            <p:cNvSpPr/>
            <p:nvPr/>
          </p:nvSpPr>
          <p:spPr>
            <a:xfrm>
              <a:off x="0" y="0"/>
              <a:ext cx="1155192" cy="345948"/>
            </a:xfrm>
            <a:custGeom>
              <a:avLst/>
              <a:gdLst/>
              <a:ahLst/>
              <a:cxnLst/>
              <a:rect l="l" t="t" r="r" b="b"/>
              <a:pathLst>
                <a:path w="1155192" h="345948">
                  <a:moveTo>
                    <a:pt x="0" y="172974"/>
                  </a:moveTo>
                  <a:lnTo>
                    <a:pt x="25400" y="172974"/>
                  </a:lnTo>
                  <a:lnTo>
                    <a:pt x="0" y="172974"/>
                  </a:lnTo>
                  <a:cubicBezTo>
                    <a:pt x="0" y="59944"/>
                    <a:pt x="289052" y="0"/>
                    <a:pt x="577596" y="0"/>
                  </a:cubicBezTo>
                  <a:cubicBezTo>
                    <a:pt x="866140" y="0"/>
                    <a:pt x="1155192" y="59944"/>
                    <a:pt x="1155192" y="172974"/>
                  </a:cubicBezTo>
                  <a:lnTo>
                    <a:pt x="1129792" y="172974"/>
                  </a:lnTo>
                  <a:lnTo>
                    <a:pt x="1155192" y="172974"/>
                  </a:lnTo>
                  <a:cubicBezTo>
                    <a:pt x="1155192" y="286004"/>
                    <a:pt x="866140" y="345948"/>
                    <a:pt x="577596" y="345948"/>
                  </a:cubicBezTo>
                  <a:lnTo>
                    <a:pt x="577596" y="320548"/>
                  </a:lnTo>
                  <a:lnTo>
                    <a:pt x="577596" y="345948"/>
                  </a:lnTo>
                  <a:cubicBezTo>
                    <a:pt x="289052" y="345948"/>
                    <a:pt x="0" y="286131"/>
                    <a:pt x="0" y="172974"/>
                  </a:cubicBezTo>
                  <a:lnTo>
                    <a:pt x="25400" y="172974"/>
                  </a:lnTo>
                  <a:lnTo>
                    <a:pt x="50800" y="172974"/>
                  </a:lnTo>
                  <a:lnTo>
                    <a:pt x="25400" y="172974"/>
                  </a:lnTo>
                  <a:lnTo>
                    <a:pt x="0" y="172974"/>
                  </a:lnTo>
                  <a:moveTo>
                    <a:pt x="50800" y="172974"/>
                  </a:moveTo>
                  <a:cubicBezTo>
                    <a:pt x="50800" y="186944"/>
                    <a:pt x="39370" y="198374"/>
                    <a:pt x="25400" y="198374"/>
                  </a:cubicBezTo>
                  <a:cubicBezTo>
                    <a:pt x="11430" y="198374"/>
                    <a:pt x="0" y="186944"/>
                    <a:pt x="0" y="172974"/>
                  </a:cubicBezTo>
                  <a:cubicBezTo>
                    <a:pt x="0" y="159004"/>
                    <a:pt x="11430" y="147574"/>
                    <a:pt x="25400" y="147574"/>
                  </a:cubicBezTo>
                  <a:cubicBezTo>
                    <a:pt x="39370" y="147574"/>
                    <a:pt x="50800" y="159004"/>
                    <a:pt x="50800" y="172974"/>
                  </a:cubicBezTo>
                  <a:cubicBezTo>
                    <a:pt x="50800" y="222885"/>
                    <a:pt x="256286" y="295148"/>
                    <a:pt x="577596" y="295148"/>
                  </a:cubicBezTo>
                  <a:cubicBezTo>
                    <a:pt x="898906" y="295148"/>
                    <a:pt x="1104392" y="222885"/>
                    <a:pt x="1104392" y="172974"/>
                  </a:cubicBezTo>
                  <a:cubicBezTo>
                    <a:pt x="1104392" y="123063"/>
                    <a:pt x="898906" y="50800"/>
                    <a:pt x="577596" y="50800"/>
                  </a:cubicBezTo>
                  <a:lnTo>
                    <a:pt x="577596" y="25400"/>
                  </a:lnTo>
                  <a:lnTo>
                    <a:pt x="577596" y="50800"/>
                  </a:lnTo>
                  <a:cubicBezTo>
                    <a:pt x="256286" y="50800"/>
                    <a:pt x="50800" y="123063"/>
                    <a:pt x="50800" y="172974"/>
                  </a:cubicBezTo>
                  <a:close/>
                </a:path>
              </a:pathLst>
            </a:custGeom>
            <a:solidFill>
              <a:srgbClr val="FDC300">
                <a:alpha val="49412"/>
              </a:srgbClr>
            </a:solidFill>
          </p:spPr>
          <p:txBody>
            <a:bodyPr/>
            <a:lstStyle/>
            <a:p>
              <a:endParaRPr lang="en-IN"/>
            </a:p>
          </p:txBody>
        </p:sp>
      </p:grpSp>
      <p:grpSp>
        <p:nvGrpSpPr>
          <p:cNvPr id="81" name="Group 81"/>
          <p:cNvGrpSpPr/>
          <p:nvPr/>
        </p:nvGrpSpPr>
        <p:grpSpPr>
          <a:xfrm>
            <a:off x="3431944" y="4148065"/>
            <a:ext cx="591961" cy="259485"/>
            <a:chOff x="0" y="0"/>
            <a:chExt cx="789281" cy="345980"/>
          </a:xfrm>
        </p:grpSpPr>
        <p:sp>
          <p:nvSpPr>
            <p:cNvPr id="82" name="Freeform 82"/>
            <p:cNvSpPr/>
            <p:nvPr/>
          </p:nvSpPr>
          <p:spPr>
            <a:xfrm>
              <a:off x="0" y="0"/>
              <a:ext cx="789305" cy="345948"/>
            </a:xfrm>
            <a:custGeom>
              <a:avLst/>
              <a:gdLst/>
              <a:ahLst/>
              <a:cxnLst/>
              <a:rect l="l" t="t" r="r" b="b"/>
              <a:pathLst>
                <a:path w="789305" h="345948">
                  <a:moveTo>
                    <a:pt x="0" y="172974"/>
                  </a:moveTo>
                  <a:cubicBezTo>
                    <a:pt x="0" y="62484"/>
                    <a:pt x="199390" y="0"/>
                    <a:pt x="394589" y="0"/>
                  </a:cubicBezTo>
                  <a:cubicBezTo>
                    <a:pt x="589788" y="0"/>
                    <a:pt x="789305" y="62484"/>
                    <a:pt x="789305" y="172974"/>
                  </a:cubicBezTo>
                  <a:lnTo>
                    <a:pt x="763905" y="172974"/>
                  </a:lnTo>
                  <a:lnTo>
                    <a:pt x="789305" y="172974"/>
                  </a:lnTo>
                  <a:cubicBezTo>
                    <a:pt x="789305" y="283464"/>
                    <a:pt x="589915" y="345948"/>
                    <a:pt x="394716" y="345948"/>
                  </a:cubicBezTo>
                  <a:lnTo>
                    <a:pt x="394716" y="320548"/>
                  </a:lnTo>
                  <a:lnTo>
                    <a:pt x="394716" y="345948"/>
                  </a:lnTo>
                  <a:cubicBezTo>
                    <a:pt x="199390" y="345948"/>
                    <a:pt x="0" y="283591"/>
                    <a:pt x="0" y="172974"/>
                  </a:cubicBezTo>
                  <a:lnTo>
                    <a:pt x="25400" y="172974"/>
                  </a:lnTo>
                  <a:lnTo>
                    <a:pt x="50800" y="172974"/>
                  </a:lnTo>
                  <a:lnTo>
                    <a:pt x="25400" y="172974"/>
                  </a:lnTo>
                  <a:lnTo>
                    <a:pt x="0" y="172974"/>
                  </a:lnTo>
                  <a:moveTo>
                    <a:pt x="50800" y="172974"/>
                  </a:moveTo>
                  <a:cubicBezTo>
                    <a:pt x="50800" y="186944"/>
                    <a:pt x="39370" y="198374"/>
                    <a:pt x="25400" y="198374"/>
                  </a:cubicBezTo>
                  <a:cubicBezTo>
                    <a:pt x="11430" y="198374"/>
                    <a:pt x="0" y="186944"/>
                    <a:pt x="0" y="172974"/>
                  </a:cubicBezTo>
                  <a:cubicBezTo>
                    <a:pt x="0" y="159004"/>
                    <a:pt x="11430" y="147574"/>
                    <a:pt x="25400" y="147574"/>
                  </a:cubicBezTo>
                  <a:cubicBezTo>
                    <a:pt x="39370" y="147574"/>
                    <a:pt x="50800" y="159004"/>
                    <a:pt x="50800" y="172974"/>
                  </a:cubicBezTo>
                  <a:cubicBezTo>
                    <a:pt x="50800" y="225425"/>
                    <a:pt x="181991" y="295148"/>
                    <a:pt x="394589" y="295148"/>
                  </a:cubicBezTo>
                  <a:cubicBezTo>
                    <a:pt x="607187" y="295148"/>
                    <a:pt x="738378" y="225425"/>
                    <a:pt x="738378" y="172974"/>
                  </a:cubicBezTo>
                  <a:cubicBezTo>
                    <a:pt x="738378" y="120523"/>
                    <a:pt x="607314" y="50800"/>
                    <a:pt x="394589" y="50800"/>
                  </a:cubicBezTo>
                  <a:lnTo>
                    <a:pt x="394589" y="25400"/>
                  </a:lnTo>
                  <a:lnTo>
                    <a:pt x="394589" y="50800"/>
                  </a:lnTo>
                  <a:cubicBezTo>
                    <a:pt x="181991" y="50800"/>
                    <a:pt x="50800" y="120523"/>
                    <a:pt x="50800" y="172974"/>
                  </a:cubicBezTo>
                  <a:close/>
                </a:path>
              </a:pathLst>
            </a:custGeom>
            <a:solidFill>
              <a:srgbClr val="FDC300">
                <a:alpha val="49412"/>
              </a:srgbClr>
            </a:solidFill>
          </p:spPr>
          <p:txBody>
            <a:bodyPr/>
            <a:lstStyle/>
            <a:p>
              <a:endParaRPr lang="en-IN"/>
            </a:p>
          </p:txBody>
        </p:sp>
      </p:grpSp>
      <p:grpSp>
        <p:nvGrpSpPr>
          <p:cNvPr id="83" name="Group 83"/>
          <p:cNvGrpSpPr/>
          <p:nvPr/>
        </p:nvGrpSpPr>
        <p:grpSpPr>
          <a:xfrm>
            <a:off x="8437160" y="3579463"/>
            <a:ext cx="866358" cy="259485"/>
            <a:chOff x="0" y="0"/>
            <a:chExt cx="1155144" cy="345980"/>
          </a:xfrm>
        </p:grpSpPr>
        <p:sp>
          <p:nvSpPr>
            <p:cNvPr id="84" name="Freeform 84"/>
            <p:cNvSpPr/>
            <p:nvPr/>
          </p:nvSpPr>
          <p:spPr>
            <a:xfrm>
              <a:off x="0" y="0"/>
              <a:ext cx="1155192" cy="345948"/>
            </a:xfrm>
            <a:custGeom>
              <a:avLst/>
              <a:gdLst/>
              <a:ahLst/>
              <a:cxnLst/>
              <a:rect l="l" t="t" r="r" b="b"/>
              <a:pathLst>
                <a:path w="1155192" h="345948">
                  <a:moveTo>
                    <a:pt x="0" y="172974"/>
                  </a:moveTo>
                  <a:lnTo>
                    <a:pt x="25400" y="172974"/>
                  </a:lnTo>
                  <a:lnTo>
                    <a:pt x="0" y="172974"/>
                  </a:lnTo>
                  <a:cubicBezTo>
                    <a:pt x="0" y="59944"/>
                    <a:pt x="289052" y="0"/>
                    <a:pt x="577596" y="0"/>
                  </a:cubicBezTo>
                  <a:cubicBezTo>
                    <a:pt x="866140" y="0"/>
                    <a:pt x="1155192" y="59944"/>
                    <a:pt x="1155192" y="172974"/>
                  </a:cubicBezTo>
                  <a:lnTo>
                    <a:pt x="1129792" y="172974"/>
                  </a:lnTo>
                  <a:lnTo>
                    <a:pt x="1155192" y="172974"/>
                  </a:lnTo>
                  <a:cubicBezTo>
                    <a:pt x="1155192" y="286004"/>
                    <a:pt x="866140" y="345948"/>
                    <a:pt x="577596" y="345948"/>
                  </a:cubicBezTo>
                  <a:lnTo>
                    <a:pt x="577596" y="320548"/>
                  </a:lnTo>
                  <a:lnTo>
                    <a:pt x="577596" y="345948"/>
                  </a:lnTo>
                  <a:cubicBezTo>
                    <a:pt x="289052" y="345948"/>
                    <a:pt x="0" y="286131"/>
                    <a:pt x="0" y="172974"/>
                  </a:cubicBezTo>
                  <a:lnTo>
                    <a:pt x="25400" y="172974"/>
                  </a:lnTo>
                  <a:lnTo>
                    <a:pt x="50800" y="172974"/>
                  </a:lnTo>
                  <a:lnTo>
                    <a:pt x="25400" y="172974"/>
                  </a:lnTo>
                  <a:lnTo>
                    <a:pt x="0" y="172974"/>
                  </a:lnTo>
                  <a:moveTo>
                    <a:pt x="50800" y="172974"/>
                  </a:moveTo>
                  <a:cubicBezTo>
                    <a:pt x="50800" y="186944"/>
                    <a:pt x="39370" y="198374"/>
                    <a:pt x="25400" y="198374"/>
                  </a:cubicBezTo>
                  <a:cubicBezTo>
                    <a:pt x="11430" y="198374"/>
                    <a:pt x="0" y="186944"/>
                    <a:pt x="0" y="172974"/>
                  </a:cubicBezTo>
                  <a:cubicBezTo>
                    <a:pt x="0" y="159004"/>
                    <a:pt x="11430" y="147574"/>
                    <a:pt x="25400" y="147574"/>
                  </a:cubicBezTo>
                  <a:cubicBezTo>
                    <a:pt x="39370" y="147574"/>
                    <a:pt x="50800" y="159004"/>
                    <a:pt x="50800" y="172974"/>
                  </a:cubicBezTo>
                  <a:cubicBezTo>
                    <a:pt x="50800" y="222885"/>
                    <a:pt x="256286" y="295148"/>
                    <a:pt x="577596" y="295148"/>
                  </a:cubicBezTo>
                  <a:cubicBezTo>
                    <a:pt x="898906" y="295148"/>
                    <a:pt x="1104392" y="222885"/>
                    <a:pt x="1104392" y="172974"/>
                  </a:cubicBezTo>
                  <a:cubicBezTo>
                    <a:pt x="1104392" y="123063"/>
                    <a:pt x="898906" y="50800"/>
                    <a:pt x="577596" y="50800"/>
                  </a:cubicBezTo>
                  <a:lnTo>
                    <a:pt x="577596" y="25400"/>
                  </a:lnTo>
                  <a:lnTo>
                    <a:pt x="577596" y="50800"/>
                  </a:lnTo>
                  <a:cubicBezTo>
                    <a:pt x="256286" y="50800"/>
                    <a:pt x="50800" y="123063"/>
                    <a:pt x="50800" y="172974"/>
                  </a:cubicBezTo>
                  <a:close/>
                </a:path>
              </a:pathLst>
            </a:custGeom>
            <a:solidFill>
              <a:srgbClr val="FDC300">
                <a:alpha val="49412"/>
              </a:srgbClr>
            </a:solidFill>
          </p:spPr>
          <p:txBody>
            <a:bodyPr/>
            <a:lstStyle/>
            <a:p>
              <a:endParaRPr lang="en-IN"/>
            </a:p>
          </p:txBody>
        </p:sp>
      </p:grpSp>
      <p:grpSp>
        <p:nvGrpSpPr>
          <p:cNvPr id="85" name="Group 85"/>
          <p:cNvGrpSpPr/>
          <p:nvPr/>
        </p:nvGrpSpPr>
        <p:grpSpPr>
          <a:xfrm>
            <a:off x="3446808" y="4416763"/>
            <a:ext cx="866358" cy="259485"/>
            <a:chOff x="0" y="0"/>
            <a:chExt cx="1155144" cy="345980"/>
          </a:xfrm>
        </p:grpSpPr>
        <p:sp>
          <p:nvSpPr>
            <p:cNvPr id="86" name="Freeform 86"/>
            <p:cNvSpPr/>
            <p:nvPr/>
          </p:nvSpPr>
          <p:spPr>
            <a:xfrm>
              <a:off x="0" y="0"/>
              <a:ext cx="1155192" cy="345948"/>
            </a:xfrm>
            <a:custGeom>
              <a:avLst/>
              <a:gdLst/>
              <a:ahLst/>
              <a:cxnLst/>
              <a:rect l="l" t="t" r="r" b="b"/>
              <a:pathLst>
                <a:path w="1155192" h="345948">
                  <a:moveTo>
                    <a:pt x="0" y="172974"/>
                  </a:moveTo>
                  <a:lnTo>
                    <a:pt x="25400" y="172974"/>
                  </a:lnTo>
                  <a:lnTo>
                    <a:pt x="0" y="172974"/>
                  </a:lnTo>
                  <a:cubicBezTo>
                    <a:pt x="0" y="59944"/>
                    <a:pt x="289052" y="0"/>
                    <a:pt x="577596" y="0"/>
                  </a:cubicBezTo>
                  <a:cubicBezTo>
                    <a:pt x="866140" y="0"/>
                    <a:pt x="1155192" y="59944"/>
                    <a:pt x="1155192" y="172974"/>
                  </a:cubicBezTo>
                  <a:lnTo>
                    <a:pt x="1129792" y="172974"/>
                  </a:lnTo>
                  <a:lnTo>
                    <a:pt x="1155192" y="172974"/>
                  </a:lnTo>
                  <a:cubicBezTo>
                    <a:pt x="1155192" y="286004"/>
                    <a:pt x="866140" y="345948"/>
                    <a:pt x="577596" y="345948"/>
                  </a:cubicBezTo>
                  <a:lnTo>
                    <a:pt x="577596" y="320548"/>
                  </a:lnTo>
                  <a:lnTo>
                    <a:pt x="577596" y="345948"/>
                  </a:lnTo>
                  <a:cubicBezTo>
                    <a:pt x="289052" y="345948"/>
                    <a:pt x="0" y="286131"/>
                    <a:pt x="0" y="172974"/>
                  </a:cubicBezTo>
                  <a:lnTo>
                    <a:pt x="25400" y="172974"/>
                  </a:lnTo>
                  <a:lnTo>
                    <a:pt x="50800" y="172974"/>
                  </a:lnTo>
                  <a:lnTo>
                    <a:pt x="25400" y="172974"/>
                  </a:lnTo>
                  <a:lnTo>
                    <a:pt x="0" y="172974"/>
                  </a:lnTo>
                  <a:moveTo>
                    <a:pt x="50800" y="172974"/>
                  </a:moveTo>
                  <a:cubicBezTo>
                    <a:pt x="50800" y="186944"/>
                    <a:pt x="39370" y="198374"/>
                    <a:pt x="25400" y="198374"/>
                  </a:cubicBezTo>
                  <a:cubicBezTo>
                    <a:pt x="11430" y="198374"/>
                    <a:pt x="0" y="186944"/>
                    <a:pt x="0" y="172974"/>
                  </a:cubicBezTo>
                  <a:cubicBezTo>
                    <a:pt x="0" y="159004"/>
                    <a:pt x="11430" y="147574"/>
                    <a:pt x="25400" y="147574"/>
                  </a:cubicBezTo>
                  <a:cubicBezTo>
                    <a:pt x="39370" y="147574"/>
                    <a:pt x="50800" y="159004"/>
                    <a:pt x="50800" y="172974"/>
                  </a:cubicBezTo>
                  <a:cubicBezTo>
                    <a:pt x="50800" y="222885"/>
                    <a:pt x="256286" y="295148"/>
                    <a:pt x="577596" y="295148"/>
                  </a:cubicBezTo>
                  <a:cubicBezTo>
                    <a:pt x="898906" y="295148"/>
                    <a:pt x="1104392" y="222885"/>
                    <a:pt x="1104392" y="172974"/>
                  </a:cubicBezTo>
                  <a:cubicBezTo>
                    <a:pt x="1104392" y="123063"/>
                    <a:pt x="898906" y="50800"/>
                    <a:pt x="577596" y="50800"/>
                  </a:cubicBezTo>
                  <a:lnTo>
                    <a:pt x="577596" y="25400"/>
                  </a:lnTo>
                  <a:lnTo>
                    <a:pt x="577596" y="50800"/>
                  </a:lnTo>
                  <a:cubicBezTo>
                    <a:pt x="256286" y="50800"/>
                    <a:pt x="50800" y="123063"/>
                    <a:pt x="50800" y="172974"/>
                  </a:cubicBezTo>
                  <a:close/>
                </a:path>
              </a:pathLst>
            </a:custGeom>
            <a:solidFill>
              <a:srgbClr val="FDC300">
                <a:alpha val="49412"/>
              </a:srgbClr>
            </a:solidFill>
          </p:spPr>
          <p:txBody>
            <a:bodyPr/>
            <a:lstStyle/>
            <a:p>
              <a:endParaRPr lang="en-IN"/>
            </a:p>
          </p:txBody>
        </p:sp>
      </p:grpSp>
      <p:grpSp>
        <p:nvGrpSpPr>
          <p:cNvPr id="87" name="Group 87"/>
          <p:cNvGrpSpPr/>
          <p:nvPr/>
        </p:nvGrpSpPr>
        <p:grpSpPr>
          <a:xfrm>
            <a:off x="4377627" y="6416640"/>
            <a:ext cx="415381" cy="249746"/>
            <a:chOff x="0" y="0"/>
            <a:chExt cx="553841" cy="332995"/>
          </a:xfrm>
        </p:grpSpPr>
        <p:sp>
          <p:nvSpPr>
            <p:cNvPr id="88" name="Freeform 88"/>
            <p:cNvSpPr/>
            <p:nvPr/>
          </p:nvSpPr>
          <p:spPr>
            <a:xfrm>
              <a:off x="0" y="0"/>
              <a:ext cx="553720" cy="332994"/>
            </a:xfrm>
            <a:custGeom>
              <a:avLst/>
              <a:gdLst/>
              <a:ahLst/>
              <a:cxnLst/>
              <a:rect l="l" t="t" r="r" b="b"/>
              <a:pathLst>
                <a:path w="553720" h="332994">
                  <a:moveTo>
                    <a:pt x="0" y="166497"/>
                  </a:moveTo>
                  <a:cubicBezTo>
                    <a:pt x="0" y="63373"/>
                    <a:pt x="138684" y="0"/>
                    <a:pt x="276860" y="0"/>
                  </a:cubicBezTo>
                  <a:cubicBezTo>
                    <a:pt x="415036" y="0"/>
                    <a:pt x="553720" y="63373"/>
                    <a:pt x="553720" y="166497"/>
                  </a:cubicBezTo>
                  <a:lnTo>
                    <a:pt x="528320" y="166497"/>
                  </a:lnTo>
                  <a:lnTo>
                    <a:pt x="553720" y="166497"/>
                  </a:lnTo>
                  <a:cubicBezTo>
                    <a:pt x="553720" y="269621"/>
                    <a:pt x="415036" y="332994"/>
                    <a:pt x="276860" y="332994"/>
                  </a:cubicBezTo>
                  <a:lnTo>
                    <a:pt x="276860" y="307594"/>
                  </a:lnTo>
                  <a:lnTo>
                    <a:pt x="276860" y="332994"/>
                  </a:lnTo>
                  <a:cubicBezTo>
                    <a:pt x="138684" y="332994"/>
                    <a:pt x="0" y="269621"/>
                    <a:pt x="0" y="166497"/>
                  </a:cubicBezTo>
                  <a:lnTo>
                    <a:pt x="25400" y="166497"/>
                  </a:lnTo>
                  <a:lnTo>
                    <a:pt x="50800" y="166497"/>
                  </a:lnTo>
                  <a:lnTo>
                    <a:pt x="25400" y="166497"/>
                  </a:lnTo>
                  <a:lnTo>
                    <a:pt x="0" y="166497"/>
                  </a:lnTo>
                  <a:moveTo>
                    <a:pt x="50800" y="166497"/>
                  </a:moveTo>
                  <a:cubicBezTo>
                    <a:pt x="50800" y="180467"/>
                    <a:pt x="39370" y="191897"/>
                    <a:pt x="25400" y="191897"/>
                  </a:cubicBezTo>
                  <a:cubicBezTo>
                    <a:pt x="11430" y="191897"/>
                    <a:pt x="0" y="180467"/>
                    <a:pt x="0" y="166497"/>
                  </a:cubicBezTo>
                  <a:cubicBezTo>
                    <a:pt x="0" y="152527"/>
                    <a:pt x="11430" y="141097"/>
                    <a:pt x="25400" y="141097"/>
                  </a:cubicBezTo>
                  <a:cubicBezTo>
                    <a:pt x="39370" y="141097"/>
                    <a:pt x="50800" y="152527"/>
                    <a:pt x="50800" y="166497"/>
                  </a:cubicBezTo>
                  <a:cubicBezTo>
                    <a:pt x="50800" y="219202"/>
                    <a:pt x="137287" y="282194"/>
                    <a:pt x="276860" y="282194"/>
                  </a:cubicBezTo>
                  <a:cubicBezTo>
                    <a:pt x="416433" y="282194"/>
                    <a:pt x="502920" y="219202"/>
                    <a:pt x="502920" y="166497"/>
                  </a:cubicBezTo>
                  <a:cubicBezTo>
                    <a:pt x="502920" y="113792"/>
                    <a:pt x="416560" y="50800"/>
                    <a:pt x="276860" y="50800"/>
                  </a:cubicBezTo>
                  <a:lnTo>
                    <a:pt x="276860" y="25400"/>
                  </a:lnTo>
                  <a:lnTo>
                    <a:pt x="276860" y="50800"/>
                  </a:lnTo>
                  <a:cubicBezTo>
                    <a:pt x="137287" y="50800"/>
                    <a:pt x="50800" y="113792"/>
                    <a:pt x="50800" y="166497"/>
                  </a:cubicBezTo>
                  <a:close/>
                </a:path>
              </a:pathLst>
            </a:custGeom>
            <a:solidFill>
              <a:srgbClr val="FDC300">
                <a:alpha val="49412"/>
              </a:srgbClr>
            </a:solidFill>
          </p:spPr>
          <p:txBody>
            <a:bodyPr/>
            <a:lstStyle/>
            <a:p>
              <a:endParaRPr lang="en-IN"/>
            </a:p>
          </p:txBody>
        </p:sp>
      </p:grpSp>
      <p:grpSp>
        <p:nvGrpSpPr>
          <p:cNvPr id="89" name="Group 89"/>
          <p:cNvGrpSpPr/>
          <p:nvPr/>
        </p:nvGrpSpPr>
        <p:grpSpPr>
          <a:xfrm>
            <a:off x="2477499" y="3221470"/>
            <a:ext cx="866358" cy="259485"/>
            <a:chOff x="0" y="0"/>
            <a:chExt cx="1155144" cy="345980"/>
          </a:xfrm>
        </p:grpSpPr>
        <p:sp>
          <p:nvSpPr>
            <p:cNvPr id="90" name="Freeform 90"/>
            <p:cNvSpPr/>
            <p:nvPr/>
          </p:nvSpPr>
          <p:spPr>
            <a:xfrm>
              <a:off x="0" y="0"/>
              <a:ext cx="1155192" cy="345948"/>
            </a:xfrm>
            <a:custGeom>
              <a:avLst/>
              <a:gdLst/>
              <a:ahLst/>
              <a:cxnLst/>
              <a:rect l="l" t="t" r="r" b="b"/>
              <a:pathLst>
                <a:path w="1155192" h="345948">
                  <a:moveTo>
                    <a:pt x="0" y="172974"/>
                  </a:moveTo>
                  <a:lnTo>
                    <a:pt x="25400" y="172974"/>
                  </a:lnTo>
                  <a:lnTo>
                    <a:pt x="0" y="172974"/>
                  </a:lnTo>
                  <a:cubicBezTo>
                    <a:pt x="0" y="59944"/>
                    <a:pt x="289052" y="0"/>
                    <a:pt x="577596" y="0"/>
                  </a:cubicBezTo>
                  <a:cubicBezTo>
                    <a:pt x="866140" y="0"/>
                    <a:pt x="1155192" y="59944"/>
                    <a:pt x="1155192" y="172974"/>
                  </a:cubicBezTo>
                  <a:lnTo>
                    <a:pt x="1129792" y="172974"/>
                  </a:lnTo>
                  <a:lnTo>
                    <a:pt x="1155192" y="172974"/>
                  </a:lnTo>
                  <a:cubicBezTo>
                    <a:pt x="1155192" y="286004"/>
                    <a:pt x="866140" y="345948"/>
                    <a:pt x="577596" y="345948"/>
                  </a:cubicBezTo>
                  <a:lnTo>
                    <a:pt x="577596" y="320548"/>
                  </a:lnTo>
                  <a:lnTo>
                    <a:pt x="577596" y="345948"/>
                  </a:lnTo>
                  <a:cubicBezTo>
                    <a:pt x="289052" y="345948"/>
                    <a:pt x="0" y="286131"/>
                    <a:pt x="0" y="172974"/>
                  </a:cubicBezTo>
                  <a:lnTo>
                    <a:pt x="25400" y="172974"/>
                  </a:lnTo>
                  <a:lnTo>
                    <a:pt x="50800" y="172974"/>
                  </a:lnTo>
                  <a:lnTo>
                    <a:pt x="25400" y="172974"/>
                  </a:lnTo>
                  <a:lnTo>
                    <a:pt x="0" y="172974"/>
                  </a:lnTo>
                  <a:moveTo>
                    <a:pt x="50800" y="172974"/>
                  </a:moveTo>
                  <a:cubicBezTo>
                    <a:pt x="50800" y="186944"/>
                    <a:pt x="39370" y="198374"/>
                    <a:pt x="25400" y="198374"/>
                  </a:cubicBezTo>
                  <a:cubicBezTo>
                    <a:pt x="11430" y="198374"/>
                    <a:pt x="0" y="186944"/>
                    <a:pt x="0" y="172974"/>
                  </a:cubicBezTo>
                  <a:cubicBezTo>
                    <a:pt x="0" y="159004"/>
                    <a:pt x="11430" y="147574"/>
                    <a:pt x="25400" y="147574"/>
                  </a:cubicBezTo>
                  <a:cubicBezTo>
                    <a:pt x="39370" y="147574"/>
                    <a:pt x="50800" y="159004"/>
                    <a:pt x="50800" y="172974"/>
                  </a:cubicBezTo>
                  <a:cubicBezTo>
                    <a:pt x="50800" y="222885"/>
                    <a:pt x="256286" y="295148"/>
                    <a:pt x="577596" y="295148"/>
                  </a:cubicBezTo>
                  <a:cubicBezTo>
                    <a:pt x="898906" y="295148"/>
                    <a:pt x="1104392" y="222885"/>
                    <a:pt x="1104392" y="172974"/>
                  </a:cubicBezTo>
                  <a:cubicBezTo>
                    <a:pt x="1104392" y="123063"/>
                    <a:pt x="898906" y="50800"/>
                    <a:pt x="577596" y="50800"/>
                  </a:cubicBezTo>
                  <a:lnTo>
                    <a:pt x="577596" y="25400"/>
                  </a:lnTo>
                  <a:lnTo>
                    <a:pt x="577596" y="50800"/>
                  </a:lnTo>
                  <a:cubicBezTo>
                    <a:pt x="256286" y="50800"/>
                    <a:pt x="50800" y="123063"/>
                    <a:pt x="50800" y="172974"/>
                  </a:cubicBezTo>
                  <a:close/>
                </a:path>
              </a:pathLst>
            </a:custGeom>
            <a:solidFill>
              <a:srgbClr val="FDC300">
                <a:alpha val="49412"/>
              </a:srgbClr>
            </a:solidFill>
          </p:spPr>
          <p:txBody>
            <a:bodyPr/>
            <a:lstStyle/>
            <a:p>
              <a:endParaRPr lang="en-IN"/>
            </a:p>
          </p:txBody>
        </p:sp>
      </p:grpSp>
      <p:grpSp>
        <p:nvGrpSpPr>
          <p:cNvPr id="91" name="Group 91"/>
          <p:cNvGrpSpPr/>
          <p:nvPr/>
        </p:nvGrpSpPr>
        <p:grpSpPr>
          <a:xfrm rot="-5400000">
            <a:off x="-1119307" y="4699752"/>
            <a:ext cx="4132035" cy="326741"/>
            <a:chOff x="0" y="0"/>
            <a:chExt cx="5509380" cy="435655"/>
          </a:xfrm>
        </p:grpSpPr>
        <p:sp>
          <p:nvSpPr>
            <p:cNvPr id="92" name="Freeform 92"/>
            <p:cNvSpPr/>
            <p:nvPr/>
          </p:nvSpPr>
          <p:spPr>
            <a:xfrm>
              <a:off x="0" y="0"/>
              <a:ext cx="5509387" cy="435610"/>
            </a:xfrm>
            <a:custGeom>
              <a:avLst/>
              <a:gdLst/>
              <a:ahLst/>
              <a:cxnLst/>
              <a:rect l="l" t="t" r="r" b="b"/>
              <a:pathLst>
                <a:path w="5509387" h="435610">
                  <a:moveTo>
                    <a:pt x="0" y="0"/>
                  </a:moveTo>
                  <a:lnTo>
                    <a:pt x="5509387" y="0"/>
                  </a:lnTo>
                  <a:lnTo>
                    <a:pt x="5509387" y="435610"/>
                  </a:lnTo>
                  <a:lnTo>
                    <a:pt x="0" y="435610"/>
                  </a:lnTo>
                  <a:close/>
                </a:path>
              </a:pathLst>
            </a:custGeom>
            <a:solidFill>
              <a:srgbClr val="E6BA22"/>
            </a:solidFill>
          </p:spPr>
          <p:txBody>
            <a:bodyPr/>
            <a:lstStyle/>
            <a:p>
              <a:endParaRPr lang="en-IN"/>
            </a:p>
          </p:txBody>
        </p:sp>
        <p:sp>
          <p:nvSpPr>
            <p:cNvPr id="93" name="TextBox 93"/>
            <p:cNvSpPr txBox="1"/>
            <p:nvPr/>
          </p:nvSpPr>
          <p:spPr>
            <a:xfrm>
              <a:off x="0" y="0"/>
              <a:ext cx="5509380" cy="435655"/>
            </a:xfrm>
            <a:prstGeom prst="rect">
              <a:avLst/>
            </a:prstGeom>
          </p:spPr>
          <p:txBody>
            <a:bodyPr lIns="50800" tIns="50800" rIns="50800" bIns="50800" rtlCol="0" anchor="ctr"/>
            <a:lstStyle/>
            <a:p>
              <a:pPr algn="ctr">
                <a:lnSpc>
                  <a:spcPts val="1439"/>
                </a:lnSpc>
              </a:pPr>
              <a:r>
                <a:rPr lang="en-US" sz="1200">
                  <a:solidFill>
                    <a:srgbClr val="000000"/>
                  </a:solidFill>
                  <a:latin typeface="Open Sans"/>
                </a:rPr>
                <a:t>Activities, Inputs and Outputs</a:t>
              </a:r>
            </a:p>
          </p:txBody>
        </p:sp>
      </p:grpSp>
      <p:grpSp>
        <p:nvGrpSpPr>
          <p:cNvPr id="94" name="Group 94"/>
          <p:cNvGrpSpPr/>
          <p:nvPr/>
        </p:nvGrpSpPr>
        <p:grpSpPr>
          <a:xfrm>
            <a:off x="6018966" y="6975224"/>
            <a:ext cx="2065757" cy="504160"/>
            <a:chOff x="0" y="0"/>
            <a:chExt cx="2754343" cy="672213"/>
          </a:xfrm>
        </p:grpSpPr>
        <p:sp>
          <p:nvSpPr>
            <p:cNvPr id="95" name="Freeform 95"/>
            <p:cNvSpPr/>
            <p:nvPr/>
          </p:nvSpPr>
          <p:spPr>
            <a:xfrm>
              <a:off x="0" y="0"/>
              <a:ext cx="2754376" cy="672338"/>
            </a:xfrm>
            <a:custGeom>
              <a:avLst/>
              <a:gdLst/>
              <a:ahLst/>
              <a:cxnLst/>
              <a:rect l="l" t="t" r="r" b="b"/>
              <a:pathLst>
                <a:path w="2754376" h="672338">
                  <a:moveTo>
                    <a:pt x="0" y="336169"/>
                  </a:moveTo>
                  <a:lnTo>
                    <a:pt x="25400" y="336169"/>
                  </a:lnTo>
                  <a:lnTo>
                    <a:pt x="0" y="336169"/>
                  </a:lnTo>
                  <a:cubicBezTo>
                    <a:pt x="0" y="132334"/>
                    <a:pt x="649351" y="0"/>
                    <a:pt x="1377188" y="0"/>
                  </a:cubicBezTo>
                  <a:cubicBezTo>
                    <a:pt x="2105025" y="0"/>
                    <a:pt x="2754376" y="132334"/>
                    <a:pt x="2754376" y="336169"/>
                  </a:cubicBezTo>
                  <a:lnTo>
                    <a:pt x="2728976" y="336169"/>
                  </a:lnTo>
                  <a:lnTo>
                    <a:pt x="2754376" y="336169"/>
                  </a:lnTo>
                  <a:cubicBezTo>
                    <a:pt x="2754376" y="539877"/>
                    <a:pt x="2105025" y="672338"/>
                    <a:pt x="1377188" y="672338"/>
                  </a:cubicBezTo>
                  <a:lnTo>
                    <a:pt x="1377188" y="646938"/>
                  </a:lnTo>
                  <a:lnTo>
                    <a:pt x="1377188" y="672338"/>
                  </a:lnTo>
                  <a:cubicBezTo>
                    <a:pt x="649351" y="672211"/>
                    <a:pt x="0" y="539877"/>
                    <a:pt x="0" y="336169"/>
                  </a:cubicBezTo>
                  <a:lnTo>
                    <a:pt x="25400" y="336169"/>
                  </a:lnTo>
                  <a:lnTo>
                    <a:pt x="50800" y="336169"/>
                  </a:lnTo>
                  <a:lnTo>
                    <a:pt x="25400" y="336169"/>
                  </a:lnTo>
                  <a:lnTo>
                    <a:pt x="0" y="336169"/>
                  </a:lnTo>
                  <a:moveTo>
                    <a:pt x="50800" y="336169"/>
                  </a:moveTo>
                  <a:cubicBezTo>
                    <a:pt x="50800" y="350139"/>
                    <a:pt x="39370" y="361569"/>
                    <a:pt x="25400" y="361569"/>
                  </a:cubicBezTo>
                  <a:cubicBezTo>
                    <a:pt x="11430" y="361569"/>
                    <a:pt x="0" y="350139"/>
                    <a:pt x="0" y="336169"/>
                  </a:cubicBezTo>
                  <a:cubicBezTo>
                    <a:pt x="0" y="322199"/>
                    <a:pt x="11430" y="310769"/>
                    <a:pt x="25400" y="310769"/>
                  </a:cubicBezTo>
                  <a:cubicBezTo>
                    <a:pt x="39370" y="310769"/>
                    <a:pt x="50800" y="322199"/>
                    <a:pt x="50800" y="336169"/>
                  </a:cubicBezTo>
                  <a:cubicBezTo>
                    <a:pt x="50800" y="475615"/>
                    <a:pt x="611886" y="621411"/>
                    <a:pt x="1377188" y="621411"/>
                  </a:cubicBezTo>
                  <a:cubicBezTo>
                    <a:pt x="2142490" y="621411"/>
                    <a:pt x="2703576" y="475615"/>
                    <a:pt x="2703576" y="336169"/>
                  </a:cubicBezTo>
                  <a:cubicBezTo>
                    <a:pt x="2703576" y="196723"/>
                    <a:pt x="2142490" y="50800"/>
                    <a:pt x="1377188" y="50800"/>
                  </a:cubicBezTo>
                  <a:lnTo>
                    <a:pt x="1377188" y="25400"/>
                  </a:lnTo>
                  <a:lnTo>
                    <a:pt x="1377188" y="50800"/>
                  </a:lnTo>
                  <a:cubicBezTo>
                    <a:pt x="611886" y="50800"/>
                    <a:pt x="50800" y="196596"/>
                    <a:pt x="50800" y="336169"/>
                  </a:cubicBezTo>
                  <a:close/>
                </a:path>
              </a:pathLst>
            </a:custGeom>
            <a:solidFill>
              <a:srgbClr val="FFC000"/>
            </a:solidFill>
          </p:spPr>
          <p:txBody>
            <a:bodyPr/>
            <a:lstStyle/>
            <a:p>
              <a:endParaRPr lang="en-IN"/>
            </a:p>
          </p:txBody>
        </p:sp>
      </p:grpSp>
      <p:grpSp>
        <p:nvGrpSpPr>
          <p:cNvPr id="96" name="Group 96"/>
          <p:cNvGrpSpPr/>
          <p:nvPr/>
        </p:nvGrpSpPr>
        <p:grpSpPr>
          <a:xfrm>
            <a:off x="509351" y="7050353"/>
            <a:ext cx="929090" cy="409981"/>
            <a:chOff x="0" y="0"/>
            <a:chExt cx="1238787" cy="546641"/>
          </a:xfrm>
        </p:grpSpPr>
        <p:sp>
          <p:nvSpPr>
            <p:cNvPr id="97" name="Freeform 97"/>
            <p:cNvSpPr/>
            <p:nvPr/>
          </p:nvSpPr>
          <p:spPr>
            <a:xfrm>
              <a:off x="0" y="0"/>
              <a:ext cx="1238758" cy="546608"/>
            </a:xfrm>
            <a:custGeom>
              <a:avLst/>
              <a:gdLst/>
              <a:ahLst/>
              <a:cxnLst/>
              <a:rect l="l" t="t" r="r" b="b"/>
              <a:pathLst>
                <a:path w="1238758" h="546608">
                  <a:moveTo>
                    <a:pt x="0" y="273304"/>
                  </a:moveTo>
                  <a:cubicBezTo>
                    <a:pt x="0" y="122428"/>
                    <a:pt x="122428" y="0"/>
                    <a:pt x="273304" y="0"/>
                  </a:cubicBezTo>
                  <a:lnTo>
                    <a:pt x="965454" y="0"/>
                  </a:lnTo>
                  <a:cubicBezTo>
                    <a:pt x="1116457" y="0"/>
                    <a:pt x="1238758" y="122428"/>
                    <a:pt x="1238758" y="273304"/>
                  </a:cubicBezTo>
                  <a:cubicBezTo>
                    <a:pt x="1238758" y="424180"/>
                    <a:pt x="1116457" y="546608"/>
                    <a:pt x="965454" y="546608"/>
                  </a:cubicBezTo>
                  <a:lnTo>
                    <a:pt x="273304" y="546608"/>
                  </a:lnTo>
                  <a:cubicBezTo>
                    <a:pt x="122428" y="546608"/>
                    <a:pt x="0" y="424307"/>
                    <a:pt x="0" y="273304"/>
                  </a:cubicBezTo>
                  <a:close/>
                </a:path>
              </a:pathLst>
            </a:custGeom>
            <a:solidFill>
              <a:srgbClr val="001597"/>
            </a:solidFill>
          </p:spPr>
          <p:txBody>
            <a:bodyPr/>
            <a:lstStyle/>
            <a:p>
              <a:endParaRPr lang="en-IN"/>
            </a:p>
          </p:txBody>
        </p:sp>
        <p:sp>
          <p:nvSpPr>
            <p:cNvPr id="98" name="TextBox 98"/>
            <p:cNvSpPr txBox="1"/>
            <p:nvPr/>
          </p:nvSpPr>
          <p:spPr>
            <a:xfrm>
              <a:off x="0" y="9525"/>
              <a:ext cx="1238787" cy="537116"/>
            </a:xfrm>
            <a:prstGeom prst="rect">
              <a:avLst/>
            </a:prstGeom>
          </p:spPr>
          <p:txBody>
            <a:bodyPr lIns="50800" tIns="50800" rIns="50800" bIns="50800" rtlCol="0" anchor="ctr"/>
            <a:lstStyle/>
            <a:p>
              <a:pPr algn="l">
                <a:lnSpc>
                  <a:spcPts val="1512"/>
                </a:lnSpc>
              </a:pPr>
              <a:r>
                <a:rPr lang="en-US" sz="1399">
                  <a:solidFill>
                    <a:srgbClr val="FFFFFF"/>
                  </a:solidFill>
                  <a:latin typeface="Open Sans Bold"/>
                </a:rPr>
                <a:t>Step 2</a:t>
              </a:r>
            </a:p>
          </p:txBody>
        </p:sp>
      </p:grpSp>
      <p:sp>
        <p:nvSpPr>
          <p:cNvPr id="99" name="TextBox 99"/>
          <p:cNvSpPr txBox="1"/>
          <p:nvPr/>
        </p:nvSpPr>
        <p:spPr>
          <a:xfrm>
            <a:off x="1659798" y="7176123"/>
            <a:ext cx="4264201" cy="361950"/>
          </a:xfrm>
          <a:prstGeom prst="rect">
            <a:avLst/>
          </a:prstGeom>
        </p:spPr>
        <p:txBody>
          <a:bodyPr lIns="0" tIns="0" rIns="0" bIns="0" rtlCol="0" anchor="t">
            <a:spAutoFit/>
          </a:bodyPr>
          <a:lstStyle/>
          <a:p>
            <a:pPr algn="l">
              <a:lnSpc>
                <a:spcPts val="1439"/>
              </a:lnSpc>
            </a:pPr>
            <a:r>
              <a:rPr lang="en-US" sz="1200">
                <a:solidFill>
                  <a:srgbClr val="000000"/>
                </a:solidFill>
                <a:latin typeface="Open Sans"/>
              </a:rPr>
              <a:t>Highlight process circularity opportunities in your value chain</a:t>
            </a:r>
          </a:p>
        </p:txBody>
      </p:sp>
      <p:grpSp>
        <p:nvGrpSpPr>
          <p:cNvPr id="100" name="Group 100"/>
          <p:cNvGrpSpPr/>
          <p:nvPr/>
        </p:nvGrpSpPr>
        <p:grpSpPr>
          <a:xfrm>
            <a:off x="267443" y="49632"/>
            <a:ext cx="10315411" cy="825810"/>
            <a:chOff x="0" y="0"/>
            <a:chExt cx="13753881" cy="1101080"/>
          </a:xfrm>
        </p:grpSpPr>
        <p:sp>
          <p:nvSpPr>
            <p:cNvPr id="101" name="Freeform 101"/>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4"/>
              <a:stretch>
                <a:fillRect/>
              </a:stretch>
            </a:blipFill>
          </p:spPr>
          <p:txBody>
            <a:bodyPr/>
            <a:lstStyle/>
            <a:p>
              <a:endParaRPr lang="en-IN"/>
            </a:p>
          </p:txBody>
        </p:sp>
        <p:sp>
          <p:nvSpPr>
            <p:cNvPr id="102" name="Freeform 102"/>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5"/>
              <a:stretch>
                <a:fillRect/>
              </a:stretch>
            </a:blipFill>
          </p:spPr>
          <p:txBody>
            <a:bodyPr/>
            <a:lstStyle/>
            <a:p>
              <a:endParaRPr lang="en-IN"/>
            </a:p>
          </p:txBody>
        </p:sp>
        <p:sp>
          <p:nvSpPr>
            <p:cNvPr id="103" name="Freeform 103"/>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6"/>
              <a:stretch>
                <a:fillRect l="-20431" t="-87766" r="-22929" b="-100143"/>
              </a:stretch>
            </a:blipFill>
          </p:spPr>
          <p:txBody>
            <a:bodyPr/>
            <a:lstStyle/>
            <a:p>
              <a:endParaRPr lang="en-IN"/>
            </a:p>
          </p:txBody>
        </p:sp>
      </p:grpSp>
      <p:sp>
        <p:nvSpPr>
          <p:cNvPr id="104" name="TextBox 104"/>
          <p:cNvSpPr txBox="1"/>
          <p:nvPr/>
        </p:nvSpPr>
        <p:spPr>
          <a:xfrm>
            <a:off x="874764" y="855198"/>
            <a:ext cx="9780040" cy="322326"/>
          </a:xfrm>
          <a:prstGeom prst="rect">
            <a:avLst/>
          </a:prstGeom>
        </p:spPr>
        <p:txBody>
          <a:bodyPr lIns="0" tIns="0" rIns="0" bIns="0" rtlCol="0" anchor="t">
            <a:spAutoFit/>
          </a:bodyPr>
          <a:lstStyle/>
          <a:p>
            <a:pPr algn="l">
              <a:lnSpc>
                <a:spcPts val="2592"/>
              </a:lnSpc>
            </a:pPr>
            <a:r>
              <a:rPr lang="en-US" sz="2400">
                <a:solidFill>
                  <a:srgbClr val="001597"/>
                </a:solidFill>
                <a:latin typeface="Open Sans Bold"/>
              </a:rPr>
              <a:t>Circularity Intensifier</a:t>
            </a:r>
          </a:p>
        </p:txBody>
      </p:sp>
      <p:sp>
        <p:nvSpPr>
          <p:cNvPr id="105" name="Freeform 105"/>
          <p:cNvSpPr/>
          <p:nvPr/>
        </p:nvSpPr>
        <p:spPr>
          <a:xfrm rot="342684">
            <a:off x="9934366" y="953746"/>
            <a:ext cx="1064270" cy="997081"/>
          </a:xfrm>
          <a:custGeom>
            <a:avLst/>
            <a:gdLst/>
            <a:ahLst/>
            <a:cxnLst/>
            <a:rect l="l" t="t" r="r" b="b"/>
            <a:pathLst>
              <a:path w="1064270" h="997081">
                <a:moveTo>
                  <a:pt x="0" y="0"/>
                </a:moveTo>
                <a:lnTo>
                  <a:pt x="1064270" y="0"/>
                </a:lnTo>
                <a:lnTo>
                  <a:pt x="1064270" y="997081"/>
                </a:lnTo>
                <a:lnTo>
                  <a:pt x="0" y="997081"/>
                </a:lnTo>
                <a:lnTo>
                  <a:pt x="0" y="0"/>
                </a:lnTo>
                <a:close/>
              </a:path>
            </a:pathLst>
          </a:custGeom>
          <a:blipFill>
            <a:blip r:embed="rId7"/>
            <a:stretch>
              <a:fillRect r="-12156" b="-12181"/>
            </a:stretch>
          </a:blipFill>
        </p:spPr>
        <p:txBody>
          <a:bodyPr/>
          <a:lstStyle/>
          <a:p>
            <a:endParaRPr lang="en-IN"/>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7379" y="1432667"/>
            <a:ext cx="8987520" cy="5418057"/>
            <a:chOff x="0" y="0"/>
            <a:chExt cx="11983360" cy="7224076"/>
          </a:xfrm>
        </p:grpSpPr>
        <p:sp>
          <p:nvSpPr>
            <p:cNvPr id="3" name="Freeform 3"/>
            <p:cNvSpPr/>
            <p:nvPr/>
          </p:nvSpPr>
          <p:spPr>
            <a:xfrm>
              <a:off x="0" y="0"/>
              <a:ext cx="11983339" cy="7224014"/>
            </a:xfrm>
            <a:custGeom>
              <a:avLst/>
              <a:gdLst/>
              <a:ahLst/>
              <a:cxnLst/>
              <a:rect l="l" t="t" r="r" b="b"/>
              <a:pathLst>
                <a:path w="11983339" h="7224014">
                  <a:moveTo>
                    <a:pt x="0" y="0"/>
                  </a:moveTo>
                  <a:lnTo>
                    <a:pt x="11983339" y="0"/>
                  </a:lnTo>
                  <a:lnTo>
                    <a:pt x="11983339" y="7224014"/>
                  </a:lnTo>
                  <a:lnTo>
                    <a:pt x="0" y="7224014"/>
                  </a:lnTo>
                  <a:close/>
                </a:path>
              </a:pathLst>
            </a:custGeom>
            <a:solidFill>
              <a:srgbClr val="F2F2F2"/>
            </a:solidFill>
          </p:spPr>
          <p:txBody>
            <a:bodyPr/>
            <a:lstStyle/>
            <a:p>
              <a:endParaRPr lang="en-IN"/>
            </a:p>
          </p:txBody>
        </p:sp>
      </p:grpSp>
      <p:sp>
        <p:nvSpPr>
          <p:cNvPr id="4" name="Freeform 4"/>
          <p:cNvSpPr/>
          <p:nvPr/>
        </p:nvSpPr>
        <p:spPr>
          <a:xfrm rot="-9079352">
            <a:off x="-746016" y="2173348"/>
            <a:ext cx="1371093" cy="509586"/>
          </a:xfrm>
          <a:custGeom>
            <a:avLst/>
            <a:gdLst/>
            <a:ahLst/>
            <a:cxnLst/>
            <a:rect l="l" t="t" r="r" b="b"/>
            <a:pathLst>
              <a:path w="1371093" h="509586">
                <a:moveTo>
                  <a:pt x="0" y="0"/>
                </a:moveTo>
                <a:lnTo>
                  <a:pt x="1371093" y="0"/>
                </a:lnTo>
                <a:lnTo>
                  <a:pt x="1371093" y="509586"/>
                </a:lnTo>
                <a:lnTo>
                  <a:pt x="0" y="509586"/>
                </a:lnTo>
                <a:lnTo>
                  <a:pt x="0" y="0"/>
                </a:lnTo>
                <a:close/>
              </a:path>
            </a:pathLst>
          </a:custGeom>
          <a:blipFill>
            <a:blip r:embed="rId3"/>
            <a:stretch>
              <a:fillRect r="-20704" b="-20526"/>
            </a:stretch>
          </a:blipFill>
        </p:spPr>
        <p:txBody>
          <a:bodyPr/>
          <a:lstStyle/>
          <a:p>
            <a:endParaRPr lang="en-IN"/>
          </a:p>
        </p:txBody>
      </p:sp>
      <p:grpSp>
        <p:nvGrpSpPr>
          <p:cNvPr id="5" name="Group 5"/>
          <p:cNvGrpSpPr/>
          <p:nvPr/>
        </p:nvGrpSpPr>
        <p:grpSpPr>
          <a:xfrm>
            <a:off x="267443" y="49632"/>
            <a:ext cx="10315411" cy="825810"/>
            <a:chOff x="0" y="0"/>
            <a:chExt cx="13753881" cy="1101080"/>
          </a:xfrm>
        </p:grpSpPr>
        <p:sp>
          <p:nvSpPr>
            <p:cNvPr id="6" name="Freeform 6"/>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4"/>
              <a:stretch>
                <a:fillRect/>
              </a:stretch>
            </a:blipFill>
          </p:spPr>
          <p:txBody>
            <a:bodyPr/>
            <a:lstStyle/>
            <a:p>
              <a:endParaRPr lang="en-IN"/>
            </a:p>
          </p:txBody>
        </p:sp>
        <p:sp>
          <p:nvSpPr>
            <p:cNvPr id="7" name="Freeform 7"/>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5"/>
              <a:stretch>
                <a:fillRect/>
              </a:stretch>
            </a:blipFill>
          </p:spPr>
          <p:txBody>
            <a:bodyPr/>
            <a:lstStyle/>
            <a:p>
              <a:endParaRPr lang="en-IN"/>
            </a:p>
          </p:txBody>
        </p:sp>
        <p:sp>
          <p:nvSpPr>
            <p:cNvPr id="8" name="Freeform 8"/>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6"/>
              <a:stretch>
                <a:fillRect l="-20431" t="-87766" r="-22929" b="-100143"/>
              </a:stretch>
            </a:blipFill>
          </p:spPr>
          <p:txBody>
            <a:bodyPr/>
            <a:lstStyle/>
            <a:p>
              <a:endParaRPr lang="en-IN"/>
            </a:p>
          </p:txBody>
        </p:sp>
      </p:grpSp>
      <p:sp>
        <p:nvSpPr>
          <p:cNvPr id="9" name="TextBox 9"/>
          <p:cNvSpPr txBox="1"/>
          <p:nvPr/>
        </p:nvSpPr>
        <p:spPr>
          <a:xfrm>
            <a:off x="797855" y="733329"/>
            <a:ext cx="9780040" cy="322326"/>
          </a:xfrm>
          <a:prstGeom prst="rect">
            <a:avLst/>
          </a:prstGeom>
        </p:spPr>
        <p:txBody>
          <a:bodyPr lIns="0" tIns="0" rIns="0" bIns="0" rtlCol="0" anchor="t">
            <a:spAutoFit/>
          </a:bodyPr>
          <a:lstStyle/>
          <a:p>
            <a:pPr algn="l">
              <a:lnSpc>
                <a:spcPts val="2592"/>
              </a:lnSpc>
            </a:pPr>
            <a:r>
              <a:rPr lang="en-US" sz="2400">
                <a:solidFill>
                  <a:srgbClr val="001597"/>
                </a:solidFill>
                <a:latin typeface="Open Sans Bold"/>
              </a:rPr>
              <a:t>Circularity Intensifier</a:t>
            </a:r>
          </a:p>
        </p:txBody>
      </p:sp>
      <p:sp>
        <p:nvSpPr>
          <p:cNvPr id="10" name="Freeform 10"/>
          <p:cNvSpPr/>
          <p:nvPr/>
        </p:nvSpPr>
        <p:spPr>
          <a:xfrm rot="342684">
            <a:off x="9899539" y="1836512"/>
            <a:ext cx="1064270" cy="997081"/>
          </a:xfrm>
          <a:custGeom>
            <a:avLst/>
            <a:gdLst/>
            <a:ahLst/>
            <a:cxnLst/>
            <a:rect l="l" t="t" r="r" b="b"/>
            <a:pathLst>
              <a:path w="1064270" h="997081">
                <a:moveTo>
                  <a:pt x="0" y="0"/>
                </a:moveTo>
                <a:lnTo>
                  <a:pt x="1064270" y="0"/>
                </a:lnTo>
                <a:lnTo>
                  <a:pt x="1064270" y="997081"/>
                </a:lnTo>
                <a:lnTo>
                  <a:pt x="0" y="997081"/>
                </a:lnTo>
                <a:lnTo>
                  <a:pt x="0" y="0"/>
                </a:lnTo>
                <a:close/>
              </a:path>
            </a:pathLst>
          </a:custGeom>
          <a:blipFill>
            <a:blip r:embed="rId7"/>
            <a:stretch>
              <a:fillRect r="-12156" b="-12181"/>
            </a:stretch>
          </a:blipFill>
        </p:spPr>
        <p:txBody>
          <a:bodyPr/>
          <a:lstStyle/>
          <a:p>
            <a:endParaRPr lang="en-IN"/>
          </a:p>
        </p:txBody>
      </p:sp>
      <p:sp>
        <p:nvSpPr>
          <p:cNvPr id="11" name="TextBox 11"/>
          <p:cNvSpPr txBox="1"/>
          <p:nvPr/>
        </p:nvSpPr>
        <p:spPr>
          <a:xfrm>
            <a:off x="10062721" y="7085775"/>
            <a:ext cx="177184" cy="114300"/>
          </a:xfrm>
          <a:prstGeom prst="rect">
            <a:avLst/>
          </a:prstGeom>
        </p:spPr>
        <p:txBody>
          <a:bodyPr lIns="0" tIns="0" rIns="0" bIns="0" rtlCol="0" anchor="t">
            <a:spAutoFit/>
          </a:bodyPr>
          <a:lstStyle/>
          <a:p>
            <a:pPr algn="r">
              <a:lnSpc>
                <a:spcPts val="960"/>
              </a:lnSpc>
            </a:pPr>
            <a:r>
              <a:rPr lang="en-US" sz="800">
                <a:solidFill>
                  <a:srgbClr val="888888"/>
                </a:solidFill>
                <a:latin typeface="Open Sans"/>
              </a:rPr>
              <a:t>32</a:t>
            </a:r>
          </a:p>
        </p:txBody>
      </p:sp>
      <p:graphicFrame>
        <p:nvGraphicFramePr>
          <p:cNvPr id="12" name="Table 12"/>
          <p:cNvGraphicFramePr>
            <a:graphicFrameLocks noGrp="1"/>
          </p:cNvGraphicFramePr>
          <p:nvPr/>
        </p:nvGraphicFramePr>
        <p:xfrm>
          <a:off x="720816" y="1432668"/>
          <a:ext cx="8966200" cy="1778000"/>
        </p:xfrm>
        <a:graphic>
          <a:graphicData uri="http://schemas.openxmlformats.org/drawingml/2006/table">
            <a:tbl>
              <a:tblPr/>
              <a:tblGrid>
                <a:gridCol w="344368">
                  <a:extLst>
                    <a:ext uri="{9D8B030D-6E8A-4147-A177-3AD203B41FA5}">
                      <a16:colId xmlns:a16="http://schemas.microsoft.com/office/drawing/2014/main" val="20000"/>
                    </a:ext>
                  </a:extLst>
                </a:gridCol>
                <a:gridCol w="1231690">
                  <a:extLst>
                    <a:ext uri="{9D8B030D-6E8A-4147-A177-3AD203B41FA5}">
                      <a16:colId xmlns:a16="http://schemas.microsoft.com/office/drawing/2014/main" val="20001"/>
                    </a:ext>
                  </a:extLst>
                </a:gridCol>
                <a:gridCol w="1231690">
                  <a:extLst>
                    <a:ext uri="{9D8B030D-6E8A-4147-A177-3AD203B41FA5}">
                      <a16:colId xmlns:a16="http://schemas.microsoft.com/office/drawing/2014/main" val="20002"/>
                    </a:ext>
                  </a:extLst>
                </a:gridCol>
                <a:gridCol w="1231690">
                  <a:extLst>
                    <a:ext uri="{9D8B030D-6E8A-4147-A177-3AD203B41FA5}">
                      <a16:colId xmlns:a16="http://schemas.microsoft.com/office/drawing/2014/main" val="20003"/>
                    </a:ext>
                  </a:extLst>
                </a:gridCol>
                <a:gridCol w="1231690">
                  <a:extLst>
                    <a:ext uri="{9D8B030D-6E8A-4147-A177-3AD203B41FA5}">
                      <a16:colId xmlns:a16="http://schemas.microsoft.com/office/drawing/2014/main" val="20004"/>
                    </a:ext>
                  </a:extLst>
                </a:gridCol>
                <a:gridCol w="1231690">
                  <a:extLst>
                    <a:ext uri="{9D8B030D-6E8A-4147-A177-3AD203B41FA5}">
                      <a16:colId xmlns:a16="http://schemas.microsoft.com/office/drawing/2014/main" val="20005"/>
                    </a:ext>
                  </a:extLst>
                </a:gridCol>
                <a:gridCol w="1231690">
                  <a:extLst>
                    <a:ext uri="{9D8B030D-6E8A-4147-A177-3AD203B41FA5}">
                      <a16:colId xmlns:a16="http://schemas.microsoft.com/office/drawing/2014/main" val="20006"/>
                    </a:ext>
                  </a:extLst>
                </a:gridCol>
                <a:gridCol w="1231690">
                  <a:extLst>
                    <a:ext uri="{9D8B030D-6E8A-4147-A177-3AD203B41FA5}">
                      <a16:colId xmlns:a16="http://schemas.microsoft.com/office/drawing/2014/main" val="20007"/>
                    </a:ext>
                  </a:extLst>
                </a:gridCol>
              </a:tblGrid>
              <a:tr h="724884">
                <a:tc>
                  <a:txBody>
                    <a:bodyPr/>
                    <a:lstStyle/>
                    <a:p>
                      <a:pPr algn="l">
                        <a:lnSpc>
                          <a:spcPts val="1679"/>
                        </a:lnSpc>
                        <a:defRPr/>
                      </a:pP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7">
                  <a:txBody>
                    <a:bodyPr/>
                    <a:lstStyle/>
                    <a:p>
                      <a:pPr algn="ctr">
                        <a:lnSpc>
                          <a:spcPts val="1679"/>
                        </a:lnSpc>
                        <a:defRPr/>
                      </a:pPr>
                      <a:r>
                        <a:rPr lang="en-US" sz="1399" spc="13">
                          <a:solidFill>
                            <a:srgbClr val="FFFFFF"/>
                          </a:solidFill>
                          <a:latin typeface="TT Rounds Condensed"/>
                        </a:rPr>
                        <a:t>Key steps of your value chain</a:t>
                      </a: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1597"/>
                    </a:solidFill>
                  </a:tcPr>
                </a:tc>
                <a:tc hMerge="1">
                  <a:txBody>
                    <a:bodyPr/>
                    <a:lstStyle/>
                    <a:p>
                      <a:pPr algn="ctr">
                        <a:lnSpc>
                          <a:spcPts val="1679"/>
                        </a:lnSpc>
                        <a:defRPr/>
                      </a:pPr>
                      <a:r>
                        <a:rPr lang="en-US" sz="1399" spc="13">
                          <a:solidFill>
                            <a:srgbClr val="FFFFFF"/>
                          </a:solidFill>
                          <a:latin typeface="TT Rounds Condensed"/>
                        </a:rPr>
                        <a:t>Key steps of your value chain</a:t>
                      </a: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1597"/>
                    </a:solidFill>
                  </a:tcPr>
                </a:tc>
                <a:tc hMerge="1">
                  <a:txBody>
                    <a:bodyPr/>
                    <a:lstStyle/>
                    <a:p>
                      <a:pPr algn="ctr">
                        <a:lnSpc>
                          <a:spcPts val="1679"/>
                        </a:lnSpc>
                        <a:defRPr/>
                      </a:pPr>
                      <a:r>
                        <a:rPr lang="en-US" sz="1399" spc="13">
                          <a:solidFill>
                            <a:srgbClr val="FFFFFF"/>
                          </a:solidFill>
                          <a:latin typeface="TT Rounds Condensed"/>
                        </a:rPr>
                        <a:t>Key steps of your value chain</a:t>
                      </a: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1597"/>
                    </a:solidFill>
                  </a:tcPr>
                </a:tc>
                <a:tc hMerge="1">
                  <a:txBody>
                    <a:bodyPr/>
                    <a:lstStyle/>
                    <a:p>
                      <a:pPr algn="ctr">
                        <a:lnSpc>
                          <a:spcPts val="1679"/>
                        </a:lnSpc>
                        <a:defRPr/>
                      </a:pPr>
                      <a:r>
                        <a:rPr lang="en-US" sz="1399" spc="13">
                          <a:solidFill>
                            <a:srgbClr val="FFFFFF"/>
                          </a:solidFill>
                          <a:latin typeface="TT Rounds Condensed"/>
                        </a:rPr>
                        <a:t>Key steps of your value chain</a:t>
                      </a: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1597"/>
                    </a:solidFill>
                  </a:tcPr>
                </a:tc>
                <a:tc hMerge="1">
                  <a:txBody>
                    <a:bodyPr/>
                    <a:lstStyle/>
                    <a:p>
                      <a:pPr algn="ctr">
                        <a:lnSpc>
                          <a:spcPts val="1679"/>
                        </a:lnSpc>
                        <a:defRPr/>
                      </a:pPr>
                      <a:r>
                        <a:rPr lang="en-US" sz="1399" spc="13">
                          <a:solidFill>
                            <a:srgbClr val="FFFFFF"/>
                          </a:solidFill>
                          <a:latin typeface="TT Rounds Condensed"/>
                        </a:rPr>
                        <a:t>Key steps of your value chain</a:t>
                      </a: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1597"/>
                    </a:solidFill>
                  </a:tcPr>
                </a:tc>
                <a:tc hMerge="1">
                  <a:txBody>
                    <a:bodyPr/>
                    <a:lstStyle/>
                    <a:p>
                      <a:pPr algn="ctr">
                        <a:lnSpc>
                          <a:spcPts val="1679"/>
                        </a:lnSpc>
                        <a:defRPr/>
                      </a:pPr>
                      <a:r>
                        <a:rPr lang="en-US" sz="1399" spc="13">
                          <a:solidFill>
                            <a:srgbClr val="FFFFFF"/>
                          </a:solidFill>
                          <a:latin typeface="TT Rounds Condensed"/>
                        </a:rPr>
                        <a:t>Key steps of your value chain</a:t>
                      </a: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1597"/>
                    </a:solidFill>
                  </a:tcPr>
                </a:tc>
                <a:tc hMerge="1">
                  <a:txBody>
                    <a:bodyPr/>
                    <a:lstStyle/>
                    <a:p>
                      <a:pPr algn="ctr">
                        <a:lnSpc>
                          <a:spcPts val="1679"/>
                        </a:lnSpc>
                        <a:defRPr/>
                      </a:pPr>
                      <a:r>
                        <a:rPr lang="en-US" sz="1399" spc="13">
                          <a:solidFill>
                            <a:srgbClr val="FFFFFF"/>
                          </a:solidFill>
                          <a:latin typeface="TT Rounds Condensed"/>
                        </a:rPr>
                        <a:t>Key steps of your value chain</a:t>
                      </a: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1597"/>
                    </a:solidFill>
                  </a:tcPr>
                </a:tc>
                <a:extLst>
                  <a:ext uri="{0D108BD9-81ED-4DB2-BD59-A6C34878D82A}">
                    <a16:rowId xmlns:a16="http://schemas.microsoft.com/office/drawing/2014/main" val="10000"/>
                  </a:ext>
                </a:extLst>
              </a:tr>
              <a:tr h="843547">
                <a:tc>
                  <a:txBody>
                    <a:bodyPr/>
                    <a:lstStyle/>
                    <a:p>
                      <a:pPr algn="l">
                        <a:lnSpc>
                          <a:spcPts val="1679"/>
                        </a:lnSpc>
                        <a:defRPr/>
                      </a:pP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EEF"/>
                    </a:solidFill>
                  </a:tcPr>
                </a:tc>
                <a:tc>
                  <a:txBody>
                    <a:bodyPr/>
                    <a:lstStyle/>
                    <a:p>
                      <a:pPr algn="ctr">
                        <a:lnSpc>
                          <a:spcPts val="1320"/>
                        </a:lnSpc>
                        <a:defRPr/>
                      </a:pPr>
                      <a:r>
                        <a:rPr lang="en-US" sz="1100" spc="10">
                          <a:solidFill>
                            <a:srgbClr val="000000"/>
                          </a:solidFill>
                          <a:latin typeface="TT Rounds Condensed Bold"/>
                        </a:rPr>
                        <a:t>Product Design</a:t>
                      </a: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8D8D8"/>
                    </a:solidFill>
                  </a:tcPr>
                </a:tc>
                <a:tc>
                  <a:txBody>
                    <a:bodyPr/>
                    <a:lstStyle/>
                    <a:p>
                      <a:pPr algn="ctr">
                        <a:lnSpc>
                          <a:spcPts val="1320"/>
                        </a:lnSpc>
                        <a:defRPr/>
                      </a:pPr>
                      <a:r>
                        <a:rPr lang="en-US" sz="1100" spc="10">
                          <a:solidFill>
                            <a:srgbClr val="000000"/>
                          </a:solidFill>
                          <a:latin typeface="TT Rounds Condensed Bold"/>
                        </a:rPr>
                        <a:t>Procurement</a:t>
                      </a: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8D8D8"/>
                    </a:solidFill>
                  </a:tcPr>
                </a:tc>
                <a:tc>
                  <a:txBody>
                    <a:bodyPr/>
                    <a:lstStyle/>
                    <a:p>
                      <a:pPr algn="ctr">
                        <a:lnSpc>
                          <a:spcPts val="1320"/>
                        </a:lnSpc>
                        <a:defRPr/>
                      </a:pPr>
                      <a:r>
                        <a:rPr lang="en-US" sz="1100" spc="10">
                          <a:solidFill>
                            <a:srgbClr val="000000"/>
                          </a:solidFill>
                          <a:latin typeface="TT Rounds Condensed Bold"/>
                        </a:rPr>
                        <a:t>Manufacturing</a:t>
                      </a: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8D8D8"/>
                    </a:solidFill>
                  </a:tcPr>
                </a:tc>
                <a:tc>
                  <a:txBody>
                    <a:bodyPr/>
                    <a:lstStyle/>
                    <a:p>
                      <a:pPr algn="ctr">
                        <a:lnSpc>
                          <a:spcPts val="1320"/>
                        </a:lnSpc>
                        <a:defRPr/>
                      </a:pPr>
                      <a:r>
                        <a:rPr lang="en-US" sz="1100" spc="10">
                          <a:solidFill>
                            <a:srgbClr val="000000"/>
                          </a:solidFill>
                          <a:latin typeface="TT Rounds Condensed Bold"/>
                        </a:rPr>
                        <a:t>Sales</a:t>
                      </a: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8D8D8"/>
                    </a:solidFill>
                  </a:tcPr>
                </a:tc>
                <a:tc>
                  <a:txBody>
                    <a:bodyPr/>
                    <a:lstStyle/>
                    <a:p>
                      <a:pPr algn="ctr">
                        <a:lnSpc>
                          <a:spcPts val="1320"/>
                        </a:lnSpc>
                        <a:defRPr/>
                      </a:pPr>
                      <a:r>
                        <a:rPr lang="en-US" sz="1100" spc="10">
                          <a:solidFill>
                            <a:srgbClr val="000000"/>
                          </a:solidFill>
                          <a:latin typeface="TT Rounds Condensed Bold"/>
                        </a:rPr>
                        <a:t>Marketing</a:t>
                      </a: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8D8D8"/>
                    </a:solidFill>
                  </a:tcPr>
                </a:tc>
                <a:tc>
                  <a:txBody>
                    <a:bodyPr/>
                    <a:lstStyle/>
                    <a:p>
                      <a:pPr algn="ctr">
                        <a:lnSpc>
                          <a:spcPts val="1320"/>
                        </a:lnSpc>
                        <a:defRPr/>
                      </a:pPr>
                      <a:r>
                        <a:rPr lang="en-US" sz="1100" spc="10">
                          <a:solidFill>
                            <a:srgbClr val="000000"/>
                          </a:solidFill>
                          <a:latin typeface="TT Rounds Condensed Bold"/>
                        </a:rPr>
                        <a:t>Product Use</a:t>
                      </a: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8D8D8"/>
                    </a:solidFill>
                  </a:tcPr>
                </a:tc>
                <a:tc>
                  <a:txBody>
                    <a:bodyPr/>
                    <a:lstStyle/>
                    <a:p>
                      <a:pPr algn="ctr">
                        <a:lnSpc>
                          <a:spcPts val="1320"/>
                        </a:lnSpc>
                        <a:defRPr/>
                      </a:pPr>
                      <a:r>
                        <a:rPr lang="en-US" sz="1100" spc="10">
                          <a:solidFill>
                            <a:srgbClr val="000000"/>
                          </a:solidFill>
                          <a:latin typeface="TT Rounds Condensed Bold"/>
                        </a:rPr>
                        <a:t>Post Production</a:t>
                      </a: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1"/>
                  </a:ext>
                </a:extLst>
              </a:tr>
              <a:tr h="209569">
                <a:tc>
                  <a:txBody>
                    <a:bodyPr/>
                    <a:lstStyle/>
                    <a:p>
                      <a:pPr algn="l">
                        <a:lnSpc>
                          <a:spcPts val="1679"/>
                        </a:lnSpc>
                        <a:defRPr/>
                      </a:pP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7"/>
                    </a:solidFill>
                  </a:tcPr>
                </a:tc>
                <a:tc>
                  <a:txBody>
                    <a:bodyPr/>
                    <a:lstStyle/>
                    <a:p>
                      <a:pPr algn="l">
                        <a:lnSpc>
                          <a:spcPts val="1679"/>
                        </a:lnSpc>
                        <a:defRPr/>
                      </a:pP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7"/>
                    </a:solidFill>
                  </a:tcPr>
                </a:tc>
                <a:tc>
                  <a:txBody>
                    <a:bodyPr/>
                    <a:lstStyle/>
                    <a:p>
                      <a:pPr algn="l">
                        <a:lnSpc>
                          <a:spcPts val="1679"/>
                        </a:lnSpc>
                        <a:defRPr/>
                      </a:pP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7"/>
                    </a:solidFill>
                  </a:tcPr>
                </a:tc>
                <a:tc>
                  <a:txBody>
                    <a:bodyPr/>
                    <a:lstStyle/>
                    <a:p>
                      <a:pPr algn="l">
                        <a:lnSpc>
                          <a:spcPts val="1679"/>
                        </a:lnSpc>
                        <a:defRPr/>
                      </a:pP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7"/>
                    </a:solidFill>
                  </a:tcPr>
                </a:tc>
                <a:tc>
                  <a:txBody>
                    <a:bodyPr/>
                    <a:lstStyle/>
                    <a:p>
                      <a:pPr algn="l">
                        <a:lnSpc>
                          <a:spcPts val="1679"/>
                        </a:lnSpc>
                        <a:defRPr/>
                      </a:pP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7"/>
                    </a:solidFill>
                  </a:tcPr>
                </a:tc>
                <a:tc>
                  <a:txBody>
                    <a:bodyPr/>
                    <a:lstStyle/>
                    <a:p>
                      <a:pPr algn="l">
                        <a:lnSpc>
                          <a:spcPts val="1679"/>
                        </a:lnSpc>
                        <a:defRPr/>
                      </a:pP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7"/>
                    </a:solidFill>
                  </a:tcPr>
                </a:tc>
                <a:tc>
                  <a:txBody>
                    <a:bodyPr/>
                    <a:lstStyle/>
                    <a:p>
                      <a:pPr algn="l">
                        <a:lnSpc>
                          <a:spcPts val="1679"/>
                        </a:lnSpc>
                        <a:defRPr/>
                      </a:pP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7"/>
                    </a:solidFill>
                  </a:tcPr>
                </a:tc>
                <a:tc>
                  <a:txBody>
                    <a:bodyPr/>
                    <a:lstStyle/>
                    <a:p>
                      <a:pPr algn="l">
                        <a:lnSpc>
                          <a:spcPts val="1679"/>
                        </a:lnSpc>
                        <a:defRPr/>
                      </a:pPr>
                      <a:endParaRPr lang="en-US" sz="1100"/>
                    </a:p>
                  </a:txBody>
                  <a:tcPr marL="35800" marR="35800" marT="35800" marB="3580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7"/>
                    </a:solidFill>
                  </a:tcPr>
                </a:tc>
                <a:extLst>
                  <a:ext uri="{0D108BD9-81ED-4DB2-BD59-A6C34878D82A}">
                    <a16:rowId xmlns:a16="http://schemas.microsoft.com/office/drawing/2014/main" val="10002"/>
                  </a:ext>
                </a:extLst>
              </a:tr>
            </a:tbl>
          </a:graphicData>
        </a:graphic>
      </p:graphicFrame>
      <p:grpSp>
        <p:nvGrpSpPr>
          <p:cNvPr id="13" name="Group 13"/>
          <p:cNvGrpSpPr/>
          <p:nvPr/>
        </p:nvGrpSpPr>
        <p:grpSpPr>
          <a:xfrm>
            <a:off x="5928241" y="6931449"/>
            <a:ext cx="2065757" cy="504160"/>
            <a:chOff x="0" y="0"/>
            <a:chExt cx="2754343" cy="672213"/>
          </a:xfrm>
        </p:grpSpPr>
        <p:sp>
          <p:nvSpPr>
            <p:cNvPr id="14" name="Freeform 14"/>
            <p:cNvSpPr/>
            <p:nvPr/>
          </p:nvSpPr>
          <p:spPr>
            <a:xfrm>
              <a:off x="0" y="0"/>
              <a:ext cx="2754376" cy="672338"/>
            </a:xfrm>
            <a:custGeom>
              <a:avLst/>
              <a:gdLst/>
              <a:ahLst/>
              <a:cxnLst/>
              <a:rect l="l" t="t" r="r" b="b"/>
              <a:pathLst>
                <a:path w="2754376" h="672338">
                  <a:moveTo>
                    <a:pt x="0" y="336169"/>
                  </a:moveTo>
                  <a:lnTo>
                    <a:pt x="25400" y="336169"/>
                  </a:lnTo>
                  <a:lnTo>
                    <a:pt x="0" y="336169"/>
                  </a:lnTo>
                  <a:cubicBezTo>
                    <a:pt x="0" y="132334"/>
                    <a:pt x="649351" y="0"/>
                    <a:pt x="1377188" y="0"/>
                  </a:cubicBezTo>
                  <a:cubicBezTo>
                    <a:pt x="2105025" y="0"/>
                    <a:pt x="2754376" y="132334"/>
                    <a:pt x="2754376" y="336169"/>
                  </a:cubicBezTo>
                  <a:lnTo>
                    <a:pt x="2728976" y="336169"/>
                  </a:lnTo>
                  <a:lnTo>
                    <a:pt x="2754376" y="336169"/>
                  </a:lnTo>
                  <a:cubicBezTo>
                    <a:pt x="2754376" y="539877"/>
                    <a:pt x="2105025" y="672338"/>
                    <a:pt x="1377188" y="672338"/>
                  </a:cubicBezTo>
                  <a:lnTo>
                    <a:pt x="1377188" y="646938"/>
                  </a:lnTo>
                  <a:lnTo>
                    <a:pt x="1377188" y="672338"/>
                  </a:lnTo>
                  <a:cubicBezTo>
                    <a:pt x="649351" y="672211"/>
                    <a:pt x="0" y="539877"/>
                    <a:pt x="0" y="336169"/>
                  </a:cubicBezTo>
                  <a:lnTo>
                    <a:pt x="25400" y="336169"/>
                  </a:lnTo>
                  <a:lnTo>
                    <a:pt x="50800" y="336169"/>
                  </a:lnTo>
                  <a:lnTo>
                    <a:pt x="25400" y="336169"/>
                  </a:lnTo>
                  <a:lnTo>
                    <a:pt x="0" y="336169"/>
                  </a:lnTo>
                  <a:moveTo>
                    <a:pt x="50800" y="336169"/>
                  </a:moveTo>
                  <a:cubicBezTo>
                    <a:pt x="50800" y="350139"/>
                    <a:pt x="39370" y="361569"/>
                    <a:pt x="25400" y="361569"/>
                  </a:cubicBezTo>
                  <a:cubicBezTo>
                    <a:pt x="11430" y="361569"/>
                    <a:pt x="0" y="350139"/>
                    <a:pt x="0" y="336169"/>
                  </a:cubicBezTo>
                  <a:cubicBezTo>
                    <a:pt x="0" y="322199"/>
                    <a:pt x="11430" y="310769"/>
                    <a:pt x="25400" y="310769"/>
                  </a:cubicBezTo>
                  <a:cubicBezTo>
                    <a:pt x="39370" y="310769"/>
                    <a:pt x="50800" y="322199"/>
                    <a:pt x="50800" y="336169"/>
                  </a:cubicBezTo>
                  <a:cubicBezTo>
                    <a:pt x="50800" y="475615"/>
                    <a:pt x="611886" y="621411"/>
                    <a:pt x="1377188" y="621411"/>
                  </a:cubicBezTo>
                  <a:cubicBezTo>
                    <a:pt x="2142490" y="621411"/>
                    <a:pt x="2703576" y="475615"/>
                    <a:pt x="2703576" y="336169"/>
                  </a:cubicBezTo>
                  <a:cubicBezTo>
                    <a:pt x="2703576" y="196723"/>
                    <a:pt x="2142490" y="50800"/>
                    <a:pt x="1377188" y="50800"/>
                  </a:cubicBezTo>
                  <a:lnTo>
                    <a:pt x="1377188" y="25400"/>
                  </a:lnTo>
                  <a:lnTo>
                    <a:pt x="1377188" y="50800"/>
                  </a:lnTo>
                  <a:cubicBezTo>
                    <a:pt x="611886" y="50800"/>
                    <a:pt x="50800" y="196596"/>
                    <a:pt x="50800" y="336169"/>
                  </a:cubicBezTo>
                  <a:close/>
                </a:path>
              </a:pathLst>
            </a:custGeom>
            <a:solidFill>
              <a:srgbClr val="FFC000"/>
            </a:solidFill>
          </p:spPr>
          <p:txBody>
            <a:bodyPr/>
            <a:lstStyle/>
            <a:p>
              <a:endParaRPr lang="en-IN"/>
            </a:p>
          </p:txBody>
        </p:sp>
      </p:grpSp>
      <p:sp>
        <p:nvSpPr>
          <p:cNvPr id="15" name="TextBox 15"/>
          <p:cNvSpPr txBox="1"/>
          <p:nvPr/>
        </p:nvSpPr>
        <p:spPr>
          <a:xfrm>
            <a:off x="1569073" y="7132348"/>
            <a:ext cx="4264201" cy="361950"/>
          </a:xfrm>
          <a:prstGeom prst="rect">
            <a:avLst/>
          </a:prstGeom>
        </p:spPr>
        <p:txBody>
          <a:bodyPr lIns="0" tIns="0" rIns="0" bIns="0" rtlCol="0" anchor="t">
            <a:spAutoFit/>
          </a:bodyPr>
          <a:lstStyle/>
          <a:p>
            <a:pPr algn="l">
              <a:lnSpc>
                <a:spcPts val="1439"/>
              </a:lnSpc>
            </a:pPr>
            <a:r>
              <a:rPr lang="en-US" sz="1200">
                <a:solidFill>
                  <a:srgbClr val="000000"/>
                </a:solidFill>
                <a:latin typeface="Open Sans"/>
              </a:rPr>
              <a:t>Highlight process circularity opportunities in your value chain</a:t>
            </a:r>
          </a:p>
        </p:txBody>
      </p:sp>
      <p:grpSp>
        <p:nvGrpSpPr>
          <p:cNvPr id="16" name="Group 16"/>
          <p:cNvGrpSpPr/>
          <p:nvPr/>
        </p:nvGrpSpPr>
        <p:grpSpPr>
          <a:xfrm rot="-5400000">
            <a:off x="-1001636" y="4781650"/>
            <a:ext cx="3811567" cy="326741"/>
            <a:chOff x="0" y="0"/>
            <a:chExt cx="5082089" cy="435655"/>
          </a:xfrm>
        </p:grpSpPr>
        <p:sp>
          <p:nvSpPr>
            <p:cNvPr id="17" name="Freeform 17"/>
            <p:cNvSpPr/>
            <p:nvPr/>
          </p:nvSpPr>
          <p:spPr>
            <a:xfrm>
              <a:off x="0" y="0"/>
              <a:ext cx="5082032" cy="435610"/>
            </a:xfrm>
            <a:custGeom>
              <a:avLst/>
              <a:gdLst/>
              <a:ahLst/>
              <a:cxnLst/>
              <a:rect l="l" t="t" r="r" b="b"/>
              <a:pathLst>
                <a:path w="5082032" h="435610">
                  <a:moveTo>
                    <a:pt x="0" y="0"/>
                  </a:moveTo>
                  <a:lnTo>
                    <a:pt x="5082032" y="0"/>
                  </a:lnTo>
                  <a:lnTo>
                    <a:pt x="5082032" y="435610"/>
                  </a:lnTo>
                  <a:lnTo>
                    <a:pt x="0" y="435610"/>
                  </a:lnTo>
                  <a:close/>
                </a:path>
              </a:pathLst>
            </a:custGeom>
            <a:solidFill>
              <a:srgbClr val="E6BA22"/>
            </a:solidFill>
          </p:spPr>
          <p:txBody>
            <a:bodyPr/>
            <a:lstStyle/>
            <a:p>
              <a:endParaRPr lang="en-IN"/>
            </a:p>
          </p:txBody>
        </p:sp>
        <p:sp>
          <p:nvSpPr>
            <p:cNvPr id="18" name="TextBox 18"/>
            <p:cNvSpPr txBox="1"/>
            <p:nvPr/>
          </p:nvSpPr>
          <p:spPr>
            <a:xfrm>
              <a:off x="0" y="0"/>
              <a:ext cx="5082089" cy="435655"/>
            </a:xfrm>
            <a:prstGeom prst="rect">
              <a:avLst/>
            </a:prstGeom>
          </p:spPr>
          <p:txBody>
            <a:bodyPr lIns="50800" tIns="50800" rIns="50800" bIns="50800" rtlCol="0" anchor="ctr"/>
            <a:lstStyle/>
            <a:p>
              <a:pPr algn="ctr">
                <a:lnSpc>
                  <a:spcPts val="1439"/>
                </a:lnSpc>
              </a:pPr>
              <a:r>
                <a:rPr lang="en-US" sz="1200">
                  <a:solidFill>
                    <a:srgbClr val="000000"/>
                  </a:solidFill>
                  <a:latin typeface="Open Sans"/>
                </a:rPr>
                <a:t>Activities, Inputs and Outputs</a:t>
              </a:r>
            </a:p>
          </p:txBody>
        </p:sp>
      </p:grpSp>
      <p:grpSp>
        <p:nvGrpSpPr>
          <p:cNvPr id="19" name="Group 19"/>
          <p:cNvGrpSpPr/>
          <p:nvPr/>
        </p:nvGrpSpPr>
        <p:grpSpPr>
          <a:xfrm>
            <a:off x="509351" y="7050353"/>
            <a:ext cx="929090" cy="409981"/>
            <a:chOff x="0" y="0"/>
            <a:chExt cx="1238787" cy="546641"/>
          </a:xfrm>
        </p:grpSpPr>
        <p:sp>
          <p:nvSpPr>
            <p:cNvPr id="20" name="Freeform 20"/>
            <p:cNvSpPr/>
            <p:nvPr/>
          </p:nvSpPr>
          <p:spPr>
            <a:xfrm>
              <a:off x="0" y="0"/>
              <a:ext cx="1238758" cy="546608"/>
            </a:xfrm>
            <a:custGeom>
              <a:avLst/>
              <a:gdLst/>
              <a:ahLst/>
              <a:cxnLst/>
              <a:rect l="l" t="t" r="r" b="b"/>
              <a:pathLst>
                <a:path w="1238758" h="546608">
                  <a:moveTo>
                    <a:pt x="0" y="273304"/>
                  </a:moveTo>
                  <a:cubicBezTo>
                    <a:pt x="0" y="122428"/>
                    <a:pt x="122428" y="0"/>
                    <a:pt x="273304" y="0"/>
                  </a:cubicBezTo>
                  <a:lnTo>
                    <a:pt x="965454" y="0"/>
                  </a:lnTo>
                  <a:cubicBezTo>
                    <a:pt x="1116457" y="0"/>
                    <a:pt x="1238758" y="122428"/>
                    <a:pt x="1238758" y="273304"/>
                  </a:cubicBezTo>
                  <a:cubicBezTo>
                    <a:pt x="1238758" y="424180"/>
                    <a:pt x="1116457" y="546608"/>
                    <a:pt x="965454" y="546608"/>
                  </a:cubicBezTo>
                  <a:lnTo>
                    <a:pt x="273304" y="546608"/>
                  </a:lnTo>
                  <a:cubicBezTo>
                    <a:pt x="122428" y="546608"/>
                    <a:pt x="0" y="424307"/>
                    <a:pt x="0" y="273304"/>
                  </a:cubicBezTo>
                  <a:close/>
                </a:path>
              </a:pathLst>
            </a:custGeom>
            <a:solidFill>
              <a:srgbClr val="001597"/>
            </a:solidFill>
          </p:spPr>
          <p:txBody>
            <a:bodyPr/>
            <a:lstStyle/>
            <a:p>
              <a:endParaRPr lang="en-IN"/>
            </a:p>
          </p:txBody>
        </p:sp>
        <p:sp>
          <p:nvSpPr>
            <p:cNvPr id="21" name="TextBox 21"/>
            <p:cNvSpPr txBox="1"/>
            <p:nvPr/>
          </p:nvSpPr>
          <p:spPr>
            <a:xfrm>
              <a:off x="0" y="9525"/>
              <a:ext cx="1238787" cy="537116"/>
            </a:xfrm>
            <a:prstGeom prst="rect">
              <a:avLst/>
            </a:prstGeom>
          </p:spPr>
          <p:txBody>
            <a:bodyPr lIns="50800" tIns="50800" rIns="50800" bIns="50800" rtlCol="0" anchor="ctr"/>
            <a:lstStyle/>
            <a:p>
              <a:pPr algn="l">
                <a:lnSpc>
                  <a:spcPts val="1512"/>
                </a:lnSpc>
              </a:pPr>
              <a:r>
                <a:rPr lang="en-US" sz="1399">
                  <a:solidFill>
                    <a:srgbClr val="FFFFFF"/>
                  </a:solidFill>
                  <a:latin typeface="Open Sans Bold"/>
                </a:rPr>
                <a:t>Step 2</a:t>
              </a:r>
            </a:p>
          </p:txBody>
        </p:sp>
      </p:grpSp>
      <p:grpSp>
        <p:nvGrpSpPr>
          <p:cNvPr id="22" name="Group 22"/>
          <p:cNvGrpSpPr/>
          <p:nvPr/>
        </p:nvGrpSpPr>
        <p:grpSpPr>
          <a:xfrm>
            <a:off x="9721462" y="1022687"/>
            <a:ext cx="856433" cy="409981"/>
            <a:chOff x="0" y="0"/>
            <a:chExt cx="1141911" cy="546641"/>
          </a:xfrm>
        </p:grpSpPr>
        <p:sp>
          <p:nvSpPr>
            <p:cNvPr id="23" name="Freeform 23"/>
            <p:cNvSpPr/>
            <p:nvPr/>
          </p:nvSpPr>
          <p:spPr>
            <a:xfrm>
              <a:off x="0" y="0"/>
              <a:ext cx="1141857" cy="546608"/>
            </a:xfrm>
            <a:custGeom>
              <a:avLst/>
              <a:gdLst/>
              <a:ahLst/>
              <a:cxnLst/>
              <a:rect l="l" t="t" r="r" b="b"/>
              <a:pathLst>
                <a:path w="1141857" h="546608">
                  <a:moveTo>
                    <a:pt x="0" y="273304"/>
                  </a:moveTo>
                  <a:cubicBezTo>
                    <a:pt x="0" y="122428"/>
                    <a:pt x="122428" y="0"/>
                    <a:pt x="273304" y="0"/>
                  </a:cubicBezTo>
                  <a:lnTo>
                    <a:pt x="868553" y="0"/>
                  </a:lnTo>
                  <a:cubicBezTo>
                    <a:pt x="1019556" y="0"/>
                    <a:pt x="1141857" y="122428"/>
                    <a:pt x="1141857" y="273304"/>
                  </a:cubicBezTo>
                  <a:cubicBezTo>
                    <a:pt x="1141857" y="424180"/>
                    <a:pt x="1019556" y="546608"/>
                    <a:pt x="868553" y="546608"/>
                  </a:cubicBezTo>
                  <a:lnTo>
                    <a:pt x="273304" y="546608"/>
                  </a:lnTo>
                  <a:cubicBezTo>
                    <a:pt x="122428" y="546608"/>
                    <a:pt x="0" y="424307"/>
                    <a:pt x="0" y="273304"/>
                  </a:cubicBezTo>
                  <a:close/>
                </a:path>
              </a:pathLst>
            </a:custGeom>
            <a:solidFill>
              <a:srgbClr val="001597"/>
            </a:solidFill>
          </p:spPr>
          <p:txBody>
            <a:bodyPr/>
            <a:lstStyle/>
            <a:p>
              <a:endParaRPr lang="en-IN"/>
            </a:p>
          </p:txBody>
        </p:sp>
        <p:sp>
          <p:nvSpPr>
            <p:cNvPr id="24" name="TextBox 24"/>
            <p:cNvSpPr txBox="1"/>
            <p:nvPr/>
          </p:nvSpPr>
          <p:spPr>
            <a:xfrm>
              <a:off x="0" y="9525"/>
              <a:ext cx="1141911" cy="537116"/>
            </a:xfrm>
            <a:prstGeom prst="rect">
              <a:avLst/>
            </a:prstGeom>
          </p:spPr>
          <p:txBody>
            <a:bodyPr lIns="50800" tIns="50800" rIns="50800" bIns="50800" rtlCol="0" anchor="ctr"/>
            <a:lstStyle/>
            <a:p>
              <a:pPr algn="l">
                <a:lnSpc>
                  <a:spcPts val="1512"/>
                </a:lnSpc>
              </a:pPr>
              <a:r>
                <a:rPr lang="en-US" sz="1399">
                  <a:solidFill>
                    <a:srgbClr val="FFFFFF"/>
                  </a:solidFill>
                  <a:latin typeface="Open Sans Bold"/>
                </a:rPr>
                <a:t>Step 1</a:t>
              </a:r>
            </a:p>
          </p:txBody>
        </p:sp>
      </p:grpSp>
      <p:sp>
        <p:nvSpPr>
          <p:cNvPr id="25" name="TextBox 25"/>
          <p:cNvSpPr txBox="1"/>
          <p:nvPr/>
        </p:nvSpPr>
        <p:spPr>
          <a:xfrm>
            <a:off x="812241" y="1055083"/>
            <a:ext cx="4819152" cy="161163"/>
          </a:xfrm>
          <a:prstGeom prst="rect">
            <a:avLst/>
          </a:prstGeom>
        </p:spPr>
        <p:txBody>
          <a:bodyPr lIns="0" tIns="0" rIns="0" bIns="0" rtlCol="0" anchor="t">
            <a:spAutoFit/>
          </a:bodyPr>
          <a:lstStyle/>
          <a:p>
            <a:pPr algn="just">
              <a:lnSpc>
                <a:spcPts val="1296"/>
              </a:lnSpc>
            </a:pPr>
            <a:r>
              <a:rPr lang="en-US" sz="1200">
                <a:solidFill>
                  <a:srgbClr val="000000"/>
                </a:solidFill>
                <a:latin typeface="Open Sans Bold"/>
              </a:rPr>
              <a:t>Example: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7443" y="49632"/>
            <a:ext cx="10315411" cy="825810"/>
            <a:chOff x="0" y="0"/>
            <a:chExt cx="13753881" cy="1101080"/>
          </a:xfrm>
        </p:grpSpPr>
        <p:sp>
          <p:nvSpPr>
            <p:cNvPr id="3" name="Freeform 3"/>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4" name="Freeform 4"/>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5" name="Freeform 5"/>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
        <p:nvSpPr>
          <p:cNvPr id="6" name="TextBox 6"/>
          <p:cNvSpPr txBox="1"/>
          <p:nvPr/>
        </p:nvSpPr>
        <p:spPr>
          <a:xfrm>
            <a:off x="2295248" y="847511"/>
            <a:ext cx="9780040" cy="322326"/>
          </a:xfrm>
          <a:prstGeom prst="rect">
            <a:avLst/>
          </a:prstGeom>
        </p:spPr>
        <p:txBody>
          <a:bodyPr lIns="0" tIns="0" rIns="0" bIns="0" rtlCol="0" anchor="t">
            <a:spAutoFit/>
          </a:bodyPr>
          <a:lstStyle/>
          <a:p>
            <a:pPr algn="l">
              <a:lnSpc>
                <a:spcPts val="2592"/>
              </a:lnSpc>
            </a:pPr>
            <a:r>
              <a:rPr lang="en-US" sz="2400">
                <a:solidFill>
                  <a:srgbClr val="001597"/>
                </a:solidFill>
                <a:latin typeface="Open Sans Bold"/>
              </a:rPr>
              <a:t>Steps</a:t>
            </a:r>
            <a:r>
              <a:rPr lang="en-US" sz="2400">
                <a:solidFill>
                  <a:srgbClr val="001597"/>
                </a:solidFill>
                <a:latin typeface="Open Sans"/>
              </a:rPr>
              <a:t> – Circularity Intensifier</a:t>
            </a:r>
          </a:p>
        </p:txBody>
      </p:sp>
      <p:sp>
        <p:nvSpPr>
          <p:cNvPr id="7" name="TextBox 7"/>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33</a:t>
            </a:r>
          </a:p>
        </p:txBody>
      </p:sp>
      <p:grpSp>
        <p:nvGrpSpPr>
          <p:cNvPr id="8" name="Group 8"/>
          <p:cNvGrpSpPr/>
          <p:nvPr/>
        </p:nvGrpSpPr>
        <p:grpSpPr>
          <a:xfrm>
            <a:off x="331299" y="1112479"/>
            <a:ext cx="1147449" cy="324594"/>
            <a:chOff x="0" y="0"/>
            <a:chExt cx="1529932" cy="432792"/>
          </a:xfrm>
        </p:grpSpPr>
        <p:sp>
          <p:nvSpPr>
            <p:cNvPr id="9" name="Freeform 9"/>
            <p:cNvSpPr/>
            <p:nvPr/>
          </p:nvSpPr>
          <p:spPr>
            <a:xfrm>
              <a:off x="0" y="0"/>
              <a:ext cx="1529969" cy="432816"/>
            </a:xfrm>
            <a:custGeom>
              <a:avLst/>
              <a:gdLst/>
              <a:ahLst/>
              <a:cxnLst/>
              <a:rect l="l" t="t" r="r" b="b"/>
              <a:pathLst>
                <a:path w="1529969" h="432816">
                  <a:moveTo>
                    <a:pt x="0" y="216408"/>
                  </a:moveTo>
                  <a:cubicBezTo>
                    <a:pt x="0" y="96901"/>
                    <a:pt x="96901" y="0"/>
                    <a:pt x="216408" y="0"/>
                  </a:cubicBezTo>
                  <a:lnTo>
                    <a:pt x="1313561" y="0"/>
                  </a:lnTo>
                  <a:cubicBezTo>
                    <a:pt x="1433068" y="0"/>
                    <a:pt x="1529969" y="96901"/>
                    <a:pt x="1529969" y="216408"/>
                  </a:cubicBezTo>
                  <a:cubicBezTo>
                    <a:pt x="1529969" y="335915"/>
                    <a:pt x="1433068" y="432816"/>
                    <a:pt x="1313561" y="432816"/>
                  </a:cubicBezTo>
                  <a:lnTo>
                    <a:pt x="216408" y="432816"/>
                  </a:lnTo>
                  <a:cubicBezTo>
                    <a:pt x="96901" y="432816"/>
                    <a:pt x="0" y="335915"/>
                    <a:pt x="0" y="216408"/>
                  </a:cubicBezTo>
                  <a:close/>
                </a:path>
              </a:pathLst>
            </a:custGeom>
            <a:solidFill>
              <a:srgbClr val="001597"/>
            </a:solidFill>
          </p:spPr>
          <p:txBody>
            <a:bodyPr/>
            <a:lstStyle/>
            <a:p>
              <a:endParaRPr lang="en-IN"/>
            </a:p>
          </p:txBody>
        </p:sp>
      </p:grpSp>
      <p:sp>
        <p:nvSpPr>
          <p:cNvPr id="10" name="TextBox 10"/>
          <p:cNvSpPr txBox="1"/>
          <p:nvPr/>
        </p:nvSpPr>
        <p:spPr>
          <a:xfrm>
            <a:off x="1642371" y="1195293"/>
            <a:ext cx="3079559" cy="3928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Boost your circularity</a:t>
            </a:r>
          </a:p>
          <a:p>
            <a:pPr algn="l">
              <a:lnSpc>
                <a:spcPts val="1512"/>
              </a:lnSpc>
            </a:pPr>
            <a:endParaRPr lang="en-US" sz="1399">
              <a:solidFill>
                <a:srgbClr val="001597"/>
              </a:solidFill>
              <a:latin typeface="Open Sans Bold"/>
            </a:endParaRPr>
          </a:p>
        </p:txBody>
      </p:sp>
      <p:sp>
        <p:nvSpPr>
          <p:cNvPr id="11" name="TextBox 11"/>
          <p:cNvSpPr txBox="1"/>
          <p:nvPr/>
        </p:nvSpPr>
        <p:spPr>
          <a:xfrm>
            <a:off x="422724" y="1179362"/>
            <a:ext cx="964599" cy="202311"/>
          </a:xfrm>
          <a:prstGeom prst="rect">
            <a:avLst/>
          </a:prstGeom>
        </p:spPr>
        <p:txBody>
          <a:bodyPr lIns="0" tIns="0" rIns="0" bIns="0" rtlCol="0" anchor="t">
            <a:spAutoFit/>
          </a:bodyPr>
          <a:lstStyle/>
          <a:p>
            <a:pPr algn="ctr">
              <a:lnSpc>
                <a:spcPts val="1512"/>
              </a:lnSpc>
            </a:pPr>
            <a:r>
              <a:rPr lang="en-US" sz="1399">
                <a:solidFill>
                  <a:srgbClr val="FFFFFF"/>
                </a:solidFill>
                <a:latin typeface="Open Sans Bold"/>
              </a:rPr>
              <a:t>Step 3</a:t>
            </a:r>
          </a:p>
        </p:txBody>
      </p:sp>
      <p:sp>
        <p:nvSpPr>
          <p:cNvPr id="12" name="TextBox 12"/>
          <p:cNvSpPr txBox="1"/>
          <p:nvPr/>
        </p:nvSpPr>
        <p:spPr>
          <a:xfrm>
            <a:off x="897796" y="1584548"/>
            <a:ext cx="4430794" cy="1781175"/>
          </a:xfrm>
          <a:prstGeom prst="rect">
            <a:avLst/>
          </a:prstGeom>
        </p:spPr>
        <p:txBody>
          <a:bodyPr lIns="0" tIns="0" rIns="0" bIns="0" rtlCol="0" anchor="t">
            <a:spAutoFit/>
          </a:bodyPr>
          <a:lstStyle/>
          <a:p>
            <a:pPr algn="just">
              <a:lnSpc>
                <a:spcPts val="1320"/>
              </a:lnSpc>
            </a:pPr>
            <a:r>
              <a:rPr lang="en-US" sz="1100">
                <a:solidFill>
                  <a:srgbClr val="000000"/>
                </a:solidFill>
                <a:latin typeface="Open Sans"/>
              </a:rPr>
              <a:t>Now, look at integrating circularity aspects into your value chain to add circular value that benefits both your business (lower costs, reputation) and the environment. </a:t>
            </a:r>
          </a:p>
          <a:p>
            <a:pPr algn="just">
              <a:lnSpc>
                <a:spcPts val="1320"/>
              </a:lnSpc>
            </a:pPr>
            <a:r>
              <a:rPr lang="en-US" sz="1100">
                <a:solidFill>
                  <a:srgbClr val="000000"/>
                </a:solidFill>
                <a:latin typeface="Open Sans"/>
              </a:rPr>
              <a:t>Start by considering concrete activities and measures that could address the highlighted aspects in Step 2, and contribute to integrating circularity into your value chain:</a:t>
            </a:r>
          </a:p>
          <a:p>
            <a:pPr marL="132715" lvl="1" indent="-66358" algn="just">
              <a:lnSpc>
                <a:spcPts val="1320"/>
              </a:lnSpc>
              <a:buFont typeface="Arial"/>
              <a:buChar char="•"/>
            </a:pPr>
            <a:r>
              <a:rPr lang="en-US" sz="1100">
                <a:solidFill>
                  <a:srgbClr val="000000"/>
                </a:solidFill>
                <a:latin typeface="Open Sans"/>
              </a:rPr>
              <a:t>Which specific activities and measures can be implemented to reduce the dependency on non-renewable inputs used in your value chain?</a:t>
            </a:r>
          </a:p>
          <a:p>
            <a:pPr marL="132715" lvl="1" indent="-66358" algn="just">
              <a:lnSpc>
                <a:spcPts val="1320"/>
              </a:lnSpc>
              <a:buFont typeface="Arial"/>
              <a:buChar char="•"/>
            </a:pPr>
            <a:r>
              <a:rPr lang="en-US" sz="1100">
                <a:solidFill>
                  <a:srgbClr val="000000"/>
                </a:solidFill>
                <a:latin typeface="Open Sans"/>
              </a:rPr>
              <a:t>Which activities can make use of non-utilised outputs or byproducts generated in your value chain?</a:t>
            </a:r>
          </a:p>
        </p:txBody>
      </p:sp>
      <p:sp>
        <p:nvSpPr>
          <p:cNvPr id="13" name="AutoShape 13"/>
          <p:cNvSpPr/>
          <p:nvPr/>
        </p:nvSpPr>
        <p:spPr>
          <a:xfrm rot="5298419">
            <a:off x="-720753" y="2546052"/>
            <a:ext cx="2579177" cy="0"/>
          </a:xfrm>
          <a:prstGeom prst="line">
            <a:avLst/>
          </a:prstGeom>
          <a:ln w="57150" cap="rnd">
            <a:solidFill>
              <a:srgbClr val="001597"/>
            </a:solidFill>
            <a:prstDash val="solid"/>
            <a:headEnd type="none" w="sm" len="sm"/>
            <a:tailEnd type="triangle" w="lg" len="med"/>
          </a:ln>
        </p:spPr>
        <p:txBody>
          <a:bodyPr/>
          <a:lstStyle/>
          <a:p>
            <a:endParaRPr lang="en-IN"/>
          </a:p>
        </p:txBody>
      </p:sp>
      <p:sp>
        <p:nvSpPr>
          <p:cNvPr id="14" name="TextBox 14"/>
          <p:cNvSpPr txBox="1"/>
          <p:nvPr/>
        </p:nvSpPr>
        <p:spPr>
          <a:xfrm>
            <a:off x="5600756" y="1589911"/>
            <a:ext cx="4430795" cy="1426464"/>
          </a:xfrm>
          <a:prstGeom prst="rect">
            <a:avLst/>
          </a:prstGeom>
        </p:spPr>
        <p:txBody>
          <a:bodyPr lIns="0" tIns="0" rIns="0" bIns="0" rtlCol="0" anchor="t">
            <a:spAutoFit/>
          </a:bodyPr>
          <a:lstStyle/>
          <a:p>
            <a:pPr marL="132715" lvl="1" indent="-66358" algn="just">
              <a:lnSpc>
                <a:spcPts val="1188"/>
              </a:lnSpc>
              <a:buFont typeface="Arial"/>
              <a:buChar char="•"/>
            </a:pPr>
            <a:r>
              <a:rPr lang="en-US" sz="1100">
                <a:solidFill>
                  <a:srgbClr val="000000"/>
                </a:solidFill>
                <a:latin typeface="Open Sans"/>
              </a:rPr>
              <a:t>Can the circularity activity be implemented without requiring additional resources and incurring additional costs?</a:t>
            </a:r>
          </a:p>
          <a:p>
            <a:pPr marL="132715" lvl="1" indent="-66358" algn="just">
              <a:lnSpc>
                <a:spcPts val="1188"/>
              </a:lnSpc>
              <a:buFont typeface="Arial"/>
              <a:buChar char="•"/>
            </a:pPr>
            <a:r>
              <a:rPr lang="en-US" sz="1100">
                <a:solidFill>
                  <a:srgbClr val="000000"/>
                </a:solidFill>
                <a:latin typeface="Open Sans"/>
              </a:rPr>
              <a:t>Which outputs could be used productively by potential partners?</a:t>
            </a:r>
          </a:p>
          <a:p>
            <a:pPr marL="132715" lvl="1" indent="-66358" algn="just">
              <a:lnSpc>
                <a:spcPts val="1188"/>
              </a:lnSpc>
              <a:buFont typeface="Arial"/>
              <a:buChar char="•"/>
            </a:pPr>
            <a:r>
              <a:rPr lang="en-US" sz="1100">
                <a:solidFill>
                  <a:srgbClr val="000000"/>
                </a:solidFill>
                <a:latin typeface="Open Sans"/>
              </a:rPr>
              <a:t>For which step of the value chain is circularity particularly relevant?</a:t>
            </a:r>
          </a:p>
          <a:p>
            <a:pPr marL="132715" lvl="1" indent="-66358" algn="just">
              <a:lnSpc>
                <a:spcPts val="1188"/>
              </a:lnSpc>
              <a:buFont typeface="Arial"/>
              <a:buChar char="•"/>
            </a:pPr>
            <a:r>
              <a:rPr lang="en-US" sz="1100">
                <a:solidFill>
                  <a:srgbClr val="000000"/>
                </a:solidFill>
                <a:latin typeface="Open Sans"/>
              </a:rPr>
              <a:t>What is the timeframe for implementation of the resilience activity? Is it already ongoing, upcoming or planned in the future? </a:t>
            </a:r>
          </a:p>
          <a:p>
            <a:pPr marL="132715" lvl="1" indent="-66358" algn="just">
              <a:lnSpc>
                <a:spcPts val="1188"/>
              </a:lnSpc>
            </a:pPr>
            <a:r>
              <a:rPr lang="en-US" sz="1100">
                <a:solidFill>
                  <a:srgbClr val="000000"/>
                </a:solidFill>
                <a:latin typeface="Open Sans"/>
              </a:rPr>
              <a:t>Use the WORKSHEET </a:t>
            </a:r>
            <a:r>
              <a:rPr lang="en-US" sz="1100">
                <a:solidFill>
                  <a:srgbClr val="000000"/>
                </a:solidFill>
                <a:latin typeface="Open Sans Italics"/>
              </a:rPr>
              <a:t>Boost Your Circularity</a:t>
            </a:r>
            <a:r>
              <a:rPr lang="en-US" sz="1100">
                <a:solidFill>
                  <a:srgbClr val="000000"/>
                </a:solidFill>
                <a:latin typeface="Open Sans"/>
              </a:rPr>
              <a:t> to note down your ideas. Below you can find an example as guidance.</a:t>
            </a:r>
          </a:p>
          <a:p>
            <a:pPr marL="132715" lvl="1" indent="-66358" algn="just">
              <a:lnSpc>
                <a:spcPts val="1188"/>
              </a:lnSpc>
            </a:pPr>
            <a:endParaRPr lang="en-US" sz="1100">
              <a:solidFill>
                <a:srgbClr val="000000"/>
              </a:solidFill>
              <a:latin typeface="Open Sans"/>
            </a:endParaRPr>
          </a:p>
        </p:txBody>
      </p:sp>
      <p:graphicFrame>
        <p:nvGraphicFramePr>
          <p:cNvPr id="15" name="Table 15"/>
          <p:cNvGraphicFramePr>
            <a:graphicFrameLocks noGrp="1"/>
          </p:cNvGraphicFramePr>
          <p:nvPr>
            <p:extLst>
              <p:ext uri="{D42A27DB-BD31-4B8C-83A1-F6EECF244321}">
                <p14:modId xmlns:p14="http://schemas.microsoft.com/office/powerpoint/2010/main" val="2396806767"/>
              </p:ext>
            </p:extLst>
          </p:nvPr>
        </p:nvGraphicFramePr>
        <p:xfrm>
          <a:off x="714947" y="3436449"/>
          <a:ext cx="9601200" cy="3914774"/>
        </p:xfrm>
        <a:graphic>
          <a:graphicData uri="http://schemas.openxmlformats.org/drawingml/2006/table">
            <a:tbl>
              <a:tblPr/>
              <a:tblGrid>
                <a:gridCol w="2398735">
                  <a:extLst>
                    <a:ext uri="{9D8B030D-6E8A-4147-A177-3AD203B41FA5}">
                      <a16:colId xmlns:a16="http://schemas.microsoft.com/office/drawing/2014/main" val="20000"/>
                    </a:ext>
                  </a:extLst>
                </a:gridCol>
                <a:gridCol w="2401865">
                  <a:extLst>
                    <a:ext uri="{9D8B030D-6E8A-4147-A177-3AD203B41FA5}">
                      <a16:colId xmlns:a16="http://schemas.microsoft.com/office/drawing/2014/main" val="20001"/>
                    </a:ext>
                  </a:extLst>
                </a:gridCol>
                <a:gridCol w="2401865">
                  <a:extLst>
                    <a:ext uri="{9D8B030D-6E8A-4147-A177-3AD203B41FA5}">
                      <a16:colId xmlns:a16="http://schemas.microsoft.com/office/drawing/2014/main" val="20002"/>
                    </a:ext>
                  </a:extLst>
                </a:gridCol>
                <a:gridCol w="2398735">
                  <a:extLst>
                    <a:ext uri="{9D8B030D-6E8A-4147-A177-3AD203B41FA5}">
                      <a16:colId xmlns:a16="http://schemas.microsoft.com/office/drawing/2014/main" val="20003"/>
                    </a:ext>
                  </a:extLst>
                </a:gridCol>
              </a:tblGrid>
              <a:tr h="744762">
                <a:tc>
                  <a:txBody>
                    <a:bodyPr/>
                    <a:lstStyle/>
                    <a:p>
                      <a:pPr algn="ctr">
                        <a:lnSpc>
                          <a:spcPts val="1320"/>
                        </a:lnSpc>
                        <a:defRPr/>
                      </a:pPr>
                      <a:r>
                        <a:rPr lang="en-US" sz="1100">
                          <a:solidFill>
                            <a:srgbClr val="000000"/>
                          </a:solidFill>
                          <a:latin typeface="Open Sans"/>
                        </a:rPr>
                        <a:t>Circularity activity</a:t>
                      </a:r>
                      <a:endParaRPr lang="en-US" sz="1100"/>
                    </a:p>
                  </a:txBody>
                  <a:tcPr marL="91450" marR="91450" marT="91450" marB="91450" anchor="ctr">
                    <a:lnL w="9525"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a:lnSpc>
                          <a:spcPts val="1320"/>
                        </a:lnSpc>
                        <a:defRPr/>
                      </a:pPr>
                      <a:r>
                        <a:rPr lang="en-US" sz="1100">
                          <a:solidFill>
                            <a:srgbClr val="000000"/>
                          </a:solidFill>
                          <a:latin typeface="Open Sans"/>
                        </a:rPr>
                        <a:t>Relevant value chain step</a:t>
                      </a:r>
                      <a:endParaRPr lang="en-US" sz="1100"/>
                    </a:p>
                  </a:txBody>
                  <a:tcPr marL="91450" marR="91450" marT="91450" marB="914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a:lnSpc>
                          <a:spcPts val="1320"/>
                        </a:lnSpc>
                        <a:defRPr/>
                      </a:pPr>
                      <a:r>
                        <a:rPr lang="en-US" sz="1100">
                          <a:solidFill>
                            <a:srgbClr val="000000"/>
                          </a:solidFill>
                          <a:latin typeface="Open Sans"/>
                        </a:rPr>
                        <a:t>Timeframe (ongoing, </a:t>
                      </a:r>
                      <a:endParaRPr lang="en-US" sz="1100"/>
                    </a:p>
                    <a:p>
                      <a:pPr algn="ctr">
                        <a:lnSpc>
                          <a:spcPts val="1320"/>
                        </a:lnSpc>
                      </a:pPr>
                      <a:r>
                        <a:rPr lang="en-US" sz="1100">
                          <a:solidFill>
                            <a:srgbClr val="000000"/>
                          </a:solidFill>
                          <a:latin typeface="Open Sans"/>
                        </a:rPr>
                        <a:t>upcoming, planned)</a:t>
                      </a:r>
                    </a:p>
                  </a:txBody>
                  <a:tcPr marL="91450" marR="91450" marT="91450" marB="914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a:lnSpc>
                          <a:spcPts val="1320"/>
                        </a:lnSpc>
                        <a:defRPr/>
                      </a:pPr>
                      <a:r>
                        <a:rPr lang="en-US" sz="1100">
                          <a:solidFill>
                            <a:srgbClr val="000000"/>
                          </a:solidFill>
                          <a:latin typeface="Open Sans"/>
                        </a:rPr>
                        <a:t>Can the activity be integrated/leveraged? </a:t>
                      </a:r>
                      <a:endParaRPr lang="en-US" sz="1100"/>
                    </a:p>
                    <a:p>
                      <a:pPr algn="ctr">
                        <a:lnSpc>
                          <a:spcPts val="1320"/>
                        </a:lnSpc>
                      </a:pPr>
                      <a:r>
                        <a:rPr lang="en-US" sz="1100">
                          <a:solidFill>
                            <a:srgbClr val="000000"/>
                          </a:solidFill>
                          <a:latin typeface="Open Sans"/>
                        </a:rPr>
                        <a:t>If yes, how?</a:t>
                      </a:r>
                    </a:p>
                  </a:txBody>
                  <a:tcPr marL="91450" marR="91450" marT="91450" marB="91450" anchor="ctr">
                    <a:lnL w="12700"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10000"/>
                  </a:ext>
                </a:extLst>
              </a:tr>
              <a:tr h="916630">
                <a:tc>
                  <a:txBody>
                    <a:bodyPr/>
                    <a:lstStyle/>
                    <a:p>
                      <a:pPr algn="ctr">
                        <a:lnSpc>
                          <a:spcPts val="1320"/>
                        </a:lnSpc>
                        <a:defRPr/>
                      </a:pPr>
                      <a:r>
                        <a:rPr lang="en-US" sz="1100">
                          <a:solidFill>
                            <a:srgbClr val="000000"/>
                          </a:solidFill>
                          <a:latin typeface="Open Sans"/>
                        </a:rPr>
                        <a:t>Source organically produced sugar cane</a:t>
                      </a:r>
                      <a:endParaRPr lang="en-US" sz="1100"/>
                    </a:p>
                  </a:txBody>
                  <a:tcPr marL="91450" marR="91450" marT="91450" marB="91450" anchor="ctr">
                    <a:lnL w="9525"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8D8"/>
                    </a:solidFill>
                  </a:tcPr>
                </a:tc>
                <a:tc>
                  <a:txBody>
                    <a:bodyPr/>
                    <a:lstStyle/>
                    <a:p>
                      <a:pPr algn="ctr">
                        <a:lnSpc>
                          <a:spcPts val="1320"/>
                        </a:lnSpc>
                        <a:defRPr/>
                      </a:pPr>
                      <a:r>
                        <a:rPr lang="en-US" sz="1100">
                          <a:solidFill>
                            <a:srgbClr val="000000"/>
                          </a:solidFill>
                          <a:latin typeface="Open Sans"/>
                        </a:rPr>
                        <a:t>Procurement</a:t>
                      </a:r>
                      <a:endParaRPr lang="en-US" sz="1100"/>
                    </a:p>
                  </a:txBody>
                  <a:tcPr marL="91450" marR="91450" marT="91450" marB="914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8D8"/>
                    </a:solidFill>
                  </a:tcPr>
                </a:tc>
                <a:tc>
                  <a:txBody>
                    <a:bodyPr/>
                    <a:lstStyle/>
                    <a:p>
                      <a:pPr algn="ctr">
                        <a:lnSpc>
                          <a:spcPts val="1320"/>
                        </a:lnSpc>
                        <a:defRPr/>
                      </a:pPr>
                      <a:r>
                        <a:rPr lang="en-US" sz="1100">
                          <a:solidFill>
                            <a:srgbClr val="000000"/>
                          </a:solidFill>
                          <a:latin typeface="Open Sans"/>
                        </a:rPr>
                        <a:t>Already going on</a:t>
                      </a:r>
                      <a:endParaRPr lang="en-US" sz="1100"/>
                    </a:p>
                  </a:txBody>
                  <a:tcPr marL="91450" marR="91450" marT="91450" marB="914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8D8"/>
                    </a:solidFill>
                  </a:tcPr>
                </a:tc>
                <a:tc>
                  <a:txBody>
                    <a:bodyPr/>
                    <a:lstStyle/>
                    <a:p>
                      <a:pPr algn="ctr">
                        <a:lnSpc>
                          <a:spcPts val="1320"/>
                        </a:lnSpc>
                        <a:defRPr/>
                      </a:pPr>
                      <a:r>
                        <a:rPr lang="en-US" sz="1100">
                          <a:solidFill>
                            <a:srgbClr val="000000"/>
                          </a:solidFill>
                          <a:latin typeface="Open Sans"/>
                        </a:rPr>
                        <a:t>Yes. Organic sugar cane producers are in talks, first quality tests scheduled in a month</a:t>
                      </a:r>
                      <a:endParaRPr lang="en-US" sz="1100"/>
                    </a:p>
                  </a:txBody>
                  <a:tcPr marL="91450" marR="91450" marT="91450" marB="91450" anchor="ctr">
                    <a:lnL w="12700"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8D8"/>
                    </a:solidFill>
                  </a:tcPr>
                </a:tc>
                <a:extLst>
                  <a:ext uri="{0D108BD9-81ED-4DB2-BD59-A6C34878D82A}">
                    <a16:rowId xmlns:a16="http://schemas.microsoft.com/office/drawing/2014/main" val="10001"/>
                  </a:ext>
                </a:extLst>
              </a:tr>
              <a:tr h="754310">
                <a:tc>
                  <a:txBody>
                    <a:bodyPr/>
                    <a:lstStyle/>
                    <a:p>
                      <a:pPr algn="ctr">
                        <a:lnSpc>
                          <a:spcPts val="1320"/>
                        </a:lnSpc>
                        <a:defRPr/>
                      </a:pPr>
                      <a:r>
                        <a:rPr lang="en-US" sz="1100">
                          <a:solidFill>
                            <a:srgbClr val="000000"/>
                          </a:solidFill>
                          <a:latin typeface="Open Sans"/>
                        </a:rPr>
                        <a:t>Turn fermentation biogases into energy source for distillation</a:t>
                      </a:r>
                      <a:endParaRPr lang="en-US" sz="1100"/>
                    </a:p>
                  </a:txBody>
                  <a:tcPr marL="91450" marR="91450" marT="91450" marB="91450" anchor="ctr">
                    <a:lnL w="9525"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FF7"/>
                    </a:solidFill>
                  </a:tcPr>
                </a:tc>
                <a:tc>
                  <a:txBody>
                    <a:bodyPr/>
                    <a:lstStyle/>
                    <a:p>
                      <a:pPr algn="ctr">
                        <a:lnSpc>
                          <a:spcPts val="1320"/>
                        </a:lnSpc>
                        <a:defRPr/>
                      </a:pPr>
                      <a:r>
                        <a:rPr lang="en-US" sz="1100">
                          <a:solidFill>
                            <a:srgbClr val="000000"/>
                          </a:solidFill>
                          <a:latin typeface="Open Sans"/>
                        </a:rPr>
                        <a:t>Manufacturing</a:t>
                      </a:r>
                      <a:endParaRPr lang="en-US" sz="1100"/>
                    </a:p>
                  </a:txBody>
                  <a:tcPr marL="91450" marR="91450" marT="91450" marB="914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FF7"/>
                    </a:solidFill>
                  </a:tcPr>
                </a:tc>
                <a:tc>
                  <a:txBody>
                    <a:bodyPr/>
                    <a:lstStyle/>
                    <a:p>
                      <a:pPr algn="ctr">
                        <a:lnSpc>
                          <a:spcPts val="1320"/>
                        </a:lnSpc>
                        <a:defRPr/>
                      </a:pPr>
                      <a:r>
                        <a:rPr lang="en-US" sz="1100">
                          <a:solidFill>
                            <a:srgbClr val="000000"/>
                          </a:solidFill>
                          <a:latin typeface="Open Sans"/>
                        </a:rPr>
                        <a:t>Planned in the next year</a:t>
                      </a:r>
                      <a:endParaRPr lang="en-US" sz="1100"/>
                    </a:p>
                  </a:txBody>
                  <a:tcPr marL="91450" marR="91450" marT="91450" marB="914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FF7"/>
                    </a:solidFill>
                  </a:tcPr>
                </a:tc>
                <a:tc>
                  <a:txBody>
                    <a:bodyPr/>
                    <a:lstStyle/>
                    <a:p>
                      <a:pPr algn="ctr">
                        <a:lnSpc>
                          <a:spcPts val="1320"/>
                        </a:lnSpc>
                        <a:defRPr/>
                      </a:pPr>
                      <a:r>
                        <a:rPr lang="en-US" sz="1100">
                          <a:solidFill>
                            <a:srgbClr val="000000"/>
                          </a:solidFill>
                          <a:latin typeface="Open Sans"/>
                        </a:rPr>
                        <a:t>Yes. Contracted energy consultant for first quotation on installing biogas system</a:t>
                      </a:r>
                      <a:endParaRPr lang="en-US" sz="1100"/>
                    </a:p>
                  </a:txBody>
                  <a:tcPr marL="91450" marR="91450" marT="91450" marB="91450" anchor="ctr">
                    <a:lnL w="12700"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FF7"/>
                    </a:solidFill>
                  </a:tcPr>
                </a:tc>
                <a:extLst>
                  <a:ext uri="{0D108BD9-81ED-4DB2-BD59-A6C34878D82A}">
                    <a16:rowId xmlns:a16="http://schemas.microsoft.com/office/drawing/2014/main" val="10002"/>
                  </a:ext>
                </a:extLst>
              </a:tr>
              <a:tr h="591990">
                <a:tc>
                  <a:txBody>
                    <a:bodyPr/>
                    <a:lstStyle/>
                    <a:p>
                      <a:pPr algn="ctr">
                        <a:lnSpc>
                          <a:spcPts val="1320"/>
                        </a:lnSpc>
                        <a:defRPr/>
                      </a:pPr>
                      <a:r>
                        <a:rPr lang="en-US" sz="1100">
                          <a:solidFill>
                            <a:srgbClr val="000000"/>
                          </a:solidFill>
                          <a:latin typeface="Open Sans"/>
                        </a:rPr>
                        <a:t>Re-design cans to be reusable</a:t>
                      </a:r>
                      <a:endParaRPr lang="en-US" sz="1100"/>
                    </a:p>
                  </a:txBody>
                  <a:tcPr marL="91450" marR="91450" marT="91450" marB="91450" anchor="ctr">
                    <a:lnL w="9525"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8D8"/>
                    </a:solidFill>
                  </a:tcPr>
                </a:tc>
                <a:tc>
                  <a:txBody>
                    <a:bodyPr/>
                    <a:lstStyle/>
                    <a:p>
                      <a:pPr algn="ctr">
                        <a:lnSpc>
                          <a:spcPts val="1320"/>
                        </a:lnSpc>
                        <a:defRPr/>
                      </a:pPr>
                      <a:r>
                        <a:rPr lang="en-US" sz="1100">
                          <a:solidFill>
                            <a:srgbClr val="000000"/>
                          </a:solidFill>
                          <a:latin typeface="Open Sans"/>
                        </a:rPr>
                        <a:t>Product Design</a:t>
                      </a:r>
                      <a:endParaRPr lang="en-US" sz="1100"/>
                    </a:p>
                  </a:txBody>
                  <a:tcPr marL="91450" marR="91450" marT="91450" marB="914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8D8"/>
                    </a:solidFill>
                  </a:tcPr>
                </a:tc>
                <a:tc>
                  <a:txBody>
                    <a:bodyPr/>
                    <a:lstStyle/>
                    <a:p>
                      <a:pPr algn="ctr">
                        <a:lnSpc>
                          <a:spcPts val="1320"/>
                        </a:lnSpc>
                        <a:defRPr/>
                      </a:pPr>
                      <a:r>
                        <a:rPr lang="en-US" sz="1100">
                          <a:solidFill>
                            <a:srgbClr val="000000"/>
                          </a:solidFill>
                          <a:latin typeface="Open Sans"/>
                        </a:rPr>
                        <a:t>Planned in the next 2 years</a:t>
                      </a:r>
                      <a:endParaRPr lang="en-US" sz="1100"/>
                    </a:p>
                  </a:txBody>
                  <a:tcPr marL="91450" marR="91450" marT="91450" marB="914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8D8"/>
                    </a:solidFill>
                  </a:tcPr>
                </a:tc>
                <a:tc>
                  <a:txBody>
                    <a:bodyPr/>
                    <a:lstStyle/>
                    <a:p>
                      <a:pPr algn="ctr">
                        <a:lnSpc>
                          <a:spcPts val="1320"/>
                        </a:lnSpc>
                        <a:defRPr/>
                      </a:pPr>
                      <a:r>
                        <a:rPr lang="en-US" sz="1100">
                          <a:solidFill>
                            <a:srgbClr val="000000"/>
                          </a:solidFill>
                          <a:latin typeface="Open Sans"/>
                        </a:rPr>
                        <a:t>Yes. Need to contract packaging designer</a:t>
                      </a:r>
                      <a:endParaRPr lang="en-US" sz="1100"/>
                    </a:p>
                  </a:txBody>
                  <a:tcPr marL="91450" marR="91450" marT="91450" marB="91450" anchor="ctr">
                    <a:lnL w="12700"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8D8"/>
                    </a:solidFill>
                  </a:tcPr>
                </a:tc>
                <a:extLst>
                  <a:ext uri="{0D108BD9-81ED-4DB2-BD59-A6C34878D82A}">
                    <a16:rowId xmlns:a16="http://schemas.microsoft.com/office/drawing/2014/main" val="10003"/>
                  </a:ext>
                </a:extLst>
              </a:tr>
              <a:tr h="907082">
                <a:tc>
                  <a:txBody>
                    <a:bodyPr/>
                    <a:lstStyle/>
                    <a:p>
                      <a:pPr algn="ctr">
                        <a:lnSpc>
                          <a:spcPts val="1320"/>
                        </a:lnSpc>
                        <a:defRPr/>
                      </a:pPr>
                      <a:r>
                        <a:rPr lang="en-US" sz="1100" dirty="0">
                          <a:solidFill>
                            <a:srgbClr val="000000"/>
                          </a:solidFill>
                          <a:latin typeface="Open Sans"/>
                        </a:rPr>
                        <a:t>Send organic waste to briquette producers</a:t>
                      </a:r>
                      <a:endParaRPr lang="en-US" sz="1100" dirty="0"/>
                    </a:p>
                  </a:txBody>
                  <a:tcPr marL="91450" marR="91450" marT="91450" marB="91450" anchor="ctr">
                    <a:lnL w="9525"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FF7"/>
                    </a:solidFill>
                  </a:tcPr>
                </a:tc>
                <a:tc>
                  <a:txBody>
                    <a:bodyPr/>
                    <a:lstStyle/>
                    <a:p>
                      <a:pPr algn="ctr">
                        <a:lnSpc>
                          <a:spcPts val="1320"/>
                        </a:lnSpc>
                        <a:defRPr/>
                      </a:pPr>
                      <a:r>
                        <a:rPr lang="en-US" sz="1100">
                          <a:solidFill>
                            <a:srgbClr val="000000"/>
                          </a:solidFill>
                          <a:latin typeface="Open Sans"/>
                        </a:rPr>
                        <a:t>Manufacturing</a:t>
                      </a:r>
                      <a:endParaRPr lang="en-US" sz="1100"/>
                    </a:p>
                  </a:txBody>
                  <a:tcPr marL="91450" marR="91450" marT="91450" marB="914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FF7"/>
                    </a:solidFill>
                  </a:tcPr>
                </a:tc>
                <a:tc>
                  <a:txBody>
                    <a:bodyPr/>
                    <a:lstStyle/>
                    <a:p>
                      <a:pPr algn="ctr">
                        <a:lnSpc>
                          <a:spcPts val="1320"/>
                        </a:lnSpc>
                        <a:defRPr/>
                      </a:pPr>
                      <a:r>
                        <a:rPr lang="en-US" sz="1100">
                          <a:solidFill>
                            <a:srgbClr val="000000"/>
                          </a:solidFill>
                          <a:latin typeface="Open Sans"/>
                        </a:rPr>
                        <a:t>Planned in the next six months</a:t>
                      </a:r>
                      <a:endParaRPr lang="en-US" sz="1100"/>
                    </a:p>
                  </a:txBody>
                  <a:tcPr marL="91450" marR="91450" marT="91450" marB="914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FF7"/>
                    </a:solidFill>
                  </a:tcPr>
                </a:tc>
                <a:tc>
                  <a:txBody>
                    <a:bodyPr/>
                    <a:lstStyle/>
                    <a:p>
                      <a:pPr algn="ctr">
                        <a:lnSpc>
                          <a:spcPts val="1320"/>
                        </a:lnSpc>
                        <a:defRPr/>
                      </a:pPr>
                      <a:r>
                        <a:rPr lang="en-US" sz="1100" dirty="0">
                          <a:solidFill>
                            <a:srgbClr val="000000"/>
                          </a:solidFill>
                          <a:latin typeface="Open Sans"/>
                        </a:rPr>
                        <a:t>Yes. Initial market research on suitable candidates. Testing calorific value of sugar cane residue</a:t>
                      </a:r>
                      <a:endParaRPr lang="en-US" sz="1100" dirty="0"/>
                    </a:p>
                  </a:txBody>
                  <a:tcPr marL="91450" marR="91450" marT="91450" marB="91450" anchor="ctr">
                    <a:lnL w="12700"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FF7"/>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88306" y="1121926"/>
            <a:ext cx="9780040" cy="322326"/>
          </a:xfrm>
          <a:prstGeom prst="rect">
            <a:avLst/>
          </a:prstGeom>
        </p:spPr>
        <p:txBody>
          <a:bodyPr lIns="0" tIns="0" rIns="0" bIns="0" rtlCol="0" anchor="t">
            <a:spAutoFit/>
          </a:bodyPr>
          <a:lstStyle/>
          <a:p>
            <a:pPr algn="l">
              <a:lnSpc>
                <a:spcPts val="2592"/>
              </a:lnSpc>
            </a:pPr>
            <a:r>
              <a:rPr lang="en-US" sz="2400">
                <a:solidFill>
                  <a:srgbClr val="001597"/>
                </a:solidFill>
                <a:latin typeface="Open Sans Bold"/>
              </a:rPr>
              <a:t>Steps</a:t>
            </a:r>
            <a:r>
              <a:rPr lang="en-US" sz="2400">
                <a:solidFill>
                  <a:srgbClr val="001597"/>
                </a:solidFill>
                <a:latin typeface="Open Sans"/>
              </a:rPr>
              <a:t> – Circularity Intensifier</a:t>
            </a:r>
          </a:p>
        </p:txBody>
      </p:sp>
      <p:sp>
        <p:nvSpPr>
          <p:cNvPr id="3" name="TextBox 3"/>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34</a:t>
            </a:r>
          </a:p>
        </p:txBody>
      </p:sp>
      <p:grpSp>
        <p:nvGrpSpPr>
          <p:cNvPr id="4" name="Group 4"/>
          <p:cNvGrpSpPr/>
          <p:nvPr/>
        </p:nvGrpSpPr>
        <p:grpSpPr>
          <a:xfrm>
            <a:off x="8868809" y="1264039"/>
            <a:ext cx="1147449" cy="324594"/>
            <a:chOff x="0" y="0"/>
            <a:chExt cx="1529932" cy="432792"/>
          </a:xfrm>
        </p:grpSpPr>
        <p:sp>
          <p:nvSpPr>
            <p:cNvPr id="5" name="Freeform 5"/>
            <p:cNvSpPr/>
            <p:nvPr/>
          </p:nvSpPr>
          <p:spPr>
            <a:xfrm>
              <a:off x="0" y="0"/>
              <a:ext cx="1529969" cy="432816"/>
            </a:xfrm>
            <a:custGeom>
              <a:avLst/>
              <a:gdLst/>
              <a:ahLst/>
              <a:cxnLst/>
              <a:rect l="l" t="t" r="r" b="b"/>
              <a:pathLst>
                <a:path w="1529969" h="432816">
                  <a:moveTo>
                    <a:pt x="0" y="216408"/>
                  </a:moveTo>
                  <a:cubicBezTo>
                    <a:pt x="0" y="96901"/>
                    <a:pt x="96901" y="0"/>
                    <a:pt x="216408" y="0"/>
                  </a:cubicBezTo>
                  <a:lnTo>
                    <a:pt x="1313561" y="0"/>
                  </a:lnTo>
                  <a:cubicBezTo>
                    <a:pt x="1433068" y="0"/>
                    <a:pt x="1529969" y="96901"/>
                    <a:pt x="1529969" y="216408"/>
                  </a:cubicBezTo>
                  <a:cubicBezTo>
                    <a:pt x="1529969" y="335915"/>
                    <a:pt x="1433068" y="432816"/>
                    <a:pt x="1313561" y="432816"/>
                  </a:cubicBezTo>
                  <a:lnTo>
                    <a:pt x="216408" y="432816"/>
                  </a:lnTo>
                  <a:cubicBezTo>
                    <a:pt x="96901" y="432816"/>
                    <a:pt x="0" y="335915"/>
                    <a:pt x="0" y="216408"/>
                  </a:cubicBezTo>
                  <a:close/>
                </a:path>
              </a:pathLst>
            </a:custGeom>
            <a:solidFill>
              <a:srgbClr val="001597"/>
            </a:solidFill>
          </p:spPr>
          <p:txBody>
            <a:bodyPr/>
            <a:lstStyle/>
            <a:p>
              <a:endParaRPr lang="en-IN"/>
            </a:p>
          </p:txBody>
        </p:sp>
      </p:grpSp>
      <p:sp>
        <p:nvSpPr>
          <p:cNvPr id="6" name="TextBox 6"/>
          <p:cNvSpPr txBox="1"/>
          <p:nvPr/>
        </p:nvSpPr>
        <p:spPr>
          <a:xfrm>
            <a:off x="8960234" y="1330922"/>
            <a:ext cx="964599" cy="202311"/>
          </a:xfrm>
          <a:prstGeom prst="rect">
            <a:avLst/>
          </a:prstGeom>
        </p:spPr>
        <p:txBody>
          <a:bodyPr lIns="0" tIns="0" rIns="0" bIns="0" rtlCol="0" anchor="t">
            <a:spAutoFit/>
          </a:bodyPr>
          <a:lstStyle/>
          <a:p>
            <a:pPr algn="ctr">
              <a:lnSpc>
                <a:spcPts val="1512"/>
              </a:lnSpc>
            </a:pPr>
            <a:r>
              <a:rPr lang="en-US" sz="1399">
                <a:solidFill>
                  <a:srgbClr val="FFFFFF"/>
                </a:solidFill>
                <a:latin typeface="Open Sans Bold"/>
              </a:rPr>
              <a:t>Step 3</a:t>
            </a:r>
          </a:p>
        </p:txBody>
      </p:sp>
      <p:graphicFrame>
        <p:nvGraphicFramePr>
          <p:cNvPr id="7" name="Table 7"/>
          <p:cNvGraphicFramePr>
            <a:graphicFrameLocks noGrp="1"/>
          </p:cNvGraphicFramePr>
          <p:nvPr/>
        </p:nvGraphicFramePr>
        <p:xfrm>
          <a:off x="605776" y="1965256"/>
          <a:ext cx="9448800" cy="4928823"/>
        </p:xfrm>
        <a:graphic>
          <a:graphicData uri="http://schemas.openxmlformats.org/drawingml/2006/table">
            <a:tbl>
              <a:tblPr/>
              <a:tblGrid>
                <a:gridCol w="23622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tblGrid>
              <a:tr h="800874">
                <a:tc>
                  <a:txBody>
                    <a:bodyPr/>
                    <a:lstStyle/>
                    <a:p>
                      <a:pPr algn="ctr">
                        <a:lnSpc>
                          <a:spcPts val="1439"/>
                        </a:lnSpc>
                        <a:defRPr/>
                      </a:pPr>
                      <a:r>
                        <a:rPr lang="en-US" sz="1200">
                          <a:solidFill>
                            <a:srgbClr val="FFFFFF"/>
                          </a:solidFill>
                          <a:latin typeface="Open Sans"/>
                        </a:rPr>
                        <a:t>Circularity activity</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1597"/>
                    </a:solidFill>
                  </a:tcPr>
                </a:tc>
                <a:tc>
                  <a:txBody>
                    <a:bodyPr/>
                    <a:lstStyle/>
                    <a:p>
                      <a:pPr algn="ctr">
                        <a:lnSpc>
                          <a:spcPts val="1439"/>
                        </a:lnSpc>
                        <a:defRPr/>
                      </a:pPr>
                      <a:r>
                        <a:rPr lang="en-US" sz="1200">
                          <a:solidFill>
                            <a:srgbClr val="FFFFFF"/>
                          </a:solidFill>
                          <a:latin typeface="Open Sans"/>
                        </a:rPr>
                        <a:t>Relevant value chain step</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1597"/>
                    </a:solidFill>
                  </a:tcPr>
                </a:tc>
                <a:tc>
                  <a:txBody>
                    <a:bodyPr/>
                    <a:lstStyle/>
                    <a:p>
                      <a:pPr algn="ctr">
                        <a:lnSpc>
                          <a:spcPts val="1439"/>
                        </a:lnSpc>
                        <a:defRPr/>
                      </a:pPr>
                      <a:r>
                        <a:rPr lang="en-US" sz="1200">
                          <a:solidFill>
                            <a:srgbClr val="FFFFFF"/>
                          </a:solidFill>
                          <a:latin typeface="Open Sans"/>
                        </a:rPr>
                        <a:t>Timeframe (ongoing, upcoming, planned)</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1597"/>
                    </a:solidFill>
                  </a:tcPr>
                </a:tc>
                <a:tc>
                  <a:txBody>
                    <a:bodyPr/>
                    <a:lstStyle/>
                    <a:p>
                      <a:pPr algn="ctr">
                        <a:lnSpc>
                          <a:spcPts val="1439"/>
                        </a:lnSpc>
                        <a:defRPr/>
                      </a:pPr>
                      <a:r>
                        <a:rPr lang="en-US" sz="1200">
                          <a:solidFill>
                            <a:srgbClr val="FFFFFF"/>
                          </a:solidFill>
                          <a:latin typeface="Open Sans"/>
                        </a:rPr>
                        <a:t>Can the activity be integrated/leveraged? </a:t>
                      </a:r>
                      <a:endParaRPr lang="en-US" sz="1100"/>
                    </a:p>
                    <a:p>
                      <a:pPr algn="ctr">
                        <a:lnSpc>
                          <a:spcPts val="1439"/>
                        </a:lnSpc>
                      </a:pPr>
                      <a:r>
                        <a:rPr lang="en-US" sz="1200">
                          <a:solidFill>
                            <a:srgbClr val="FFFFFF"/>
                          </a:solidFill>
                          <a:latin typeface="Open Sans"/>
                        </a:rPr>
                        <a:t>If yes, how?</a:t>
                      </a:r>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1597"/>
                    </a:solidFill>
                  </a:tcPr>
                </a:tc>
                <a:extLst>
                  <a:ext uri="{0D108BD9-81ED-4DB2-BD59-A6C34878D82A}">
                    <a16:rowId xmlns:a16="http://schemas.microsoft.com/office/drawing/2014/main" val="10000"/>
                  </a:ext>
                </a:extLst>
              </a:tr>
              <a:tr h="458661">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EEF"/>
                    </a:solidFill>
                  </a:tcPr>
                </a:tc>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EEF"/>
                    </a:solidFill>
                  </a:tcPr>
                </a:tc>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EEF"/>
                    </a:solidFill>
                  </a:tcPr>
                </a:tc>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EEF"/>
                    </a:solidFill>
                  </a:tcPr>
                </a:tc>
                <a:extLst>
                  <a:ext uri="{0D108BD9-81ED-4DB2-BD59-A6C34878D82A}">
                    <a16:rowId xmlns:a16="http://schemas.microsoft.com/office/drawing/2014/main" val="10001"/>
                  </a:ext>
                </a:extLst>
              </a:tr>
              <a:tr h="458661">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7"/>
                    </a:solidFill>
                  </a:tcPr>
                </a:tc>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7"/>
                    </a:solidFill>
                  </a:tcPr>
                </a:tc>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7"/>
                    </a:solidFill>
                  </a:tcPr>
                </a:tc>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7"/>
                    </a:solidFill>
                  </a:tcPr>
                </a:tc>
                <a:extLst>
                  <a:ext uri="{0D108BD9-81ED-4DB2-BD59-A6C34878D82A}">
                    <a16:rowId xmlns:a16="http://schemas.microsoft.com/office/drawing/2014/main" val="10002"/>
                  </a:ext>
                </a:extLst>
              </a:tr>
              <a:tr h="458661">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EEF"/>
                    </a:solidFill>
                  </a:tcPr>
                </a:tc>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EEF"/>
                    </a:solidFill>
                  </a:tcPr>
                </a:tc>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EEF"/>
                    </a:solidFill>
                  </a:tcPr>
                </a:tc>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EEF"/>
                    </a:solidFill>
                  </a:tcPr>
                </a:tc>
                <a:extLst>
                  <a:ext uri="{0D108BD9-81ED-4DB2-BD59-A6C34878D82A}">
                    <a16:rowId xmlns:a16="http://schemas.microsoft.com/office/drawing/2014/main" val="10003"/>
                  </a:ext>
                </a:extLst>
              </a:tr>
              <a:tr h="458661">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7"/>
                    </a:solidFill>
                  </a:tcPr>
                </a:tc>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7"/>
                    </a:solidFill>
                  </a:tcPr>
                </a:tc>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7"/>
                    </a:solidFill>
                  </a:tcPr>
                </a:tc>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7"/>
                    </a:solidFill>
                  </a:tcPr>
                </a:tc>
                <a:extLst>
                  <a:ext uri="{0D108BD9-81ED-4DB2-BD59-A6C34878D82A}">
                    <a16:rowId xmlns:a16="http://schemas.microsoft.com/office/drawing/2014/main" val="10004"/>
                  </a:ext>
                </a:extLst>
              </a:tr>
              <a:tr h="458661">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EEF"/>
                    </a:solidFill>
                  </a:tcPr>
                </a:tc>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EEF"/>
                    </a:solidFill>
                  </a:tcPr>
                </a:tc>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EEF"/>
                    </a:solidFill>
                  </a:tcPr>
                </a:tc>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EEF"/>
                    </a:solidFill>
                  </a:tcPr>
                </a:tc>
                <a:extLst>
                  <a:ext uri="{0D108BD9-81ED-4DB2-BD59-A6C34878D82A}">
                    <a16:rowId xmlns:a16="http://schemas.microsoft.com/office/drawing/2014/main" val="10005"/>
                  </a:ext>
                </a:extLst>
              </a:tr>
              <a:tr h="458661">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7"/>
                    </a:solidFill>
                  </a:tcPr>
                </a:tc>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7"/>
                    </a:solidFill>
                  </a:tcPr>
                </a:tc>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7"/>
                    </a:solidFill>
                  </a:tcPr>
                </a:tc>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7"/>
                    </a:solidFill>
                  </a:tcPr>
                </a:tc>
                <a:extLst>
                  <a:ext uri="{0D108BD9-81ED-4DB2-BD59-A6C34878D82A}">
                    <a16:rowId xmlns:a16="http://schemas.microsoft.com/office/drawing/2014/main" val="10006"/>
                  </a:ext>
                </a:extLst>
              </a:tr>
              <a:tr h="458661">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EEF"/>
                    </a:solidFill>
                  </a:tcPr>
                </a:tc>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EEF"/>
                    </a:solidFill>
                  </a:tcPr>
                </a:tc>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EEF"/>
                    </a:solidFill>
                  </a:tcPr>
                </a:tc>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EEF"/>
                    </a:solidFill>
                  </a:tcPr>
                </a:tc>
                <a:extLst>
                  <a:ext uri="{0D108BD9-81ED-4DB2-BD59-A6C34878D82A}">
                    <a16:rowId xmlns:a16="http://schemas.microsoft.com/office/drawing/2014/main" val="10007"/>
                  </a:ext>
                </a:extLst>
              </a:tr>
              <a:tr h="458661">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7"/>
                    </a:solidFill>
                  </a:tcPr>
                </a:tc>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7"/>
                    </a:solidFill>
                  </a:tcPr>
                </a:tc>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7"/>
                    </a:solidFill>
                  </a:tcPr>
                </a:tc>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7"/>
                    </a:solidFill>
                  </a:tcPr>
                </a:tc>
                <a:extLst>
                  <a:ext uri="{0D108BD9-81ED-4DB2-BD59-A6C34878D82A}">
                    <a16:rowId xmlns:a16="http://schemas.microsoft.com/office/drawing/2014/main" val="10008"/>
                  </a:ext>
                </a:extLst>
              </a:tr>
              <a:tr h="458661">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EEF"/>
                    </a:solidFill>
                  </a:tcPr>
                </a:tc>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EEF"/>
                    </a:solidFill>
                  </a:tcPr>
                </a:tc>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EEF"/>
                    </a:solidFill>
                  </a:tcPr>
                </a:tc>
                <a:tc>
                  <a:txBody>
                    <a:bodyPr/>
                    <a:lstStyle/>
                    <a:p>
                      <a:pPr algn="l">
                        <a:lnSpc>
                          <a:spcPts val="1679"/>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EEF"/>
                    </a:solidFill>
                  </a:tcPr>
                </a:tc>
                <a:extLst>
                  <a:ext uri="{0D108BD9-81ED-4DB2-BD59-A6C34878D82A}">
                    <a16:rowId xmlns:a16="http://schemas.microsoft.com/office/drawing/2014/main" val="10009"/>
                  </a:ext>
                </a:extLst>
              </a:tr>
            </a:tbl>
          </a:graphicData>
        </a:graphic>
      </p:graphicFrame>
      <p:sp>
        <p:nvSpPr>
          <p:cNvPr id="8" name="Freeform 8"/>
          <p:cNvSpPr/>
          <p:nvPr/>
        </p:nvSpPr>
        <p:spPr>
          <a:xfrm rot="-9079352">
            <a:off x="-34865" y="2491869"/>
            <a:ext cx="1371093" cy="509586"/>
          </a:xfrm>
          <a:custGeom>
            <a:avLst/>
            <a:gdLst/>
            <a:ahLst/>
            <a:cxnLst/>
            <a:rect l="l" t="t" r="r" b="b"/>
            <a:pathLst>
              <a:path w="1371093" h="509586">
                <a:moveTo>
                  <a:pt x="0" y="0"/>
                </a:moveTo>
                <a:lnTo>
                  <a:pt x="1371093" y="0"/>
                </a:lnTo>
                <a:lnTo>
                  <a:pt x="1371093" y="509586"/>
                </a:lnTo>
                <a:lnTo>
                  <a:pt x="0" y="509586"/>
                </a:lnTo>
                <a:lnTo>
                  <a:pt x="0" y="0"/>
                </a:lnTo>
                <a:close/>
              </a:path>
            </a:pathLst>
          </a:custGeom>
          <a:blipFill>
            <a:blip r:embed="rId3"/>
            <a:stretch>
              <a:fillRect r="-20704" b="-20526"/>
            </a:stretch>
          </a:blipFill>
        </p:spPr>
        <p:txBody>
          <a:bodyPr/>
          <a:lstStyle/>
          <a:p>
            <a:endParaRPr lang="en-IN"/>
          </a:p>
        </p:txBody>
      </p:sp>
      <p:sp>
        <p:nvSpPr>
          <p:cNvPr id="9" name="Freeform 9"/>
          <p:cNvSpPr/>
          <p:nvPr/>
        </p:nvSpPr>
        <p:spPr>
          <a:xfrm rot="342684">
            <a:off x="10159677" y="1178181"/>
            <a:ext cx="1064270" cy="997081"/>
          </a:xfrm>
          <a:custGeom>
            <a:avLst/>
            <a:gdLst/>
            <a:ahLst/>
            <a:cxnLst/>
            <a:rect l="l" t="t" r="r" b="b"/>
            <a:pathLst>
              <a:path w="1064270" h="997081">
                <a:moveTo>
                  <a:pt x="0" y="0"/>
                </a:moveTo>
                <a:lnTo>
                  <a:pt x="1064270" y="0"/>
                </a:lnTo>
                <a:lnTo>
                  <a:pt x="1064270" y="997081"/>
                </a:lnTo>
                <a:lnTo>
                  <a:pt x="0" y="997081"/>
                </a:lnTo>
                <a:lnTo>
                  <a:pt x="0" y="0"/>
                </a:lnTo>
                <a:close/>
              </a:path>
            </a:pathLst>
          </a:custGeom>
          <a:blipFill>
            <a:blip r:embed="rId4"/>
            <a:stretch>
              <a:fillRect r="-12156" b="-12181"/>
            </a:stretch>
          </a:blipFill>
        </p:spPr>
        <p:txBody>
          <a:bodyPr/>
          <a:lstStyle/>
          <a:p>
            <a:endParaRPr lang="en-IN"/>
          </a:p>
        </p:txBody>
      </p:sp>
      <p:sp>
        <p:nvSpPr>
          <p:cNvPr id="10" name="TextBox 10"/>
          <p:cNvSpPr txBox="1"/>
          <p:nvPr/>
        </p:nvSpPr>
        <p:spPr>
          <a:xfrm>
            <a:off x="588306" y="1496687"/>
            <a:ext cx="4819152" cy="161163"/>
          </a:xfrm>
          <a:prstGeom prst="rect">
            <a:avLst/>
          </a:prstGeom>
        </p:spPr>
        <p:txBody>
          <a:bodyPr lIns="0" tIns="0" rIns="0" bIns="0" rtlCol="0" anchor="t">
            <a:spAutoFit/>
          </a:bodyPr>
          <a:lstStyle/>
          <a:p>
            <a:pPr algn="just">
              <a:lnSpc>
                <a:spcPts val="1296"/>
              </a:lnSpc>
            </a:pPr>
            <a:r>
              <a:rPr lang="en-US" sz="1200">
                <a:solidFill>
                  <a:srgbClr val="000000"/>
                </a:solidFill>
                <a:latin typeface="Open Sans Bold"/>
              </a:rPr>
              <a:t>Example:</a:t>
            </a:r>
          </a:p>
        </p:txBody>
      </p:sp>
      <p:grpSp>
        <p:nvGrpSpPr>
          <p:cNvPr id="11" name="Group 11"/>
          <p:cNvGrpSpPr/>
          <p:nvPr/>
        </p:nvGrpSpPr>
        <p:grpSpPr>
          <a:xfrm>
            <a:off x="267443" y="49632"/>
            <a:ext cx="10315411" cy="825810"/>
            <a:chOff x="0" y="0"/>
            <a:chExt cx="13753881" cy="1101080"/>
          </a:xfrm>
        </p:grpSpPr>
        <p:sp>
          <p:nvSpPr>
            <p:cNvPr id="12" name="Freeform 12"/>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5"/>
              <a:stretch>
                <a:fillRect/>
              </a:stretch>
            </a:blipFill>
          </p:spPr>
          <p:txBody>
            <a:bodyPr/>
            <a:lstStyle/>
            <a:p>
              <a:endParaRPr lang="en-IN"/>
            </a:p>
          </p:txBody>
        </p:sp>
        <p:sp>
          <p:nvSpPr>
            <p:cNvPr id="13" name="Freeform 13"/>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6"/>
              <a:stretch>
                <a:fillRect/>
              </a:stretch>
            </a:blipFill>
          </p:spPr>
          <p:txBody>
            <a:bodyPr/>
            <a:lstStyle/>
            <a:p>
              <a:endParaRPr lang="en-IN"/>
            </a:p>
          </p:txBody>
        </p:sp>
        <p:sp>
          <p:nvSpPr>
            <p:cNvPr id="14" name="Freeform 14"/>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7"/>
              <a:stretch>
                <a:fillRect l="-20431" t="-87766" r="-22929" b="-100143"/>
              </a:stretch>
            </a:blipFill>
          </p:spPr>
          <p:txBody>
            <a:bodyPr/>
            <a:lstStyle/>
            <a:p>
              <a:endParaRPr lang="en-IN"/>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700"/>
            <a:ext cx="10691813" cy="7559675"/>
          </a:xfrm>
          <a:custGeom>
            <a:avLst/>
            <a:gdLst/>
            <a:ahLst/>
            <a:cxnLst/>
            <a:rect l="l" t="t" r="r" b="b"/>
            <a:pathLst>
              <a:path w="10691813" h="7559675">
                <a:moveTo>
                  <a:pt x="0" y="0"/>
                </a:moveTo>
                <a:lnTo>
                  <a:pt x="10691813" y="0"/>
                </a:lnTo>
                <a:lnTo>
                  <a:pt x="10691813" y="7559675"/>
                </a:lnTo>
                <a:lnTo>
                  <a:pt x="0" y="7559675"/>
                </a:lnTo>
                <a:lnTo>
                  <a:pt x="0" y="0"/>
                </a:lnTo>
                <a:close/>
              </a:path>
            </a:pathLst>
          </a:custGeom>
          <a:blipFill>
            <a:blip r:embed="rId3"/>
            <a:stretch>
              <a:fillRect b="-6074"/>
            </a:stretch>
          </a:blipFill>
        </p:spPr>
        <p:txBody>
          <a:bodyPr/>
          <a:lstStyle/>
          <a:p>
            <a:endParaRPr lang="en-IN"/>
          </a:p>
        </p:txBody>
      </p:sp>
      <p:sp>
        <p:nvSpPr>
          <p:cNvPr id="3" name="TextBox 3"/>
          <p:cNvSpPr txBox="1"/>
          <p:nvPr/>
        </p:nvSpPr>
        <p:spPr>
          <a:xfrm>
            <a:off x="1350642" y="3037014"/>
            <a:ext cx="6320983" cy="1108710"/>
          </a:xfrm>
          <a:prstGeom prst="rect">
            <a:avLst/>
          </a:prstGeom>
        </p:spPr>
        <p:txBody>
          <a:bodyPr lIns="0" tIns="0" rIns="0" bIns="0" rtlCol="0" anchor="t">
            <a:spAutoFit/>
          </a:bodyPr>
          <a:lstStyle/>
          <a:p>
            <a:pPr algn="l">
              <a:lnSpc>
                <a:spcPts val="4320"/>
              </a:lnSpc>
            </a:pPr>
            <a:r>
              <a:rPr lang="en-US" sz="4000">
                <a:solidFill>
                  <a:srgbClr val="FFFFFF"/>
                </a:solidFill>
                <a:latin typeface="Open Sans Bold"/>
              </a:rPr>
              <a:t>Tool: </a:t>
            </a:r>
          </a:p>
          <a:p>
            <a:pPr algn="l">
              <a:lnSpc>
                <a:spcPts val="4320"/>
              </a:lnSpc>
            </a:pPr>
            <a:r>
              <a:rPr lang="en-US" sz="4000">
                <a:solidFill>
                  <a:srgbClr val="FFFFFF"/>
                </a:solidFill>
                <a:latin typeface="Open Sans"/>
              </a:rPr>
              <a:t>Understanding Impact</a:t>
            </a:r>
          </a:p>
        </p:txBody>
      </p:sp>
      <p:sp>
        <p:nvSpPr>
          <p:cNvPr id="4" name="Freeform 4"/>
          <p:cNvSpPr/>
          <p:nvPr/>
        </p:nvSpPr>
        <p:spPr>
          <a:xfrm>
            <a:off x="454329" y="3206559"/>
            <a:ext cx="731520" cy="731520"/>
          </a:xfrm>
          <a:custGeom>
            <a:avLst/>
            <a:gdLst/>
            <a:ahLst/>
            <a:cxnLst/>
            <a:rect l="l" t="t" r="r" b="b"/>
            <a:pathLst>
              <a:path w="731520" h="731520">
                <a:moveTo>
                  <a:pt x="0" y="0"/>
                </a:moveTo>
                <a:lnTo>
                  <a:pt x="731520" y="0"/>
                </a:lnTo>
                <a:lnTo>
                  <a:pt x="731520" y="731520"/>
                </a:lnTo>
                <a:lnTo>
                  <a:pt x="0" y="731520"/>
                </a:lnTo>
                <a:lnTo>
                  <a:pt x="0" y="0"/>
                </a:lnTo>
                <a:close/>
              </a:path>
            </a:pathLst>
          </a:custGeom>
          <a:blipFill>
            <a:blip r:embed="rId4"/>
            <a:stretch>
              <a:fillRect/>
            </a:stretch>
          </a:blipFill>
        </p:spPr>
        <p:txBody>
          <a:bodyPr/>
          <a:lstStyle/>
          <a:p>
            <a:endParaRPr lang="en-IN"/>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46548" y="1846290"/>
            <a:ext cx="4728759" cy="808863"/>
          </a:xfrm>
          <a:prstGeom prst="rect">
            <a:avLst/>
          </a:prstGeom>
        </p:spPr>
        <p:txBody>
          <a:bodyPr lIns="0" tIns="0" rIns="0" bIns="0" rtlCol="0" anchor="t">
            <a:spAutoFit/>
          </a:bodyPr>
          <a:lstStyle/>
          <a:p>
            <a:pPr algn="just">
              <a:lnSpc>
                <a:spcPts val="1296"/>
              </a:lnSpc>
            </a:pPr>
            <a:r>
              <a:rPr lang="en-US" sz="1200">
                <a:solidFill>
                  <a:srgbClr val="000000"/>
                </a:solidFill>
                <a:latin typeface="Open Sans"/>
              </a:rPr>
              <a:t>Impact lies at the essence of any circular enterprise, and it is important for every enterprise to reflect on the different types of impact of its activities. This tool is useful for enterprises in early stages and whenever preparing team members to rethink and analyse the enterprise impact.</a:t>
            </a:r>
          </a:p>
        </p:txBody>
      </p:sp>
      <p:sp>
        <p:nvSpPr>
          <p:cNvPr id="3" name="TextBox 3"/>
          <p:cNvSpPr txBox="1"/>
          <p:nvPr/>
        </p:nvSpPr>
        <p:spPr>
          <a:xfrm>
            <a:off x="646549" y="3181232"/>
            <a:ext cx="4728759" cy="2023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What?</a:t>
            </a:r>
          </a:p>
        </p:txBody>
      </p:sp>
      <p:sp>
        <p:nvSpPr>
          <p:cNvPr id="4" name="TextBox 4"/>
          <p:cNvSpPr txBox="1"/>
          <p:nvPr/>
        </p:nvSpPr>
        <p:spPr>
          <a:xfrm>
            <a:off x="646549" y="3498740"/>
            <a:ext cx="4728759" cy="808863"/>
          </a:xfrm>
          <a:prstGeom prst="rect">
            <a:avLst/>
          </a:prstGeom>
        </p:spPr>
        <p:txBody>
          <a:bodyPr lIns="0" tIns="0" rIns="0" bIns="0" rtlCol="0" anchor="t">
            <a:spAutoFit/>
          </a:bodyPr>
          <a:lstStyle/>
          <a:p>
            <a:pPr algn="l">
              <a:lnSpc>
                <a:spcPts val="1296"/>
              </a:lnSpc>
            </a:pPr>
            <a:r>
              <a:rPr lang="en-US" sz="1200">
                <a:solidFill>
                  <a:srgbClr val="000000"/>
                </a:solidFill>
                <a:latin typeface="Open Sans"/>
              </a:rPr>
              <a:t>This tool supports impact analysis and monitoring. It enables the team to identify key concepts and frameworks such as the triple bottom line approach and the impact value chain and to apply them in a simple and effective way to support the individual needs of the enterprise.</a:t>
            </a:r>
          </a:p>
        </p:txBody>
      </p:sp>
      <p:sp>
        <p:nvSpPr>
          <p:cNvPr id="5" name="TextBox 5"/>
          <p:cNvSpPr txBox="1"/>
          <p:nvPr/>
        </p:nvSpPr>
        <p:spPr>
          <a:xfrm>
            <a:off x="646548" y="4542488"/>
            <a:ext cx="4728759" cy="2023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How?</a:t>
            </a:r>
          </a:p>
        </p:txBody>
      </p:sp>
      <p:sp>
        <p:nvSpPr>
          <p:cNvPr id="6" name="TextBox 6"/>
          <p:cNvSpPr txBox="1"/>
          <p:nvPr/>
        </p:nvSpPr>
        <p:spPr>
          <a:xfrm>
            <a:off x="646548" y="4850271"/>
            <a:ext cx="4728759" cy="808863"/>
          </a:xfrm>
          <a:prstGeom prst="rect">
            <a:avLst/>
          </a:prstGeom>
        </p:spPr>
        <p:txBody>
          <a:bodyPr lIns="0" tIns="0" rIns="0" bIns="0" rtlCol="0" anchor="t">
            <a:spAutoFit/>
          </a:bodyPr>
          <a:lstStyle/>
          <a:p>
            <a:pPr algn="just">
              <a:lnSpc>
                <a:spcPts val="1296"/>
              </a:lnSpc>
            </a:pPr>
            <a:r>
              <a:rPr lang="en-US" sz="1200">
                <a:solidFill>
                  <a:srgbClr val="000000"/>
                </a:solidFill>
                <a:latin typeface="Open Sans"/>
              </a:rPr>
              <a:t>This tool is best applied in a workshop setting with the whole team to ensure a shared sense of relevance of impact measurement and reporting. It should always be revisited before working on impact measurement and can also be used as a knowledge resource.</a:t>
            </a:r>
          </a:p>
        </p:txBody>
      </p:sp>
      <p:sp>
        <p:nvSpPr>
          <p:cNvPr id="7" name="TextBox 7"/>
          <p:cNvSpPr txBox="1"/>
          <p:nvPr/>
        </p:nvSpPr>
        <p:spPr>
          <a:xfrm>
            <a:off x="5747155" y="1508190"/>
            <a:ext cx="4546415" cy="2023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Steps</a:t>
            </a:r>
          </a:p>
        </p:txBody>
      </p:sp>
      <p:sp>
        <p:nvSpPr>
          <p:cNvPr id="8" name="TextBox 8"/>
          <p:cNvSpPr txBox="1"/>
          <p:nvPr/>
        </p:nvSpPr>
        <p:spPr>
          <a:xfrm>
            <a:off x="5747155" y="4236298"/>
            <a:ext cx="4546415" cy="2023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Key outcomes</a:t>
            </a:r>
          </a:p>
        </p:txBody>
      </p:sp>
      <p:grpSp>
        <p:nvGrpSpPr>
          <p:cNvPr id="9" name="Group 9"/>
          <p:cNvGrpSpPr/>
          <p:nvPr/>
        </p:nvGrpSpPr>
        <p:grpSpPr>
          <a:xfrm>
            <a:off x="6227180" y="4627359"/>
            <a:ext cx="3909510" cy="1999016"/>
            <a:chOff x="0" y="0"/>
            <a:chExt cx="5212680" cy="2665355"/>
          </a:xfrm>
        </p:grpSpPr>
        <p:sp>
          <p:nvSpPr>
            <p:cNvPr id="10" name="Freeform 10"/>
            <p:cNvSpPr/>
            <p:nvPr/>
          </p:nvSpPr>
          <p:spPr>
            <a:xfrm>
              <a:off x="0" y="0"/>
              <a:ext cx="5212715" cy="2665308"/>
            </a:xfrm>
            <a:custGeom>
              <a:avLst/>
              <a:gdLst/>
              <a:ahLst/>
              <a:cxnLst/>
              <a:rect l="l" t="t" r="r" b="b"/>
              <a:pathLst>
                <a:path w="5212715" h="2665308">
                  <a:moveTo>
                    <a:pt x="0" y="0"/>
                  </a:moveTo>
                  <a:lnTo>
                    <a:pt x="5212715" y="0"/>
                  </a:lnTo>
                  <a:lnTo>
                    <a:pt x="5212715" y="2665308"/>
                  </a:lnTo>
                  <a:lnTo>
                    <a:pt x="0" y="2665308"/>
                  </a:lnTo>
                  <a:close/>
                </a:path>
              </a:pathLst>
            </a:custGeom>
            <a:solidFill>
              <a:srgbClr val="F2F2F2"/>
            </a:solidFill>
          </p:spPr>
          <p:txBody>
            <a:bodyPr/>
            <a:lstStyle/>
            <a:p>
              <a:endParaRPr lang="en-IN"/>
            </a:p>
          </p:txBody>
        </p:sp>
        <p:sp>
          <p:nvSpPr>
            <p:cNvPr id="11" name="TextBox 11"/>
            <p:cNvSpPr txBox="1"/>
            <p:nvPr/>
          </p:nvSpPr>
          <p:spPr>
            <a:xfrm>
              <a:off x="0" y="-19050"/>
              <a:ext cx="5212680" cy="2684405"/>
            </a:xfrm>
            <a:prstGeom prst="rect">
              <a:avLst/>
            </a:prstGeom>
          </p:spPr>
          <p:txBody>
            <a:bodyPr lIns="50800" tIns="50800" rIns="50800" bIns="50800" rtlCol="0" anchor="t"/>
            <a:lstStyle/>
            <a:p>
              <a:pPr algn="l">
                <a:lnSpc>
                  <a:spcPts val="1679"/>
                </a:lnSpc>
              </a:pPr>
              <a:endParaRPr/>
            </a:p>
            <a:p>
              <a:pPr marL="144780" lvl="1" indent="-72390" algn="l">
                <a:lnSpc>
                  <a:spcPts val="1679"/>
                </a:lnSpc>
                <a:buFont typeface="Arial"/>
                <a:buChar char="•"/>
              </a:pPr>
              <a:r>
                <a:rPr lang="en-US" sz="1200">
                  <a:solidFill>
                    <a:srgbClr val="000000"/>
                  </a:solidFill>
                  <a:latin typeface="Open Sans"/>
                </a:rPr>
                <a:t>Gain clarity about your impact monitoring and management approach</a:t>
              </a:r>
            </a:p>
            <a:p>
              <a:pPr marL="144780" lvl="1" indent="-72390" algn="l">
                <a:lnSpc>
                  <a:spcPts val="1679"/>
                </a:lnSpc>
                <a:buFont typeface="Arial"/>
                <a:buChar char="•"/>
              </a:pPr>
              <a:r>
                <a:rPr lang="en-US" sz="1200">
                  <a:solidFill>
                    <a:srgbClr val="000000"/>
                  </a:solidFill>
                  <a:latin typeface="Open Sans"/>
                </a:rPr>
                <a:t>Define what you want to achieve in terms of economic, environmental and social impacts</a:t>
              </a:r>
            </a:p>
            <a:p>
              <a:pPr marL="144780" lvl="1" indent="-72390" algn="l">
                <a:lnSpc>
                  <a:spcPts val="1679"/>
                </a:lnSpc>
                <a:buFont typeface="Arial"/>
                <a:buChar char="•"/>
              </a:pPr>
              <a:r>
                <a:rPr lang="en-US" sz="1200">
                  <a:solidFill>
                    <a:srgbClr val="000000"/>
                  </a:solidFill>
                  <a:latin typeface="Open Sans"/>
                </a:rPr>
                <a:t>Analyse how this can be measured and presented</a:t>
              </a:r>
            </a:p>
            <a:p>
              <a:pPr marL="144780" lvl="1" indent="-72390" algn="l">
                <a:lnSpc>
                  <a:spcPts val="1679"/>
                </a:lnSpc>
              </a:pPr>
              <a:endParaRPr lang="en-US" sz="1200">
                <a:solidFill>
                  <a:srgbClr val="000000"/>
                </a:solidFill>
                <a:latin typeface="Open Sans"/>
              </a:endParaRPr>
            </a:p>
            <a:p>
              <a:pPr marL="144780" lvl="1" indent="-72390" algn="l">
                <a:lnSpc>
                  <a:spcPts val="1679"/>
                </a:lnSpc>
              </a:pPr>
              <a:endParaRPr lang="en-US" sz="1200">
                <a:solidFill>
                  <a:srgbClr val="000000"/>
                </a:solidFill>
                <a:latin typeface="Open Sans"/>
              </a:endParaRPr>
            </a:p>
            <a:p>
              <a:pPr marL="144780" lvl="1" indent="-72390" algn="l">
                <a:lnSpc>
                  <a:spcPts val="1679"/>
                </a:lnSpc>
              </a:pPr>
              <a:endParaRPr lang="en-US" sz="1200">
                <a:solidFill>
                  <a:srgbClr val="000000"/>
                </a:solidFill>
                <a:latin typeface="Open Sans"/>
              </a:endParaRPr>
            </a:p>
          </p:txBody>
        </p:sp>
      </p:grpSp>
      <p:sp>
        <p:nvSpPr>
          <p:cNvPr id="12" name="TextBox 12"/>
          <p:cNvSpPr txBox="1"/>
          <p:nvPr/>
        </p:nvSpPr>
        <p:spPr>
          <a:xfrm>
            <a:off x="646548" y="1510899"/>
            <a:ext cx="4728759" cy="2023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When?</a:t>
            </a:r>
          </a:p>
        </p:txBody>
      </p:sp>
      <p:sp>
        <p:nvSpPr>
          <p:cNvPr id="13" name="TextBox 13"/>
          <p:cNvSpPr txBox="1"/>
          <p:nvPr/>
        </p:nvSpPr>
        <p:spPr>
          <a:xfrm>
            <a:off x="6314611" y="1947447"/>
            <a:ext cx="3726660" cy="202311"/>
          </a:xfrm>
          <a:prstGeom prst="rect">
            <a:avLst/>
          </a:prstGeom>
        </p:spPr>
        <p:txBody>
          <a:bodyPr lIns="0" tIns="0" rIns="0" bIns="0" rtlCol="0" anchor="t">
            <a:spAutoFit/>
          </a:bodyPr>
          <a:lstStyle/>
          <a:p>
            <a:pPr marL="168910" lvl="1" indent="-84455" algn="l">
              <a:lnSpc>
                <a:spcPts val="1512"/>
              </a:lnSpc>
              <a:buFont typeface="Arial"/>
              <a:buChar char="•"/>
            </a:pPr>
            <a:r>
              <a:rPr lang="en-US" sz="1399">
                <a:solidFill>
                  <a:srgbClr val="001597"/>
                </a:solidFill>
                <a:latin typeface="Open Sans"/>
              </a:rPr>
              <a:t>Analyse the impact value chain</a:t>
            </a:r>
          </a:p>
        </p:txBody>
      </p:sp>
      <p:sp>
        <p:nvSpPr>
          <p:cNvPr id="14" name="TextBox 14"/>
          <p:cNvSpPr txBox="1"/>
          <p:nvPr/>
        </p:nvSpPr>
        <p:spPr>
          <a:xfrm>
            <a:off x="6314611" y="2572837"/>
            <a:ext cx="3726660" cy="202311"/>
          </a:xfrm>
          <a:prstGeom prst="rect">
            <a:avLst/>
          </a:prstGeom>
        </p:spPr>
        <p:txBody>
          <a:bodyPr lIns="0" tIns="0" rIns="0" bIns="0" rtlCol="0" anchor="t">
            <a:spAutoFit/>
          </a:bodyPr>
          <a:lstStyle/>
          <a:p>
            <a:pPr marL="168910" lvl="1" indent="-84455" algn="l">
              <a:lnSpc>
                <a:spcPts val="1512"/>
              </a:lnSpc>
              <a:buFont typeface="Arial"/>
              <a:buChar char="•"/>
            </a:pPr>
            <a:r>
              <a:rPr lang="en-US" sz="1399">
                <a:solidFill>
                  <a:srgbClr val="001597"/>
                </a:solidFill>
                <a:latin typeface="Open Sans"/>
              </a:rPr>
              <a:t>Collect &amp; prioritise impact areas</a:t>
            </a:r>
          </a:p>
        </p:txBody>
      </p:sp>
      <p:sp>
        <p:nvSpPr>
          <p:cNvPr id="15" name="TextBox 15"/>
          <p:cNvSpPr txBox="1"/>
          <p:nvPr/>
        </p:nvSpPr>
        <p:spPr>
          <a:xfrm>
            <a:off x="455887" y="783603"/>
            <a:ext cx="9780040" cy="322326"/>
          </a:xfrm>
          <a:prstGeom prst="rect">
            <a:avLst/>
          </a:prstGeom>
        </p:spPr>
        <p:txBody>
          <a:bodyPr lIns="0" tIns="0" rIns="0" bIns="0" rtlCol="0" anchor="t">
            <a:spAutoFit/>
          </a:bodyPr>
          <a:lstStyle/>
          <a:p>
            <a:pPr algn="l">
              <a:lnSpc>
                <a:spcPts val="2592"/>
              </a:lnSpc>
            </a:pPr>
            <a:r>
              <a:rPr lang="en-US" sz="2400">
                <a:solidFill>
                  <a:srgbClr val="001597"/>
                </a:solidFill>
                <a:latin typeface="Open Sans Bold"/>
              </a:rPr>
              <a:t>Understanding Impact</a:t>
            </a:r>
          </a:p>
        </p:txBody>
      </p:sp>
      <p:grpSp>
        <p:nvGrpSpPr>
          <p:cNvPr id="16" name="Group 16"/>
          <p:cNvGrpSpPr/>
          <p:nvPr/>
        </p:nvGrpSpPr>
        <p:grpSpPr>
          <a:xfrm>
            <a:off x="5988043" y="1822784"/>
            <a:ext cx="478273" cy="478273"/>
            <a:chOff x="0" y="0"/>
            <a:chExt cx="637697" cy="637697"/>
          </a:xfrm>
        </p:grpSpPr>
        <p:sp>
          <p:nvSpPr>
            <p:cNvPr id="17" name="Freeform 17"/>
            <p:cNvSpPr/>
            <p:nvPr/>
          </p:nvSpPr>
          <p:spPr>
            <a:xfrm>
              <a:off x="12700" y="12700"/>
              <a:ext cx="612267" cy="612267"/>
            </a:xfrm>
            <a:custGeom>
              <a:avLst/>
              <a:gdLst/>
              <a:ahLst/>
              <a:cxnLst/>
              <a:rect l="l" t="t" r="r" b="b"/>
              <a:pathLst>
                <a:path w="612267" h="612267">
                  <a:moveTo>
                    <a:pt x="0" y="306197"/>
                  </a:moveTo>
                  <a:cubicBezTo>
                    <a:pt x="0" y="137033"/>
                    <a:pt x="137033" y="0"/>
                    <a:pt x="306197" y="0"/>
                  </a:cubicBezTo>
                  <a:cubicBezTo>
                    <a:pt x="475361" y="0"/>
                    <a:pt x="612267" y="137033"/>
                    <a:pt x="612267" y="306197"/>
                  </a:cubicBezTo>
                  <a:cubicBezTo>
                    <a:pt x="612267" y="475361"/>
                    <a:pt x="475234" y="612267"/>
                    <a:pt x="306197" y="612267"/>
                  </a:cubicBezTo>
                  <a:cubicBezTo>
                    <a:pt x="137160" y="612267"/>
                    <a:pt x="0" y="475234"/>
                    <a:pt x="0" y="306197"/>
                  </a:cubicBezTo>
                  <a:close/>
                </a:path>
              </a:pathLst>
            </a:custGeom>
            <a:solidFill>
              <a:srgbClr val="001597"/>
            </a:solidFill>
          </p:spPr>
          <p:txBody>
            <a:bodyPr/>
            <a:lstStyle/>
            <a:p>
              <a:endParaRPr lang="en-IN"/>
            </a:p>
          </p:txBody>
        </p:sp>
        <p:sp>
          <p:nvSpPr>
            <p:cNvPr id="18" name="Freeform 18"/>
            <p:cNvSpPr/>
            <p:nvPr/>
          </p:nvSpPr>
          <p:spPr>
            <a:xfrm>
              <a:off x="0" y="0"/>
              <a:ext cx="637667" cy="637794"/>
            </a:xfrm>
            <a:custGeom>
              <a:avLst/>
              <a:gdLst/>
              <a:ahLst/>
              <a:cxnLst/>
              <a:rect l="l" t="t" r="r" b="b"/>
              <a:pathLst>
                <a:path w="637667" h="637794">
                  <a:moveTo>
                    <a:pt x="0" y="318897"/>
                  </a:moveTo>
                  <a:cubicBezTo>
                    <a:pt x="0" y="142748"/>
                    <a:pt x="142748" y="0"/>
                    <a:pt x="318897" y="0"/>
                  </a:cubicBezTo>
                  <a:lnTo>
                    <a:pt x="318897" y="12700"/>
                  </a:lnTo>
                  <a:lnTo>
                    <a:pt x="318897" y="0"/>
                  </a:lnTo>
                  <a:cubicBezTo>
                    <a:pt x="494919" y="0"/>
                    <a:pt x="637667" y="142748"/>
                    <a:pt x="637667" y="318897"/>
                  </a:cubicBezTo>
                  <a:lnTo>
                    <a:pt x="624967" y="318897"/>
                  </a:lnTo>
                  <a:lnTo>
                    <a:pt x="637667" y="318897"/>
                  </a:lnTo>
                  <a:cubicBezTo>
                    <a:pt x="637667" y="495046"/>
                    <a:pt x="494919" y="637794"/>
                    <a:pt x="318770" y="637794"/>
                  </a:cubicBezTo>
                  <a:lnTo>
                    <a:pt x="318770" y="625094"/>
                  </a:lnTo>
                  <a:lnTo>
                    <a:pt x="318770" y="637794"/>
                  </a:lnTo>
                  <a:cubicBezTo>
                    <a:pt x="142748" y="637667"/>
                    <a:pt x="0" y="494919"/>
                    <a:pt x="0" y="318897"/>
                  </a:cubicBezTo>
                  <a:lnTo>
                    <a:pt x="12700" y="318897"/>
                  </a:lnTo>
                  <a:lnTo>
                    <a:pt x="25400" y="318897"/>
                  </a:lnTo>
                  <a:lnTo>
                    <a:pt x="12700" y="318897"/>
                  </a:lnTo>
                  <a:lnTo>
                    <a:pt x="0" y="318897"/>
                  </a:lnTo>
                  <a:moveTo>
                    <a:pt x="25400" y="318897"/>
                  </a:moveTo>
                  <a:cubicBezTo>
                    <a:pt x="25400" y="325882"/>
                    <a:pt x="19685" y="331597"/>
                    <a:pt x="12700" y="331597"/>
                  </a:cubicBezTo>
                  <a:cubicBezTo>
                    <a:pt x="5715" y="331597"/>
                    <a:pt x="0" y="325882"/>
                    <a:pt x="0" y="318897"/>
                  </a:cubicBezTo>
                  <a:cubicBezTo>
                    <a:pt x="0" y="311912"/>
                    <a:pt x="5715" y="306197"/>
                    <a:pt x="12700" y="306197"/>
                  </a:cubicBezTo>
                  <a:cubicBezTo>
                    <a:pt x="19685" y="306197"/>
                    <a:pt x="25400" y="311912"/>
                    <a:pt x="25400" y="318897"/>
                  </a:cubicBezTo>
                  <a:cubicBezTo>
                    <a:pt x="25400" y="480949"/>
                    <a:pt x="156718" y="612267"/>
                    <a:pt x="318897" y="612267"/>
                  </a:cubicBezTo>
                  <a:cubicBezTo>
                    <a:pt x="481076" y="612267"/>
                    <a:pt x="612267" y="480949"/>
                    <a:pt x="612267" y="318897"/>
                  </a:cubicBezTo>
                  <a:cubicBezTo>
                    <a:pt x="612267" y="156845"/>
                    <a:pt x="480949" y="25400"/>
                    <a:pt x="318897" y="25400"/>
                  </a:cubicBezTo>
                  <a:lnTo>
                    <a:pt x="318897" y="12700"/>
                  </a:lnTo>
                  <a:lnTo>
                    <a:pt x="318897" y="25400"/>
                  </a:lnTo>
                  <a:cubicBezTo>
                    <a:pt x="156718" y="25400"/>
                    <a:pt x="25400" y="156718"/>
                    <a:pt x="25400" y="318897"/>
                  </a:cubicBezTo>
                  <a:close/>
                </a:path>
              </a:pathLst>
            </a:custGeom>
            <a:solidFill>
              <a:srgbClr val="FFFFFF"/>
            </a:solidFill>
          </p:spPr>
          <p:txBody>
            <a:bodyPr/>
            <a:lstStyle/>
            <a:p>
              <a:endParaRPr lang="en-IN"/>
            </a:p>
          </p:txBody>
        </p:sp>
        <p:sp>
          <p:nvSpPr>
            <p:cNvPr id="19" name="TextBox 19"/>
            <p:cNvSpPr txBox="1"/>
            <p:nvPr/>
          </p:nvSpPr>
          <p:spPr>
            <a:xfrm>
              <a:off x="0" y="0"/>
              <a:ext cx="637697" cy="637697"/>
            </a:xfrm>
            <a:prstGeom prst="rect">
              <a:avLst/>
            </a:prstGeom>
          </p:spPr>
          <p:txBody>
            <a:bodyPr lIns="50800" tIns="50800" rIns="50800" bIns="50800" rtlCol="0" anchor="ctr"/>
            <a:lstStyle/>
            <a:p>
              <a:pPr algn="ctr">
                <a:lnSpc>
                  <a:spcPts val="1679"/>
                </a:lnSpc>
              </a:pPr>
              <a:r>
                <a:rPr lang="en-US" sz="1399">
                  <a:solidFill>
                    <a:srgbClr val="FFFFFF"/>
                  </a:solidFill>
                  <a:latin typeface="Open Sans Bold"/>
                </a:rPr>
                <a:t>1</a:t>
              </a:r>
            </a:p>
          </p:txBody>
        </p:sp>
      </p:grpSp>
      <p:grpSp>
        <p:nvGrpSpPr>
          <p:cNvPr id="20" name="Group 20"/>
          <p:cNvGrpSpPr/>
          <p:nvPr/>
        </p:nvGrpSpPr>
        <p:grpSpPr>
          <a:xfrm>
            <a:off x="5984050" y="2396518"/>
            <a:ext cx="478273" cy="478273"/>
            <a:chOff x="0" y="0"/>
            <a:chExt cx="637697" cy="637697"/>
          </a:xfrm>
        </p:grpSpPr>
        <p:sp>
          <p:nvSpPr>
            <p:cNvPr id="21" name="Freeform 21"/>
            <p:cNvSpPr/>
            <p:nvPr/>
          </p:nvSpPr>
          <p:spPr>
            <a:xfrm>
              <a:off x="12700" y="12700"/>
              <a:ext cx="612267" cy="612267"/>
            </a:xfrm>
            <a:custGeom>
              <a:avLst/>
              <a:gdLst/>
              <a:ahLst/>
              <a:cxnLst/>
              <a:rect l="l" t="t" r="r" b="b"/>
              <a:pathLst>
                <a:path w="612267" h="612267">
                  <a:moveTo>
                    <a:pt x="0" y="306197"/>
                  </a:moveTo>
                  <a:cubicBezTo>
                    <a:pt x="0" y="137033"/>
                    <a:pt x="137033" y="0"/>
                    <a:pt x="306197" y="0"/>
                  </a:cubicBezTo>
                  <a:cubicBezTo>
                    <a:pt x="475361" y="0"/>
                    <a:pt x="612267" y="137033"/>
                    <a:pt x="612267" y="306197"/>
                  </a:cubicBezTo>
                  <a:cubicBezTo>
                    <a:pt x="612267" y="475361"/>
                    <a:pt x="475234" y="612267"/>
                    <a:pt x="306197" y="612267"/>
                  </a:cubicBezTo>
                  <a:cubicBezTo>
                    <a:pt x="137160" y="612267"/>
                    <a:pt x="0" y="475234"/>
                    <a:pt x="0" y="306197"/>
                  </a:cubicBezTo>
                  <a:close/>
                </a:path>
              </a:pathLst>
            </a:custGeom>
            <a:solidFill>
              <a:srgbClr val="001597"/>
            </a:solidFill>
          </p:spPr>
          <p:txBody>
            <a:bodyPr/>
            <a:lstStyle/>
            <a:p>
              <a:endParaRPr lang="en-IN"/>
            </a:p>
          </p:txBody>
        </p:sp>
        <p:sp>
          <p:nvSpPr>
            <p:cNvPr id="22" name="Freeform 22"/>
            <p:cNvSpPr/>
            <p:nvPr/>
          </p:nvSpPr>
          <p:spPr>
            <a:xfrm>
              <a:off x="0" y="0"/>
              <a:ext cx="637667" cy="637794"/>
            </a:xfrm>
            <a:custGeom>
              <a:avLst/>
              <a:gdLst/>
              <a:ahLst/>
              <a:cxnLst/>
              <a:rect l="l" t="t" r="r" b="b"/>
              <a:pathLst>
                <a:path w="637667" h="637794">
                  <a:moveTo>
                    <a:pt x="0" y="318897"/>
                  </a:moveTo>
                  <a:cubicBezTo>
                    <a:pt x="0" y="142748"/>
                    <a:pt x="142748" y="0"/>
                    <a:pt x="318897" y="0"/>
                  </a:cubicBezTo>
                  <a:lnTo>
                    <a:pt x="318897" y="12700"/>
                  </a:lnTo>
                  <a:lnTo>
                    <a:pt x="318897" y="0"/>
                  </a:lnTo>
                  <a:cubicBezTo>
                    <a:pt x="494919" y="0"/>
                    <a:pt x="637667" y="142748"/>
                    <a:pt x="637667" y="318897"/>
                  </a:cubicBezTo>
                  <a:lnTo>
                    <a:pt x="624967" y="318897"/>
                  </a:lnTo>
                  <a:lnTo>
                    <a:pt x="637667" y="318897"/>
                  </a:lnTo>
                  <a:cubicBezTo>
                    <a:pt x="637667" y="495046"/>
                    <a:pt x="494919" y="637794"/>
                    <a:pt x="318770" y="637794"/>
                  </a:cubicBezTo>
                  <a:lnTo>
                    <a:pt x="318770" y="625094"/>
                  </a:lnTo>
                  <a:lnTo>
                    <a:pt x="318770" y="637794"/>
                  </a:lnTo>
                  <a:cubicBezTo>
                    <a:pt x="142748" y="637667"/>
                    <a:pt x="0" y="494919"/>
                    <a:pt x="0" y="318897"/>
                  </a:cubicBezTo>
                  <a:lnTo>
                    <a:pt x="12700" y="318897"/>
                  </a:lnTo>
                  <a:lnTo>
                    <a:pt x="25400" y="318897"/>
                  </a:lnTo>
                  <a:lnTo>
                    <a:pt x="12700" y="318897"/>
                  </a:lnTo>
                  <a:lnTo>
                    <a:pt x="0" y="318897"/>
                  </a:lnTo>
                  <a:moveTo>
                    <a:pt x="25400" y="318897"/>
                  </a:moveTo>
                  <a:cubicBezTo>
                    <a:pt x="25400" y="325882"/>
                    <a:pt x="19685" y="331597"/>
                    <a:pt x="12700" y="331597"/>
                  </a:cubicBezTo>
                  <a:cubicBezTo>
                    <a:pt x="5715" y="331597"/>
                    <a:pt x="0" y="325882"/>
                    <a:pt x="0" y="318897"/>
                  </a:cubicBezTo>
                  <a:cubicBezTo>
                    <a:pt x="0" y="311912"/>
                    <a:pt x="5715" y="306197"/>
                    <a:pt x="12700" y="306197"/>
                  </a:cubicBezTo>
                  <a:cubicBezTo>
                    <a:pt x="19685" y="306197"/>
                    <a:pt x="25400" y="311912"/>
                    <a:pt x="25400" y="318897"/>
                  </a:cubicBezTo>
                  <a:cubicBezTo>
                    <a:pt x="25400" y="480949"/>
                    <a:pt x="156718" y="612267"/>
                    <a:pt x="318897" y="612267"/>
                  </a:cubicBezTo>
                  <a:cubicBezTo>
                    <a:pt x="481076" y="612267"/>
                    <a:pt x="612267" y="480949"/>
                    <a:pt x="612267" y="318897"/>
                  </a:cubicBezTo>
                  <a:cubicBezTo>
                    <a:pt x="612267" y="156845"/>
                    <a:pt x="480949" y="25400"/>
                    <a:pt x="318897" y="25400"/>
                  </a:cubicBezTo>
                  <a:lnTo>
                    <a:pt x="318897" y="12700"/>
                  </a:lnTo>
                  <a:lnTo>
                    <a:pt x="318897" y="25400"/>
                  </a:lnTo>
                  <a:cubicBezTo>
                    <a:pt x="156718" y="25400"/>
                    <a:pt x="25400" y="156718"/>
                    <a:pt x="25400" y="318897"/>
                  </a:cubicBezTo>
                  <a:close/>
                </a:path>
              </a:pathLst>
            </a:custGeom>
            <a:solidFill>
              <a:srgbClr val="FFFFFF"/>
            </a:solidFill>
          </p:spPr>
          <p:txBody>
            <a:bodyPr/>
            <a:lstStyle/>
            <a:p>
              <a:endParaRPr lang="en-IN"/>
            </a:p>
          </p:txBody>
        </p:sp>
        <p:sp>
          <p:nvSpPr>
            <p:cNvPr id="23" name="TextBox 23"/>
            <p:cNvSpPr txBox="1"/>
            <p:nvPr/>
          </p:nvSpPr>
          <p:spPr>
            <a:xfrm>
              <a:off x="0" y="0"/>
              <a:ext cx="637697" cy="637697"/>
            </a:xfrm>
            <a:prstGeom prst="rect">
              <a:avLst/>
            </a:prstGeom>
          </p:spPr>
          <p:txBody>
            <a:bodyPr lIns="50800" tIns="50800" rIns="50800" bIns="50800" rtlCol="0" anchor="ctr"/>
            <a:lstStyle/>
            <a:p>
              <a:pPr algn="ctr">
                <a:lnSpc>
                  <a:spcPts val="1679"/>
                </a:lnSpc>
              </a:pPr>
              <a:r>
                <a:rPr lang="en-US" sz="1399">
                  <a:solidFill>
                    <a:srgbClr val="FFFFFF"/>
                  </a:solidFill>
                  <a:latin typeface="Open Sans Bold"/>
                </a:rPr>
                <a:t>2</a:t>
              </a:r>
            </a:p>
          </p:txBody>
        </p:sp>
      </p:grpSp>
      <p:grpSp>
        <p:nvGrpSpPr>
          <p:cNvPr id="24" name="Group 24"/>
          <p:cNvGrpSpPr/>
          <p:nvPr/>
        </p:nvGrpSpPr>
        <p:grpSpPr>
          <a:xfrm>
            <a:off x="6171117" y="4621010"/>
            <a:ext cx="62413" cy="1888776"/>
            <a:chOff x="0" y="0"/>
            <a:chExt cx="83217" cy="2518368"/>
          </a:xfrm>
        </p:grpSpPr>
        <p:sp>
          <p:nvSpPr>
            <p:cNvPr id="25" name="Freeform 25"/>
            <p:cNvSpPr/>
            <p:nvPr/>
          </p:nvSpPr>
          <p:spPr>
            <a:xfrm>
              <a:off x="8509" y="8509"/>
              <a:ext cx="66294" cy="2501392"/>
            </a:xfrm>
            <a:custGeom>
              <a:avLst/>
              <a:gdLst/>
              <a:ahLst/>
              <a:cxnLst/>
              <a:rect l="l" t="t" r="r" b="b"/>
              <a:pathLst>
                <a:path w="66294" h="2501392">
                  <a:moveTo>
                    <a:pt x="0" y="0"/>
                  </a:moveTo>
                  <a:lnTo>
                    <a:pt x="66294" y="0"/>
                  </a:lnTo>
                  <a:lnTo>
                    <a:pt x="66294" y="2501392"/>
                  </a:lnTo>
                  <a:lnTo>
                    <a:pt x="0" y="2501392"/>
                  </a:lnTo>
                  <a:close/>
                </a:path>
              </a:pathLst>
            </a:custGeom>
            <a:solidFill>
              <a:srgbClr val="001597"/>
            </a:solidFill>
          </p:spPr>
          <p:txBody>
            <a:bodyPr/>
            <a:lstStyle/>
            <a:p>
              <a:endParaRPr lang="en-IN"/>
            </a:p>
          </p:txBody>
        </p:sp>
        <p:sp>
          <p:nvSpPr>
            <p:cNvPr id="26" name="Freeform 26"/>
            <p:cNvSpPr/>
            <p:nvPr/>
          </p:nvSpPr>
          <p:spPr>
            <a:xfrm>
              <a:off x="0" y="0"/>
              <a:ext cx="83312" cy="2518410"/>
            </a:xfrm>
            <a:custGeom>
              <a:avLst/>
              <a:gdLst/>
              <a:ahLst/>
              <a:cxnLst/>
              <a:rect l="l" t="t" r="r" b="b"/>
              <a:pathLst>
                <a:path w="83312" h="2518410">
                  <a:moveTo>
                    <a:pt x="8509" y="0"/>
                  </a:moveTo>
                  <a:lnTo>
                    <a:pt x="74803" y="0"/>
                  </a:lnTo>
                  <a:cubicBezTo>
                    <a:pt x="79502" y="0"/>
                    <a:pt x="83312" y="3810"/>
                    <a:pt x="83312" y="8509"/>
                  </a:cubicBezTo>
                  <a:lnTo>
                    <a:pt x="83312" y="2509901"/>
                  </a:lnTo>
                  <a:cubicBezTo>
                    <a:pt x="83312" y="2514600"/>
                    <a:pt x="79502" y="2518410"/>
                    <a:pt x="74803" y="2518410"/>
                  </a:cubicBezTo>
                  <a:lnTo>
                    <a:pt x="8509" y="2518410"/>
                  </a:lnTo>
                  <a:cubicBezTo>
                    <a:pt x="3810" y="2518410"/>
                    <a:pt x="0" y="2514600"/>
                    <a:pt x="0" y="2509901"/>
                  </a:cubicBezTo>
                  <a:lnTo>
                    <a:pt x="0" y="8509"/>
                  </a:lnTo>
                  <a:cubicBezTo>
                    <a:pt x="0" y="3810"/>
                    <a:pt x="3810" y="0"/>
                    <a:pt x="8509" y="0"/>
                  </a:cubicBezTo>
                  <a:moveTo>
                    <a:pt x="8509" y="16891"/>
                  </a:moveTo>
                  <a:lnTo>
                    <a:pt x="8509" y="8509"/>
                  </a:lnTo>
                  <a:lnTo>
                    <a:pt x="17018" y="8509"/>
                  </a:lnTo>
                  <a:lnTo>
                    <a:pt x="17018" y="2509901"/>
                  </a:lnTo>
                  <a:lnTo>
                    <a:pt x="8509" y="2509901"/>
                  </a:lnTo>
                  <a:lnTo>
                    <a:pt x="8509" y="2501392"/>
                  </a:lnTo>
                  <a:lnTo>
                    <a:pt x="74803" y="2501392"/>
                  </a:lnTo>
                  <a:lnTo>
                    <a:pt x="74803" y="2509901"/>
                  </a:lnTo>
                  <a:lnTo>
                    <a:pt x="66294" y="2509901"/>
                  </a:lnTo>
                  <a:lnTo>
                    <a:pt x="66294" y="8509"/>
                  </a:lnTo>
                  <a:lnTo>
                    <a:pt x="74803" y="8509"/>
                  </a:lnTo>
                  <a:lnTo>
                    <a:pt x="74803" y="17018"/>
                  </a:lnTo>
                  <a:lnTo>
                    <a:pt x="8509" y="17018"/>
                  </a:lnTo>
                  <a:close/>
                </a:path>
              </a:pathLst>
            </a:custGeom>
            <a:solidFill>
              <a:srgbClr val="001597"/>
            </a:solidFill>
          </p:spPr>
          <p:txBody>
            <a:bodyPr/>
            <a:lstStyle/>
            <a:p>
              <a:endParaRPr lang="en-IN"/>
            </a:p>
          </p:txBody>
        </p:sp>
      </p:grpSp>
      <p:sp>
        <p:nvSpPr>
          <p:cNvPr id="27" name="TextBox 27"/>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36</a:t>
            </a:r>
          </a:p>
        </p:txBody>
      </p:sp>
      <p:sp>
        <p:nvSpPr>
          <p:cNvPr id="28" name="Freeform 28"/>
          <p:cNvSpPr/>
          <p:nvPr/>
        </p:nvSpPr>
        <p:spPr>
          <a:xfrm>
            <a:off x="9555387" y="4138020"/>
            <a:ext cx="771965" cy="771965"/>
          </a:xfrm>
          <a:custGeom>
            <a:avLst/>
            <a:gdLst/>
            <a:ahLst/>
            <a:cxnLst/>
            <a:rect l="l" t="t" r="r" b="b"/>
            <a:pathLst>
              <a:path w="771965" h="771965">
                <a:moveTo>
                  <a:pt x="0" y="0"/>
                </a:moveTo>
                <a:lnTo>
                  <a:pt x="771965" y="0"/>
                </a:lnTo>
                <a:lnTo>
                  <a:pt x="771965" y="771965"/>
                </a:lnTo>
                <a:lnTo>
                  <a:pt x="0" y="771965"/>
                </a:lnTo>
                <a:lnTo>
                  <a:pt x="0" y="0"/>
                </a:lnTo>
                <a:close/>
              </a:path>
            </a:pathLst>
          </a:custGeom>
          <a:blipFill>
            <a:blip r:embed="rId3"/>
            <a:stretch>
              <a:fillRect/>
            </a:stretch>
          </a:blipFill>
        </p:spPr>
        <p:txBody>
          <a:bodyPr/>
          <a:lstStyle/>
          <a:p>
            <a:endParaRPr lang="en-IN"/>
          </a:p>
        </p:txBody>
      </p:sp>
      <p:sp>
        <p:nvSpPr>
          <p:cNvPr id="29" name="TextBox 29"/>
          <p:cNvSpPr txBox="1"/>
          <p:nvPr/>
        </p:nvSpPr>
        <p:spPr>
          <a:xfrm>
            <a:off x="6318605" y="3153040"/>
            <a:ext cx="3726660" cy="202311"/>
          </a:xfrm>
          <a:prstGeom prst="rect">
            <a:avLst/>
          </a:prstGeom>
        </p:spPr>
        <p:txBody>
          <a:bodyPr lIns="0" tIns="0" rIns="0" bIns="0" rtlCol="0" anchor="t">
            <a:spAutoFit/>
          </a:bodyPr>
          <a:lstStyle/>
          <a:p>
            <a:pPr marL="168910" lvl="1" indent="-84455" algn="l">
              <a:lnSpc>
                <a:spcPts val="1512"/>
              </a:lnSpc>
              <a:buFont typeface="Arial"/>
              <a:buChar char="•"/>
            </a:pPr>
            <a:r>
              <a:rPr lang="en-US" sz="1399">
                <a:solidFill>
                  <a:srgbClr val="001597"/>
                </a:solidFill>
                <a:latin typeface="Open Sans"/>
              </a:rPr>
              <a:t>Clarify impact monitoring goals</a:t>
            </a:r>
          </a:p>
        </p:txBody>
      </p:sp>
      <p:grpSp>
        <p:nvGrpSpPr>
          <p:cNvPr id="30" name="Group 30"/>
          <p:cNvGrpSpPr/>
          <p:nvPr/>
        </p:nvGrpSpPr>
        <p:grpSpPr>
          <a:xfrm>
            <a:off x="5988044" y="2976721"/>
            <a:ext cx="478273" cy="478273"/>
            <a:chOff x="0" y="0"/>
            <a:chExt cx="637697" cy="637697"/>
          </a:xfrm>
        </p:grpSpPr>
        <p:sp>
          <p:nvSpPr>
            <p:cNvPr id="31" name="Freeform 31"/>
            <p:cNvSpPr/>
            <p:nvPr/>
          </p:nvSpPr>
          <p:spPr>
            <a:xfrm>
              <a:off x="12700" y="12700"/>
              <a:ext cx="612267" cy="612267"/>
            </a:xfrm>
            <a:custGeom>
              <a:avLst/>
              <a:gdLst/>
              <a:ahLst/>
              <a:cxnLst/>
              <a:rect l="l" t="t" r="r" b="b"/>
              <a:pathLst>
                <a:path w="612267" h="612267">
                  <a:moveTo>
                    <a:pt x="0" y="306197"/>
                  </a:moveTo>
                  <a:cubicBezTo>
                    <a:pt x="0" y="137033"/>
                    <a:pt x="137033" y="0"/>
                    <a:pt x="306197" y="0"/>
                  </a:cubicBezTo>
                  <a:cubicBezTo>
                    <a:pt x="475361" y="0"/>
                    <a:pt x="612267" y="137033"/>
                    <a:pt x="612267" y="306197"/>
                  </a:cubicBezTo>
                  <a:cubicBezTo>
                    <a:pt x="612267" y="475361"/>
                    <a:pt x="475234" y="612267"/>
                    <a:pt x="306197" y="612267"/>
                  </a:cubicBezTo>
                  <a:cubicBezTo>
                    <a:pt x="137160" y="612267"/>
                    <a:pt x="0" y="475234"/>
                    <a:pt x="0" y="306197"/>
                  </a:cubicBezTo>
                  <a:close/>
                </a:path>
              </a:pathLst>
            </a:custGeom>
            <a:solidFill>
              <a:srgbClr val="001597"/>
            </a:solidFill>
          </p:spPr>
          <p:txBody>
            <a:bodyPr/>
            <a:lstStyle/>
            <a:p>
              <a:endParaRPr lang="en-IN"/>
            </a:p>
          </p:txBody>
        </p:sp>
        <p:sp>
          <p:nvSpPr>
            <p:cNvPr id="32" name="Freeform 32"/>
            <p:cNvSpPr/>
            <p:nvPr/>
          </p:nvSpPr>
          <p:spPr>
            <a:xfrm>
              <a:off x="0" y="0"/>
              <a:ext cx="637667" cy="637794"/>
            </a:xfrm>
            <a:custGeom>
              <a:avLst/>
              <a:gdLst/>
              <a:ahLst/>
              <a:cxnLst/>
              <a:rect l="l" t="t" r="r" b="b"/>
              <a:pathLst>
                <a:path w="637667" h="637794">
                  <a:moveTo>
                    <a:pt x="0" y="318897"/>
                  </a:moveTo>
                  <a:cubicBezTo>
                    <a:pt x="0" y="142748"/>
                    <a:pt x="142748" y="0"/>
                    <a:pt x="318897" y="0"/>
                  </a:cubicBezTo>
                  <a:lnTo>
                    <a:pt x="318897" y="12700"/>
                  </a:lnTo>
                  <a:lnTo>
                    <a:pt x="318897" y="0"/>
                  </a:lnTo>
                  <a:cubicBezTo>
                    <a:pt x="494919" y="0"/>
                    <a:pt x="637667" y="142748"/>
                    <a:pt x="637667" y="318897"/>
                  </a:cubicBezTo>
                  <a:lnTo>
                    <a:pt x="624967" y="318897"/>
                  </a:lnTo>
                  <a:lnTo>
                    <a:pt x="637667" y="318897"/>
                  </a:lnTo>
                  <a:cubicBezTo>
                    <a:pt x="637667" y="495046"/>
                    <a:pt x="494919" y="637794"/>
                    <a:pt x="318770" y="637794"/>
                  </a:cubicBezTo>
                  <a:lnTo>
                    <a:pt x="318770" y="625094"/>
                  </a:lnTo>
                  <a:lnTo>
                    <a:pt x="318770" y="637794"/>
                  </a:lnTo>
                  <a:cubicBezTo>
                    <a:pt x="142748" y="637667"/>
                    <a:pt x="0" y="494919"/>
                    <a:pt x="0" y="318897"/>
                  </a:cubicBezTo>
                  <a:lnTo>
                    <a:pt x="12700" y="318897"/>
                  </a:lnTo>
                  <a:lnTo>
                    <a:pt x="25400" y="318897"/>
                  </a:lnTo>
                  <a:lnTo>
                    <a:pt x="12700" y="318897"/>
                  </a:lnTo>
                  <a:lnTo>
                    <a:pt x="0" y="318897"/>
                  </a:lnTo>
                  <a:moveTo>
                    <a:pt x="25400" y="318897"/>
                  </a:moveTo>
                  <a:cubicBezTo>
                    <a:pt x="25400" y="325882"/>
                    <a:pt x="19685" y="331597"/>
                    <a:pt x="12700" y="331597"/>
                  </a:cubicBezTo>
                  <a:cubicBezTo>
                    <a:pt x="5715" y="331597"/>
                    <a:pt x="0" y="325882"/>
                    <a:pt x="0" y="318897"/>
                  </a:cubicBezTo>
                  <a:cubicBezTo>
                    <a:pt x="0" y="311912"/>
                    <a:pt x="5715" y="306197"/>
                    <a:pt x="12700" y="306197"/>
                  </a:cubicBezTo>
                  <a:cubicBezTo>
                    <a:pt x="19685" y="306197"/>
                    <a:pt x="25400" y="311912"/>
                    <a:pt x="25400" y="318897"/>
                  </a:cubicBezTo>
                  <a:cubicBezTo>
                    <a:pt x="25400" y="480949"/>
                    <a:pt x="156718" y="612267"/>
                    <a:pt x="318897" y="612267"/>
                  </a:cubicBezTo>
                  <a:cubicBezTo>
                    <a:pt x="481076" y="612267"/>
                    <a:pt x="612267" y="480949"/>
                    <a:pt x="612267" y="318897"/>
                  </a:cubicBezTo>
                  <a:cubicBezTo>
                    <a:pt x="612267" y="156845"/>
                    <a:pt x="480949" y="25400"/>
                    <a:pt x="318897" y="25400"/>
                  </a:cubicBezTo>
                  <a:lnTo>
                    <a:pt x="318897" y="12700"/>
                  </a:lnTo>
                  <a:lnTo>
                    <a:pt x="318897" y="25400"/>
                  </a:lnTo>
                  <a:cubicBezTo>
                    <a:pt x="156718" y="25400"/>
                    <a:pt x="25400" y="156718"/>
                    <a:pt x="25400" y="318897"/>
                  </a:cubicBezTo>
                  <a:close/>
                </a:path>
              </a:pathLst>
            </a:custGeom>
            <a:solidFill>
              <a:srgbClr val="FFFFFF"/>
            </a:solidFill>
          </p:spPr>
          <p:txBody>
            <a:bodyPr/>
            <a:lstStyle/>
            <a:p>
              <a:endParaRPr lang="en-IN"/>
            </a:p>
          </p:txBody>
        </p:sp>
        <p:sp>
          <p:nvSpPr>
            <p:cNvPr id="33" name="TextBox 33"/>
            <p:cNvSpPr txBox="1"/>
            <p:nvPr/>
          </p:nvSpPr>
          <p:spPr>
            <a:xfrm>
              <a:off x="0" y="0"/>
              <a:ext cx="637697" cy="637697"/>
            </a:xfrm>
            <a:prstGeom prst="rect">
              <a:avLst/>
            </a:prstGeom>
          </p:spPr>
          <p:txBody>
            <a:bodyPr lIns="50800" tIns="50800" rIns="50800" bIns="50800" rtlCol="0" anchor="ctr"/>
            <a:lstStyle/>
            <a:p>
              <a:pPr algn="ctr">
                <a:lnSpc>
                  <a:spcPts val="1679"/>
                </a:lnSpc>
              </a:pPr>
              <a:r>
                <a:rPr lang="en-US" sz="1399">
                  <a:solidFill>
                    <a:srgbClr val="FFFFFF"/>
                  </a:solidFill>
                  <a:latin typeface="Open Sans Bold"/>
                </a:rPr>
                <a:t>3</a:t>
              </a:r>
            </a:p>
          </p:txBody>
        </p:sp>
      </p:grpSp>
      <p:grpSp>
        <p:nvGrpSpPr>
          <p:cNvPr id="34" name="Group 34"/>
          <p:cNvGrpSpPr/>
          <p:nvPr/>
        </p:nvGrpSpPr>
        <p:grpSpPr>
          <a:xfrm>
            <a:off x="267443" y="49632"/>
            <a:ext cx="10315411" cy="825810"/>
            <a:chOff x="0" y="0"/>
            <a:chExt cx="13753881" cy="1101080"/>
          </a:xfrm>
        </p:grpSpPr>
        <p:sp>
          <p:nvSpPr>
            <p:cNvPr id="35" name="Freeform 35"/>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4"/>
              <a:stretch>
                <a:fillRect/>
              </a:stretch>
            </a:blipFill>
          </p:spPr>
          <p:txBody>
            <a:bodyPr/>
            <a:lstStyle/>
            <a:p>
              <a:endParaRPr lang="en-IN"/>
            </a:p>
          </p:txBody>
        </p:sp>
        <p:sp>
          <p:nvSpPr>
            <p:cNvPr id="36" name="Freeform 36"/>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5"/>
              <a:stretch>
                <a:fillRect/>
              </a:stretch>
            </a:blipFill>
          </p:spPr>
          <p:txBody>
            <a:bodyPr/>
            <a:lstStyle/>
            <a:p>
              <a:endParaRPr lang="en-IN"/>
            </a:p>
          </p:txBody>
        </p:sp>
        <p:sp>
          <p:nvSpPr>
            <p:cNvPr id="37" name="Freeform 37"/>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6"/>
              <a:stretch>
                <a:fillRect l="-20431" t="-87766" r="-22929" b="-100143"/>
              </a:stretch>
            </a:blipFill>
          </p:spPr>
          <p:txBody>
            <a:bodyPr/>
            <a:lstStyle/>
            <a:p>
              <a:endParaRPr lang="en-IN"/>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 y="49632"/>
            <a:ext cx="10691834" cy="7510043"/>
            <a:chOff x="0" y="0"/>
            <a:chExt cx="14255779" cy="10013390"/>
          </a:xfrm>
        </p:grpSpPr>
        <p:sp>
          <p:nvSpPr>
            <p:cNvPr id="3" name="Freeform 3"/>
            <p:cNvSpPr/>
            <p:nvPr/>
          </p:nvSpPr>
          <p:spPr>
            <a:xfrm>
              <a:off x="0" y="4457635"/>
              <a:ext cx="14255779" cy="5555755"/>
            </a:xfrm>
            <a:custGeom>
              <a:avLst/>
              <a:gdLst/>
              <a:ahLst/>
              <a:cxnLst/>
              <a:rect l="l" t="t" r="r" b="b"/>
              <a:pathLst>
                <a:path w="14255779" h="5555755">
                  <a:moveTo>
                    <a:pt x="0" y="0"/>
                  </a:moveTo>
                  <a:lnTo>
                    <a:pt x="14255779" y="0"/>
                  </a:lnTo>
                  <a:lnTo>
                    <a:pt x="14255779" y="5555755"/>
                  </a:lnTo>
                  <a:lnTo>
                    <a:pt x="0" y="5555755"/>
                  </a:lnTo>
                  <a:lnTo>
                    <a:pt x="0" y="0"/>
                  </a:lnTo>
                  <a:close/>
                </a:path>
              </a:pathLst>
            </a:custGeom>
            <a:blipFill>
              <a:blip r:embed="rId3"/>
              <a:stretch>
                <a:fillRect t="-81425" b="-11020"/>
              </a:stretch>
            </a:blipFill>
          </p:spPr>
          <p:txBody>
            <a:bodyPr/>
            <a:lstStyle/>
            <a:p>
              <a:endParaRPr lang="en-IN"/>
            </a:p>
          </p:txBody>
        </p:sp>
        <p:sp>
          <p:nvSpPr>
            <p:cNvPr id="4" name="Freeform 4"/>
            <p:cNvSpPr/>
            <p:nvPr/>
          </p:nvSpPr>
          <p:spPr>
            <a:xfrm>
              <a:off x="13229617"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4"/>
              <a:stretch>
                <a:fillRect/>
              </a:stretch>
            </a:blipFill>
          </p:spPr>
          <p:txBody>
            <a:bodyPr/>
            <a:lstStyle/>
            <a:p>
              <a:endParaRPr lang="en-IN"/>
            </a:p>
          </p:txBody>
        </p:sp>
        <p:sp>
          <p:nvSpPr>
            <p:cNvPr id="5" name="Freeform 5"/>
            <p:cNvSpPr/>
            <p:nvPr/>
          </p:nvSpPr>
          <p:spPr>
            <a:xfrm>
              <a:off x="356618"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5"/>
              <a:stretch>
                <a:fillRect/>
              </a:stretch>
            </a:blipFill>
          </p:spPr>
          <p:txBody>
            <a:bodyPr/>
            <a:lstStyle/>
            <a:p>
              <a:endParaRPr lang="en-IN"/>
            </a:p>
          </p:txBody>
        </p:sp>
        <p:sp>
          <p:nvSpPr>
            <p:cNvPr id="6" name="Freeform 6"/>
            <p:cNvSpPr/>
            <p:nvPr/>
          </p:nvSpPr>
          <p:spPr>
            <a:xfrm>
              <a:off x="6012736" y="0"/>
              <a:ext cx="2211281" cy="1101080"/>
            </a:xfrm>
            <a:custGeom>
              <a:avLst/>
              <a:gdLst/>
              <a:ahLst/>
              <a:cxnLst/>
              <a:rect l="l" t="t" r="r" b="b"/>
              <a:pathLst>
                <a:path w="2211281" h="1101080">
                  <a:moveTo>
                    <a:pt x="0" y="0"/>
                  </a:moveTo>
                  <a:lnTo>
                    <a:pt x="2211281" y="0"/>
                  </a:lnTo>
                  <a:lnTo>
                    <a:pt x="2211281" y="1101080"/>
                  </a:lnTo>
                  <a:lnTo>
                    <a:pt x="0" y="1101080"/>
                  </a:lnTo>
                  <a:lnTo>
                    <a:pt x="0" y="0"/>
                  </a:lnTo>
                  <a:close/>
                </a:path>
              </a:pathLst>
            </a:custGeom>
            <a:blipFill>
              <a:blip r:embed="rId6"/>
              <a:stretch>
                <a:fillRect l="-20431" t="-87766" r="-22929" b="-100143"/>
              </a:stretch>
            </a:blipFill>
          </p:spPr>
          <p:txBody>
            <a:bodyPr/>
            <a:lstStyle/>
            <a:p>
              <a:endParaRPr lang="en-IN"/>
            </a:p>
          </p:txBody>
        </p:sp>
      </p:grpSp>
      <p:grpSp>
        <p:nvGrpSpPr>
          <p:cNvPr id="7" name="Group 7"/>
          <p:cNvGrpSpPr/>
          <p:nvPr/>
        </p:nvGrpSpPr>
        <p:grpSpPr>
          <a:xfrm>
            <a:off x="340843" y="6370934"/>
            <a:ext cx="9995839" cy="684711"/>
            <a:chOff x="0" y="0"/>
            <a:chExt cx="3585449" cy="245602"/>
          </a:xfrm>
        </p:grpSpPr>
        <p:sp>
          <p:nvSpPr>
            <p:cNvPr id="8" name="Freeform 8"/>
            <p:cNvSpPr/>
            <p:nvPr/>
          </p:nvSpPr>
          <p:spPr>
            <a:xfrm>
              <a:off x="0" y="0"/>
              <a:ext cx="3585449" cy="245602"/>
            </a:xfrm>
            <a:custGeom>
              <a:avLst/>
              <a:gdLst/>
              <a:ahLst/>
              <a:cxnLst/>
              <a:rect l="l" t="t" r="r" b="b"/>
              <a:pathLst>
                <a:path w="3585449" h="245602">
                  <a:moveTo>
                    <a:pt x="0" y="0"/>
                  </a:moveTo>
                  <a:lnTo>
                    <a:pt x="3585449" y="0"/>
                  </a:lnTo>
                  <a:lnTo>
                    <a:pt x="3585449" y="245602"/>
                  </a:lnTo>
                  <a:lnTo>
                    <a:pt x="0" y="245602"/>
                  </a:lnTo>
                  <a:close/>
                </a:path>
              </a:pathLst>
            </a:custGeom>
            <a:solidFill>
              <a:srgbClr val="F2F2F2"/>
            </a:solidFill>
          </p:spPr>
          <p:txBody>
            <a:bodyPr/>
            <a:lstStyle/>
            <a:p>
              <a:endParaRPr lang="en-IN"/>
            </a:p>
          </p:txBody>
        </p:sp>
        <p:sp>
          <p:nvSpPr>
            <p:cNvPr id="9" name="TextBox 9"/>
            <p:cNvSpPr txBox="1"/>
            <p:nvPr/>
          </p:nvSpPr>
          <p:spPr>
            <a:xfrm>
              <a:off x="0" y="0"/>
              <a:ext cx="3585449" cy="245602"/>
            </a:xfrm>
            <a:prstGeom prst="rect">
              <a:avLst/>
            </a:prstGeom>
          </p:spPr>
          <p:txBody>
            <a:bodyPr lIns="50800" tIns="50800" rIns="50800" bIns="50800" rtlCol="0" anchor="ctr"/>
            <a:lstStyle/>
            <a:p>
              <a:pPr algn="ctr">
                <a:lnSpc>
                  <a:spcPts val="1586"/>
                </a:lnSpc>
              </a:pPr>
              <a:endParaRPr/>
            </a:p>
          </p:txBody>
        </p:sp>
      </p:grpSp>
      <p:sp>
        <p:nvSpPr>
          <p:cNvPr id="10" name="TextBox 10"/>
          <p:cNvSpPr txBox="1"/>
          <p:nvPr/>
        </p:nvSpPr>
        <p:spPr>
          <a:xfrm>
            <a:off x="496782" y="931560"/>
            <a:ext cx="9698230" cy="6185097"/>
          </a:xfrm>
          <a:prstGeom prst="rect">
            <a:avLst/>
          </a:prstGeom>
        </p:spPr>
        <p:txBody>
          <a:bodyPr lIns="0" tIns="0" rIns="0" bIns="0" rtlCol="0" anchor="t">
            <a:spAutoFit/>
          </a:bodyPr>
          <a:lstStyle/>
          <a:p>
            <a:pPr algn="just">
              <a:lnSpc>
                <a:spcPts val="3042"/>
              </a:lnSpc>
            </a:pPr>
            <a:r>
              <a:rPr lang="en-US" sz="2204">
                <a:solidFill>
                  <a:srgbClr val="003891"/>
                </a:solidFill>
                <a:latin typeface="Open Sans Bold"/>
              </a:rPr>
              <a:t>About The Assignment</a:t>
            </a:r>
          </a:p>
          <a:p>
            <a:pPr algn="just">
              <a:lnSpc>
                <a:spcPts val="1439"/>
              </a:lnSpc>
            </a:pPr>
            <a:endParaRPr lang="en-US" sz="2204">
              <a:solidFill>
                <a:srgbClr val="003891"/>
              </a:solidFill>
              <a:latin typeface="Open Sans Bold"/>
            </a:endParaRPr>
          </a:p>
          <a:p>
            <a:pPr algn="just">
              <a:lnSpc>
                <a:spcPts val="1439"/>
              </a:lnSpc>
            </a:pPr>
            <a:r>
              <a:rPr lang="en-US" sz="1200">
                <a:solidFill>
                  <a:srgbClr val="000000"/>
                </a:solidFill>
                <a:latin typeface="Open Sans"/>
              </a:rPr>
              <a:t>This toolkit is made possible through the EU REI assignment on "Support to Gender Mainstreaming with Incorporation of Tools on Circular Entrepreneurship" . The assignment’s main objective is to develop tools on Circular Entrepreneurship for its incorporation in the RE and CE Gender Toolkit, and to undertake the training for modules during the RE and CE Gender Training with cohort of 8-15 women entrepreneurs and innovators as part of the CircuLead programme.</a:t>
            </a:r>
          </a:p>
          <a:p>
            <a:pPr algn="l">
              <a:lnSpc>
                <a:spcPts val="1439"/>
              </a:lnSpc>
            </a:pPr>
            <a:endParaRPr lang="en-US" sz="1200">
              <a:solidFill>
                <a:srgbClr val="000000"/>
              </a:solidFill>
              <a:latin typeface="Open Sans"/>
            </a:endParaRPr>
          </a:p>
          <a:p>
            <a:pPr algn="l">
              <a:lnSpc>
                <a:spcPts val="1439"/>
              </a:lnSpc>
            </a:pPr>
            <a:r>
              <a:rPr lang="en-US" sz="1200">
                <a:solidFill>
                  <a:srgbClr val="000000"/>
                </a:solidFill>
                <a:latin typeface="Open Sans Bold"/>
              </a:rPr>
              <a:t>Identification and Selection of Women-Led and Women-Centric CE Innovations/Enterprises in India:</a:t>
            </a:r>
          </a:p>
          <a:p>
            <a:pPr marL="144780" lvl="1" indent="-72390" algn="l">
              <a:lnSpc>
                <a:spcPts val="1439"/>
              </a:lnSpc>
              <a:buFont typeface="Arial"/>
              <a:buChar char="•"/>
            </a:pPr>
            <a:r>
              <a:rPr lang="en-US" sz="1200">
                <a:solidFill>
                  <a:srgbClr val="000000"/>
                </a:solidFill>
                <a:latin typeface="Open Sans"/>
              </a:rPr>
              <a:t>Identifying and choosing CE businesses that are led by women or are significantly women-centric.</a:t>
            </a:r>
          </a:p>
          <a:p>
            <a:pPr marL="144780" lvl="1" indent="-72390" algn="l">
              <a:lnSpc>
                <a:spcPts val="1439"/>
              </a:lnSpc>
              <a:buFont typeface="Arial"/>
              <a:buChar char="•"/>
            </a:pPr>
            <a:r>
              <a:rPr lang="en-US" sz="1200">
                <a:solidFill>
                  <a:srgbClr val="000000"/>
                </a:solidFill>
                <a:latin typeface="Open Sans"/>
              </a:rPr>
              <a:t>Ensuring diversity in the selection to represent various aspects of Circular Entrepreneurship.</a:t>
            </a:r>
          </a:p>
          <a:p>
            <a:pPr marL="144780" lvl="1" indent="-72390" algn="l">
              <a:lnSpc>
                <a:spcPts val="1439"/>
              </a:lnSpc>
            </a:pPr>
            <a:endParaRPr lang="en-US" sz="1200">
              <a:solidFill>
                <a:srgbClr val="000000"/>
              </a:solidFill>
              <a:latin typeface="Open Sans"/>
            </a:endParaRPr>
          </a:p>
          <a:p>
            <a:pPr marL="144780" lvl="1" indent="-72390" algn="l">
              <a:lnSpc>
                <a:spcPts val="1439"/>
              </a:lnSpc>
            </a:pPr>
            <a:r>
              <a:rPr lang="en-US" sz="1200">
                <a:solidFill>
                  <a:srgbClr val="000000"/>
                </a:solidFill>
                <a:latin typeface="Open Sans Bold"/>
              </a:rPr>
              <a:t>Documenting Innovations/Enterprises:</a:t>
            </a:r>
          </a:p>
          <a:p>
            <a:pPr marL="144780" lvl="1" indent="-72390" algn="l">
              <a:lnSpc>
                <a:spcPts val="1439"/>
              </a:lnSpc>
              <a:buFont typeface="Arial"/>
              <a:buChar char="•"/>
            </a:pPr>
            <a:r>
              <a:rPr lang="en-US" sz="1200">
                <a:solidFill>
                  <a:srgbClr val="000000"/>
                </a:solidFill>
                <a:latin typeface="Open Sans"/>
              </a:rPr>
              <a:t>Creating short videos or stories that effectively showcase the chosen women-led and women-centric innovations and enterprises.</a:t>
            </a:r>
          </a:p>
          <a:p>
            <a:pPr marL="144780" lvl="1" indent="-72390" algn="l">
              <a:lnSpc>
                <a:spcPts val="1439"/>
              </a:lnSpc>
              <a:buFont typeface="Arial"/>
              <a:buChar char="•"/>
            </a:pPr>
            <a:r>
              <a:rPr lang="en-US" sz="1200">
                <a:solidFill>
                  <a:srgbClr val="000000"/>
                </a:solidFill>
                <a:latin typeface="Open Sans"/>
              </a:rPr>
              <a:t>and skills needed for Circular Entrepreneurship and gender mainstreaming.</a:t>
            </a:r>
          </a:p>
          <a:p>
            <a:pPr marL="144780" lvl="1" indent="-72390" algn="l">
              <a:lnSpc>
                <a:spcPts val="1439"/>
              </a:lnSpc>
              <a:buFont typeface="Arial"/>
              <a:buChar char="•"/>
            </a:pPr>
            <a:r>
              <a:rPr lang="en-US" sz="1200">
                <a:solidFill>
                  <a:srgbClr val="000000"/>
                </a:solidFill>
                <a:latin typeface="Open Sans"/>
              </a:rPr>
              <a:t>Fostering a supportive and collabHighlighting the unique aspects and success stories of these businesses.</a:t>
            </a:r>
          </a:p>
          <a:p>
            <a:pPr marL="144780" lvl="1" indent="-72390" algn="l">
              <a:lnSpc>
                <a:spcPts val="1439"/>
              </a:lnSpc>
            </a:pPr>
            <a:endParaRPr lang="en-US" sz="1200">
              <a:solidFill>
                <a:srgbClr val="000000"/>
              </a:solidFill>
              <a:latin typeface="Open Sans"/>
            </a:endParaRPr>
          </a:p>
          <a:p>
            <a:pPr marL="144780" lvl="1" indent="-72390" algn="l">
              <a:lnSpc>
                <a:spcPts val="1439"/>
              </a:lnSpc>
            </a:pPr>
            <a:r>
              <a:rPr lang="en-US" sz="1200">
                <a:solidFill>
                  <a:srgbClr val="000000"/>
                </a:solidFill>
                <a:latin typeface="Open Sans Bold"/>
              </a:rPr>
              <a:t>Designing and Developing Circular Economy and Gender Mainstreaming Toolkit:</a:t>
            </a:r>
          </a:p>
          <a:p>
            <a:pPr marL="144780" lvl="1" indent="-72390" algn="l">
              <a:lnSpc>
                <a:spcPts val="1439"/>
              </a:lnSpc>
              <a:buFont typeface="Arial"/>
              <a:buChar char="•"/>
            </a:pPr>
            <a:r>
              <a:rPr lang="en-US" sz="1200">
                <a:solidFill>
                  <a:srgbClr val="000000"/>
                </a:solidFill>
                <a:latin typeface="Open Sans"/>
              </a:rPr>
              <a:t>Developing a comprehensive toolkit that combines Circular Economy and Gender Mainstreaming.</a:t>
            </a:r>
          </a:p>
          <a:p>
            <a:pPr marL="144780" lvl="1" indent="-72390" algn="l">
              <a:lnSpc>
                <a:spcPts val="1439"/>
              </a:lnSpc>
              <a:buFont typeface="Arial"/>
              <a:buChar char="•"/>
            </a:pPr>
            <a:r>
              <a:rPr lang="en-US" sz="1200">
                <a:solidFill>
                  <a:srgbClr val="000000"/>
                </a:solidFill>
                <a:latin typeface="Open Sans"/>
              </a:rPr>
              <a:t>Providing resources, guidelines, and best practices to support the integration of gender considerations in CE enterprises.</a:t>
            </a:r>
          </a:p>
          <a:p>
            <a:pPr marL="144780" lvl="1" indent="-72390" algn="l">
              <a:lnSpc>
                <a:spcPts val="1439"/>
              </a:lnSpc>
            </a:pPr>
            <a:endParaRPr lang="en-US" sz="1200">
              <a:solidFill>
                <a:srgbClr val="000000"/>
              </a:solidFill>
              <a:latin typeface="Open Sans"/>
            </a:endParaRPr>
          </a:p>
          <a:p>
            <a:pPr marL="144780" lvl="1" indent="-72390" algn="l">
              <a:lnSpc>
                <a:spcPts val="1439"/>
              </a:lnSpc>
            </a:pPr>
            <a:r>
              <a:rPr lang="en-US" sz="1200">
                <a:solidFill>
                  <a:srgbClr val="000000"/>
                </a:solidFill>
                <a:latin typeface="Open Sans Bold"/>
              </a:rPr>
              <a:t>Training Women Innovators/Entrepreneurial Enthusiasts:</a:t>
            </a:r>
          </a:p>
          <a:p>
            <a:pPr marL="144780" lvl="1" indent="-72390" algn="l">
              <a:lnSpc>
                <a:spcPts val="1439"/>
              </a:lnSpc>
              <a:buFont typeface="Arial"/>
              <a:buChar char="•"/>
            </a:pPr>
            <a:r>
              <a:rPr lang="en-US" sz="1200">
                <a:solidFill>
                  <a:srgbClr val="000000"/>
                </a:solidFill>
                <a:latin typeface="Open Sans"/>
              </a:rPr>
              <a:t>Conducting training sessions for a cohort of 8-15 women entrepreneurs and innovators.</a:t>
            </a:r>
          </a:p>
          <a:p>
            <a:pPr marL="144780" lvl="1" indent="-72390" algn="l">
              <a:lnSpc>
                <a:spcPts val="1439"/>
              </a:lnSpc>
              <a:buFont typeface="Arial"/>
              <a:buChar char="•"/>
            </a:pPr>
            <a:r>
              <a:rPr lang="en-US" sz="1200">
                <a:solidFill>
                  <a:srgbClr val="000000"/>
                </a:solidFill>
                <a:latin typeface="Open Sans"/>
              </a:rPr>
              <a:t>Equipping them with the knowledge orative learning environment.</a:t>
            </a:r>
          </a:p>
          <a:p>
            <a:pPr marL="144780" lvl="1" indent="-72390" algn="l">
              <a:lnSpc>
                <a:spcPts val="1439"/>
              </a:lnSpc>
            </a:pPr>
            <a:endParaRPr lang="en-US" sz="1200">
              <a:solidFill>
                <a:srgbClr val="000000"/>
              </a:solidFill>
              <a:latin typeface="Open Sans"/>
            </a:endParaRPr>
          </a:p>
          <a:p>
            <a:pPr marL="144780" lvl="1" indent="-72390" algn="l">
              <a:lnSpc>
                <a:spcPts val="1439"/>
              </a:lnSpc>
            </a:pPr>
            <a:r>
              <a:rPr lang="en-US" sz="1200">
                <a:solidFill>
                  <a:srgbClr val="000000"/>
                </a:solidFill>
                <a:latin typeface="Open Sans Bold"/>
              </a:rPr>
              <a:t>Drafting Recommendations and Way Forward:</a:t>
            </a:r>
          </a:p>
          <a:p>
            <a:pPr marL="144780" lvl="1" indent="-72390" algn="l">
              <a:lnSpc>
                <a:spcPts val="1439"/>
              </a:lnSpc>
              <a:buFont typeface="Arial"/>
              <a:buChar char="•"/>
            </a:pPr>
            <a:r>
              <a:rPr lang="en-US" sz="1200">
                <a:solidFill>
                  <a:srgbClr val="000000"/>
                </a:solidFill>
                <a:latin typeface="Open Sans"/>
              </a:rPr>
              <a:t>Collecting insights and feedback from the training cohort.</a:t>
            </a:r>
          </a:p>
          <a:p>
            <a:pPr marL="144780" lvl="1" indent="-72390" algn="l">
              <a:lnSpc>
                <a:spcPts val="1439"/>
              </a:lnSpc>
              <a:buFont typeface="Arial"/>
              <a:buChar char="•"/>
            </a:pPr>
            <a:r>
              <a:rPr lang="en-US" sz="1200">
                <a:solidFill>
                  <a:srgbClr val="000000"/>
                </a:solidFill>
                <a:latin typeface="Open Sans"/>
              </a:rPr>
              <a:t>Formulating recommendations for improving gender mainstreaming in Circular Economy enterprises.</a:t>
            </a:r>
          </a:p>
          <a:p>
            <a:pPr marL="144780" lvl="1" indent="-72390" algn="l">
              <a:lnSpc>
                <a:spcPts val="1439"/>
              </a:lnSpc>
              <a:buFont typeface="Arial"/>
              <a:buChar char="•"/>
            </a:pPr>
            <a:r>
              <a:rPr lang="en-US" sz="1200">
                <a:solidFill>
                  <a:srgbClr val="000000"/>
                </a:solidFill>
                <a:latin typeface="Open Sans"/>
              </a:rPr>
              <a:t>Outlining a strategic roadmap for the future development and growth of gender-inclusive Circular Entrepreneurship in India.</a:t>
            </a:r>
          </a:p>
          <a:p>
            <a:pPr marL="144780" lvl="1" indent="-72390" algn="l">
              <a:lnSpc>
                <a:spcPts val="1439"/>
              </a:lnSpc>
            </a:pPr>
            <a:endParaRPr lang="en-US" sz="1200">
              <a:solidFill>
                <a:srgbClr val="000000"/>
              </a:solidFill>
              <a:latin typeface="Open Sans"/>
            </a:endParaRPr>
          </a:p>
          <a:p>
            <a:pPr marL="144780" lvl="1" indent="-72390" algn="l">
              <a:lnSpc>
                <a:spcPts val="1439"/>
              </a:lnSpc>
            </a:pPr>
            <a:r>
              <a:rPr lang="en-US" sz="1200">
                <a:solidFill>
                  <a:srgbClr val="000000"/>
                </a:solidFill>
                <a:latin typeface="Open Sans Bold"/>
              </a:rPr>
              <a:t>Conclusion:</a:t>
            </a:r>
            <a:r>
              <a:rPr lang="en-US" sz="1200">
                <a:solidFill>
                  <a:srgbClr val="000000"/>
                </a:solidFill>
                <a:latin typeface="Open Sans"/>
              </a:rPr>
              <a:t> The EU REI assignment aims to empower women in the Circular Economy sector in India through the development of tools, training, and documentation of successful women-led and women-centric CE innovations and enterprises. This initiative not only supports gender mainstreaming but also contributes to the growth and sustainability of Circular Entrepreneurship in the region.</a:t>
            </a:r>
          </a:p>
          <a:p>
            <a:pPr marL="144780" lvl="1" indent="-72390" algn="just">
              <a:lnSpc>
                <a:spcPts val="1439"/>
              </a:lnSpc>
            </a:pPr>
            <a:endParaRPr lang="en-US" sz="1200">
              <a:solidFill>
                <a:srgbClr val="000000"/>
              </a:solidFill>
              <a:latin typeface="Open Sans"/>
            </a:endParaRPr>
          </a:p>
        </p:txBody>
      </p:sp>
      <p:sp>
        <p:nvSpPr>
          <p:cNvPr id="11" name="TextBox 11"/>
          <p:cNvSpPr txBox="1"/>
          <p:nvPr/>
        </p:nvSpPr>
        <p:spPr>
          <a:xfrm>
            <a:off x="10153446" y="7055645"/>
            <a:ext cx="219673" cy="219633"/>
          </a:xfrm>
          <a:prstGeom prst="rect">
            <a:avLst/>
          </a:prstGeom>
        </p:spPr>
        <p:txBody>
          <a:bodyPr lIns="0" tIns="0" rIns="0" bIns="0" rtlCol="0" anchor="t">
            <a:spAutoFit/>
          </a:bodyPr>
          <a:lstStyle/>
          <a:p>
            <a:pPr algn="r">
              <a:lnSpc>
                <a:spcPts val="1586"/>
              </a:lnSpc>
            </a:pPr>
            <a:r>
              <a:rPr lang="en-US" sz="1322" spc="12">
                <a:solidFill>
                  <a:srgbClr val="888888"/>
                </a:solidFill>
                <a:latin typeface="TT Rounds Condensed"/>
              </a:rPr>
              <a:t>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7443" y="49632"/>
            <a:ext cx="10315411" cy="825810"/>
            <a:chOff x="0" y="0"/>
            <a:chExt cx="13753881" cy="1101080"/>
          </a:xfrm>
        </p:grpSpPr>
        <p:sp>
          <p:nvSpPr>
            <p:cNvPr id="3" name="Freeform 3"/>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4" name="Freeform 4"/>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5" name="Freeform 5"/>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
        <p:nvSpPr>
          <p:cNvPr id="6" name="TextBox 6"/>
          <p:cNvSpPr txBox="1"/>
          <p:nvPr/>
        </p:nvSpPr>
        <p:spPr>
          <a:xfrm>
            <a:off x="422724" y="811626"/>
            <a:ext cx="9780040" cy="322326"/>
          </a:xfrm>
          <a:prstGeom prst="rect">
            <a:avLst/>
          </a:prstGeom>
        </p:spPr>
        <p:txBody>
          <a:bodyPr lIns="0" tIns="0" rIns="0" bIns="0" rtlCol="0" anchor="t">
            <a:spAutoFit/>
          </a:bodyPr>
          <a:lstStyle/>
          <a:p>
            <a:pPr algn="l">
              <a:lnSpc>
                <a:spcPts val="2592"/>
              </a:lnSpc>
            </a:pPr>
            <a:r>
              <a:rPr lang="en-US" sz="2400">
                <a:solidFill>
                  <a:srgbClr val="001597"/>
                </a:solidFill>
                <a:latin typeface="Open Sans Bold"/>
              </a:rPr>
              <a:t>Steps </a:t>
            </a:r>
            <a:r>
              <a:rPr lang="en-US" sz="2400">
                <a:solidFill>
                  <a:srgbClr val="001597"/>
                </a:solidFill>
                <a:latin typeface="Open Sans"/>
              </a:rPr>
              <a:t>– Understanding Impact</a:t>
            </a:r>
          </a:p>
        </p:txBody>
      </p:sp>
      <p:sp>
        <p:nvSpPr>
          <p:cNvPr id="7" name="TextBox 7"/>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37</a:t>
            </a:r>
          </a:p>
        </p:txBody>
      </p:sp>
      <p:grpSp>
        <p:nvGrpSpPr>
          <p:cNvPr id="8" name="Group 8"/>
          <p:cNvGrpSpPr/>
          <p:nvPr/>
        </p:nvGrpSpPr>
        <p:grpSpPr>
          <a:xfrm>
            <a:off x="331299" y="1308422"/>
            <a:ext cx="1147449" cy="324594"/>
            <a:chOff x="0" y="0"/>
            <a:chExt cx="1529932" cy="432792"/>
          </a:xfrm>
        </p:grpSpPr>
        <p:sp>
          <p:nvSpPr>
            <p:cNvPr id="9" name="Freeform 9"/>
            <p:cNvSpPr/>
            <p:nvPr/>
          </p:nvSpPr>
          <p:spPr>
            <a:xfrm>
              <a:off x="0" y="0"/>
              <a:ext cx="1529969" cy="432816"/>
            </a:xfrm>
            <a:custGeom>
              <a:avLst/>
              <a:gdLst/>
              <a:ahLst/>
              <a:cxnLst/>
              <a:rect l="l" t="t" r="r" b="b"/>
              <a:pathLst>
                <a:path w="1529969" h="432816">
                  <a:moveTo>
                    <a:pt x="0" y="216408"/>
                  </a:moveTo>
                  <a:cubicBezTo>
                    <a:pt x="0" y="96901"/>
                    <a:pt x="96901" y="0"/>
                    <a:pt x="216408" y="0"/>
                  </a:cubicBezTo>
                  <a:lnTo>
                    <a:pt x="1313561" y="0"/>
                  </a:lnTo>
                  <a:cubicBezTo>
                    <a:pt x="1433068" y="0"/>
                    <a:pt x="1529969" y="96901"/>
                    <a:pt x="1529969" y="216408"/>
                  </a:cubicBezTo>
                  <a:cubicBezTo>
                    <a:pt x="1529969" y="335915"/>
                    <a:pt x="1433068" y="432816"/>
                    <a:pt x="1313561" y="432816"/>
                  </a:cubicBezTo>
                  <a:lnTo>
                    <a:pt x="216408" y="432816"/>
                  </a:lnTo>
                  <a:cubicBezTo>
                    <a:pt x="96901" y="432816"/>
                    <a:pt x="0" y="335915"/>
                    <a:pt x="0" y="216408"/>
                  </a:cubicBezTo>
                  <a:close/>
                </a:path>
              </a:pathLst>
            </a:custGeom>
            <a:solidFill>
              <a:srgbClr val="001597"/>
            </a:solidFill>
          </p:spPr>
          <p:txBody>
            <a:bodyPr/>
            <a:lstStyle/>
            <a:p>
              <a:endParaRPr lang="en-IN"/>
            </a:p>
          </p:txBody>
        </p:sp>
      </p:grpSp>
      <p:sp>
        <p:nvSpPr>
          <p:cNvPr id="10" name="TextBox 10"/>
          <p:cNvSpPr txBox="1"/>
          <p:nvPr/>
        </p:nvSpPr>
        <p:spPr>
          <a:xfrm>
            <a:off x="1642371" y="1391236"/>
            <a:ext cx="3079559" cy="2023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Analysing the impact value chain</a:t>
            </a:r>
          </a:p>
        </p:txBody>
      </p:sp>
      <p:sp>
        <p:nvSpPr>
          <p:cNvPr id="11" name="TextBox 11"/>
          <p:cNvSpPr txBox="1"/>
          <p:nvPr/>
        </p:nvSpPr>
        <p:spPr>
          <a:xfrm>
            <a:off x="422724" y="1375305"/>
            <a:ext cx="964599" cy="202311"/>
          </a:xfrm>
          <a:prstGeom prst="rect">
            <a:avLst/>
          </a:prstGeom>
        </p:spPr>
        <p:txBody>
          <a:bodyPr lIns="0" tIns="0" rIns="0" bIns="0" rtlCol="0" anchor="t">
            <a:spAutoFit/>
          </a:bodyPr>
          <a:lstStyle/>
          <a:p>
            <a:pPr algn="ctr">
              <a:lnSpc>
                <a:spcPts val="1512"/>
              </a:lnSpc>
            </a:pPr>
            <a:r>
              <a:rPr lang="en-US" sz="1399">
                <a:solidFill>
                  <a:srgbClr val="FFFFFF"/>
                </a:solidFill>
                <a:latin typeface="Open Sans Bold"/>
              </a:rPr>
              <a:t>Step 1</a:t>
            </a:r>
          </a:p>
        </p:txBody>
      </p:sp>
      <p:grpSp>
        <p:nvGrpSpPr>
          <p:cNvPr id="12" name="Group 12"/>
          <p:cNvGrpSpPr/>
          <p:nvPr/>
        </p:nvGrpSpPr>
        <p:grpSpPr>
          <a:xfrm>
            <a:off x="806371" y="1786503"/>
            <a:ext cx="4465425" cy="5444721"/>
            <a:chOff x="0" y="0"/>
            <a:chExt cx="5953900" cy="7259628"/>
          </a:xfrm>
        </p:grpSpPr>
        <p:sp>
          <p:nvSpPr>
            <p:cNvPr id="13" name="Freeform 13"/>
            <p:cNvSpPr/>
            <p:nvPr/>
          </p:nvSpPr>
          <p:spPr>
            <a:xfrm>
              <a:off x="0" y="0"/>
              <a:ext cx="5953887" cy="7259574"/>
            </a:xfrm>
            <a:custGeom>
              <a:avLst/>
              <a:gdLst/>
              <a:ahLst/>
              <a:cxnLst/>
              <a:rect l="l" t="t" r="r" b="b"/>
              <a:pathLst>
                <a:path w="5953887" h="7259574">
                  <a:moveTo>
                    <a:pt x="0" y="0"/>
                  </a:moveTo>
                  <a:lnTo>
                    <a:pt x="5953887" y="0"/>
                  </a:lnTo>
                  <a:lnTo>
                    <a:pt x="5953887" y="7259574"/>
                  </a:lnTo>
                  <a:lnTo>
                    <a:pt x="0" y="7259574"/>
                  </a:lnTo>
                  <a:close/>
                </a:path>
              </a:pathLst>
            </a:custGeom>
            <a:solidFill>
              <a:srgbClr val="F2F2F2"/>
            </a:solidFill>
          </p:spPr>
          <p:txBody>
            <a:bodyPr/>
            <a:lstStyle/>
            <a:p>
              <a:endParaRPr lang="en-IN"/>
            </a:p>
          </p:txBody>
        </p:sp>
        <p:sp>
          <p:nvSpPr>
            <p:cNvPr id="14" name="TextBox 14"/>
            <p:cNvSpPr txBox="1"/>
            <p:nvPr/>
          </p:nvSpPr>
          <p:spPr>
            <a:xfrm>
              <a:off x="0" y="9525"/>
              <a:ext cx="5953900" cy="7250103"/>
            </a:xfrm>
            <a:prstGeom prst="rect">
              <a:avLst/>
            </a:prstGeom>
          </p:spPr>
          <p:txBody>
            <a:bodyPr lIns="50800" tIns="50800" rIns="50800" bIns="50800" rtlCol="0" anchor="t"/>
            <a:lstStyle/>
            <a:p>
              <a:pPr algn="just">
                <a:lnSpc>
                  <a:spcPts val="1260"/>
                </a:lnSpc>
              </a:pPr>
              <a:r>
                <a:rPr lang="en-US" sz="1050">
                  <a:solidFill>
                    <a:srgbClr val="000000"/>
                  </a:solidFill>
                  <a:latin typeface="Open Sans"/>
                </a:rPr>
                <a:t>Even if the enterprise is small, you can contribute to solving global challenges. To present how your enterprise achieves its impact goals and how they are linked to larger development efforts and strategies, go through the Impact Value Chain for each key Impact Area and complete the worksheet. Be sure to include circularity impacts as well.</a:t>
              </a:r>
            </a:p>
            <a:p>
              <a:pPr algn="just">
                <a:lnSpc>
                  <a:spcPts val="1260"/>
                </a:lnSpc>
              </a:pPr>
              <a:r>
                <a:rPr lang="en-US" sz="1050">
                  <a:solidFill>
                    <a:srgbClr val="001597"/>
                  </a:solidFill>
                  <a:latin typeface="Open Sans Bold"/>
                </a:rPr>
                <a:t>INPUT </a:t>
              </a:r>
              <a:r>
                <a:rPr lang="en-US" sz="1050">
                  <a:solidFill>
                    <a:srgbClr val="000000"/>
                  </a:solidFill>
                  <a:latin typeface="Open Sans"/>
                </a:rPr>
                <a:t>includes everything you invest at all value chain steps – e.g. money, time, resources, product inputs, but also packaging, electricity, fuel, promotional material, etc. As inputs usually incur billable costs, this is often well-documented.</a:t>
              </a:r>
            </a:p>
            <a:p>
              <a:pPr algn="just">
                <a:lnSpc>
                  <a:spcPts val="1260"/>
                </a:lnSpc>
              </a:pPr>
              <a:r>
                <a:rPr lang="en-US" sz="1050">
                  <a:solidFill>
                    <a:srgbClr val="001597"/>
                  </a:solidFill>
                  <a:latin typeface="Open Sans Bold"/>
                </a:rPr>
                <a:t>OUTPUT</a:t>
              </a:r>
              <a:r>
                <a:rPr lang="en-US" sz="1050">
                  <a:solidFill>
                    <a:srgbClr val="000000"/>
                  </a:solidFill>
                  <a:latin typeface="Open Sans"/>
                </a:rPr>
                <a:t> refers to all direct results of your enterprise activities at all value chain steps. Apart from the obvious product/service delivered, your enterprises produces lots of other things: production residuals, waste oil, wastewater, empty printing cartridge, etc. While the directly sold products/services are usually well-documented in your records, those that are not (yet) used productively are often not.</a:t>
              </a:r>
            </a:p>
            <a:p>
              <a:pPr algn="just">
                <a:lnSpc>
                  <a:spcPts val="1260"/>
                </a:lnSpc>
              </a:pPr>
              <a:r>
                <a:rPr lang="en-US" sz="1050">
                  <a:solidFill>
                    <a:srgbClr val="001597"/>
                  </a:solidFill>
                  <a:latin typeface="Open Sans Bold"/>
                </a:rPr>
                <a:t>OUTCOME</a:t>
              </a:r>
              <a:r>
                <a:rPr lang="en-US" sz="1050">
                  <a:solidFill>
                    <a:srgbClr val="000000"/>
                  </a:solidFill>
                  <a:latin typeface="Open Sans"/>
                </a:rPr>
                <a:t> refers to the positive effects of your output – by selling clean cook stoves, for example, ask yourself how many traditional stoves have been replaced, how much charcoal substituted and how many trees could be saved? This needs to be precisely calculated using credible formulas, based on proof through scientific data or well-regarded institutions. Investing time to research the right sources really does pay off.</a:t>
              </a:r>
            </a:p>
            <a:p>
              <a:pPr algn="just">
                <a:lnSpc>
                  <a:spcPts val="1260"/>
                </a:lnSpc>
              </a:pPr>
              <a:r>
                <a:rPr lang="en-US" sz="1050">
                  <a:solidFill>
                    <a:srgbClr val="001597"/>
                  </a:solidFill>
                  <a:latin typeface="Open Sans Bold"/>
                </a:rPr>
                <a:t>IMPACT </a:t>
              </a:r>
              <a:r>
                <a:rPr lang="en-US" sz="1050">
                  <a:solidFill>
                    <a:srgbClr val="000000"/>
                  </a:solidFill>
                  <a:latin typeface="Open Sans"/>
                </a:rPr>
                <a:t>refers to the wider context. What are the local and global challenges that your outcomes are tackling? Typically, you will not be able to calculate how much your enterprise is reducing climate change effects in your region – but you should be able to find and cite a credible study linking your activities to a clear contribution to a positive change.</a:t>
              </a:r>
            </a:p>
            <a:p>
              <a:pPr algn="just">
                <a:lnSpc>
                  <a:spcPts val="1260"/>
                </a:lnSpc>
              </a:pPr>
              <a:endParaRPr lang="en-US" sz="1050">
                <a:solidFill>
                  <a:srgbClr val="000000"/>
                </a:solidFill>
                <a:latin typeface="Open Sans"/>
              </a:endParaRPr>
            </a:p>
          </p:txBody>
        </p:sp>
      </p:grpSp>
      <p:sp>
        <p:nvSpPr>
          <p:cNvPr id="15" name="AutoShape 15"/>
          <p:cNvSpPr/>
          <p:nvPr/>
        </p:nvSpPr>
        <p:spPr>
          <a:xfrm rot="5298419">
            <a:off x="-720753" y="2741994"/>
            <a:ext cx="2579177" cy="0"/>
          </a:xfrm>
          <a:prstGeom prst="line">
            <a:avLst/>
          </a:prstGeom>
          <a:ln w="57150" cap="rnd">
            <a:solidFill>
              <a:srgbClr val="001597"/>
            </a:solidFill>
            <a:prstDash val="solid"/>
            <a:headEnd type="none" w="sm" len="sm"/>
            <a:tailEnd type="triangle" w="lg" len="med"/>
          </a:ln>
        </p:spPr>
        <p:txBody>
          <a:bodyPr/>
          <a:lstStyle/>
          <a:p>
            <a:endParaRPr lang="en-IN"/>
          </a:p>
        </p:txBody>
      </p:sp>
      <p:grpSp>
        <p:nvGrpSpPr>
          <p:cNvPr id="16" name="Group 16"/>
          <p:cNvGrpSpPr/>
          <p:nvPr/>
        </p:nvGrpSpPr>
        <p:grpSpPr>
          <a:xfrm>
            <a:off x="5770794" y="1257777"/>
            <a:ext cx="4416850" cy="5658209"/>
            <a:chOff x="0" y="0"/>
            <a:chExt cx="5889133" cy="7544279"/>
          </a:xfrm>
        </p:grpSpPr>
        <p:sp>
          <p:nvSpPr>
            <p:cNvPr id="17" name="Freeform 17"/>
            <p:cNvSpPr/>
            <p:nvPr/>
          </p:nvSpPr>
          <p:spPr>
            <a:xfrm>
              <a:off x="0" y="0"/>
              <a:ext cx="5889117" cy="7544308"/>
            </a:xfrm>
            <a:custGeom>
              <a:avLst/>
              <a:gdLst/>
              <a:ahLst/>
              <a:cxnLst/>
              <a:rect l="l" t="t" r="r" b="b"/>
              <a:pathLst>
                <a:path w="5889117" h="7544308">
                  <a:moveTo>
                    <a:pt x="0" y="0"/>
                  </a:moveTo>
                  <a:lnTo>
                    <a:pt x="5889117" y="0"/>
                  </a:lnTo>
                  <a:lnTo>
                    <a:pt x="5889117" y="7544308"/>
                  </a:lnTo>
                  <a:lnTo>
                    <a:pt x="0" y="7544308"/>
                  </a:lnTo>
                  <a:close/>
                </a:path>
              </a:pathLst>
            </a:custGeom>
            <a:solidFill>
              <a:srgbClr val="F2F2F2"/>
            </a:solidFill>
          </p:spPr>
          <p:txBody>
            <a:bodyPr/>
            <a:lstStyle/>
            <a:p>
              <a:endParaRPr lang="en-IN"/>
            </a:p>
          </p:txBody>
        </p:sp>
      </p:grpSp>
      <p:sp>
        <p:nvSpPr>
          <p:cNvPr id="18" name="TextBox 18"/>
          <p:cNvSpPr txBox="1"/>
          <p:nvPr/>
        </p:nvSpPr>
        <p:spPr>
          <a:xfrm>
            <a:off x="6054487" y="1447748"/>
            <a:ext cx="1168163" cy="5067300"/>
          </a:xfrm>
          <a:prstGeom prst="rect">
            <a:avLst/>
          </a:prstGeom>
        </p:spPr>
        <p:txBody>
          <a:bodyPr lIns="0" tIns="0" rIns="0" bIns="0" rtlCol="0" anchor="t">
            <a:spAutoFit/>
          </a:bodyPr>
          <a:lstStyle/>
          <a:p>
            <a:pPr algn="ctr">
              <a:lnSpc>
                <a:spcPts val="2119"/>
              </a:lnSpc>
            </a:pPr>
            <a:r>
              <a:rPr lang="en-US" sz="1766">
                <a:solidFill>
                  <a:srgbClr val="001597"/>
                </a:solidFill>
                <a:latin typeface="Open Sans Bold"/>
              </a:rPr>
              <a:t>INPUT</a:t>
            </a:r>
          </a:p>
          <a:p>
            <a:pPr algn="ctr">
              <a:lnSpc>
                <a:spcPts val="2119"/>
              </a:lnSpc>
            </a:pPr>
            <a:endParaRPr lang="en-US" sz="1766">
              <a:solidFill>
                <a:srgbClr val="001597"/>
              </a:solidFill>
              <a:latin typeface="Open Sans Bold"/>
            </a:endParaRPr>
          </a:p>
          <a:p>
            <a:pPr algn="ctr">
              <a:lnSpc>
                <a:spcPts val="2119"/>
              </a:lnSpc>
            </a:pPr>
            <a:endParaRPr lang="en-US" sz="1766">
              <a:solidFill>
                <a:srgbClr val="001597"/>
              </a:solidFill>
              <a:latin typeface="Open Sans Bold"/>
            </a:endParaRPr>
          </a:p>
          <a:p>
            <a:pPr algn="ctr">
              <a:lnSpc>
                <a:spcPts val="2119"/>
              </a:lnSpc>
            </a:pPr>
            <a:endParaRPr lang="en-US" sz="1766">
              <a:solidFill>
                <a:srgbClr val="001597"/>
              </a:solidFill>
              <a:latin typeface="Open Sans Bold"/>
            </a:endParaRPr>
          </a:p>
          <a:p>
            <a:pPr algn="ctr">
              <a:lnSpc>
                <a:spcPts val="2119"/>
              </a:lnSpc>
            </a:pPr>
            <a:endParaRPr lang="en-US" sz="1766">
              <a:solidFill>
                <a:srgbClr val="001597"/>
              </a:solidFill>
              <a:latin typeface="Open Sans Bold"/>
            </a:endParaRPr>
          </a:p>
          <a:p>
            <a:pPr algn="ctr">
              <a:lnSpc>
                <a:spcPts val="2119"/>
              </a:lnSpc>
            </a:pPr>
            <a:endParaRPr lang="en-US" sz="1766">
              <a:solidFill>
                <a:srgbClr val="001597"/>
              </a:solidFill>
              <a:latin typeface="Open Sans Bold"/>
            </a:endParaRPr>
          </a:p>
          <a:p>
            <a:pPr algn="ctr">
              <a:lnSpc>
                <a:spcPts val="2119"/>
              </a:lnSpc>
            </a:pPr>
            <a:endParaRPr lang="en-US" sz="1766">
              <a:solidFill>
                <a:srgbClr val="001597"/>
              </a:solidFill>
              <a:latin typeface="Open Sans Bold"/>
            </a:endParaRPr>
          </a:p>
          <a:p>
            <a:pPr algn="ctr">
              <a:lnSpc>
                <a:spcPts val="2119"/>
              </a:lnSpc>
            </a:pPr>
            <a:endParaRPr lang="en-US" sz="1766">
              <a:solidFill>
                <a:srgbClr val="001597"/>
              </a:solidFill>
              <a:latin typeface="Open Sans Bold"/>
            </a:endParaRPr>
          </a:p>
          <a:p>
            <a:pPr algn="ctr">
              <a:lnSpc>
                <a:spcPts val="2119"/>
              </a:lnSpc>
            </a:pPr>
            <a:r>
              <a:rPr lang="en-US" sz="1766">
                <a:solidFill>
                  <a:srgbClr val="001597"/>
                </a:solidFill>
                <a:latin typeface="Open Sans Bold"/>
              </a:rPr>
              <a:t>OUTPUT</a:t>
            </a:r>
          </a:p>
          <a:p>
            <a:pPr algn="ctr">
              <a:lnSpc>
                <a:spcPts val="2119"/>
              </a:lnSpc>
            </a:pPr>
            <a:endParaRPr lang="en-US" sz="1766">
              <a:solidFill>
                <a:srgbClr val="001597"/>
              </a:solidFill>
              <a:latin typeface="Open Sans Bold"/>
            </a:endParaRPr>
          </a:p>
          <a:p>
            <a:pPr algn="ctr">
              <a:lnSpc>
                <a:spcPts val="2119"/>
              </a:lnSpc>
            </a:pPr>
            <a:endParaRPr lang="en-US" sz="1766">
              <a:solidFill>
                <a:srgbClr val="001597"/>
              </a:solidFill>
              <a:latin typeface="Open Sans Bold"/>
            </a:endParaRPr>
          </a:p>
          <a:p>
            <a:pPr algn="ctr">
              <a:lnSpc>
                <a:spcPts val="2119"/>
              </a:lnSpc>
            </a:pPr>
            <a:endParaRPr lang="en-US" sz="1766">
              <a:solidFill>
                <a:srgbClr val="001597"/>
              </a:solidFill>
              <a:latin typeface="Open Sans Bold"/>
            </a:endParaRPr>
          </a:p>
          <a:p>
            <a:pPr algn="ctr">
              <a:lnSpc>
                <a:spcPts val="2119"/>
              </a:lnSpc>
            </a:pPr>
            <a:endParaRPr lang="en-US" sz="1766">
              <a:solidFill>
                <a:srgbClr val="001597"/>
              </a:solidFill>
              <a:latin typeface="Open Sans Bold"/>
            </a:endParaRPr>
          </a:p>
          <a:p>
            <a:pPr algn="ctr">
              <a:lnSpc>
                <a:spcPts val="2119"/>
              </a:lnSpc>
            </a:pPr>
            <a:r>
              <a:rPr lang="en-US" sz="1766">
                <a:solidFill>
                  <a:srgbClr val="001597"/>
                </a:solidFill>
                <a:latin typeface="Open Sans Bold"/>
              </a:rPr>
              <a:t>OUTCOME</a:t>
            </a:r>
          </a:p>
          <a:p>
            <a:pPr algn="ctr">
              <a:lnSpc>
                <a:spcPts val="2119"/>
              </a:lnSpc>
            </a:pPr>
            <a:endParaRPr lang="en-US" sz="1766">
              <a:solidFill>
                <a:srgbClr val="001597"/>
              </a:solidFill>
              <a:latin typeface="Open Sans Bold"/>
            </a:endParaRPr>
          </a:p>
          <a:p>
            <a:pPr algn="ctr">
              <a:lnSpc>
                <a:spcPts val="2119"/>
              </a:lnSpc>
            </a:pPr>
            <a:endParaRPr lang="en-US" sz="1766">
              <a:solidFill>
                <a:srgbClr val="001597"/>
              </a:solidFill>
              <a:latin typeface="Open Sans Bold"/>
            </a:endParaRPr>
          </a:p>
          <a:p>
            <a:pPr algn="ctr">
              <a:lnSpc>
                <a:spcPts val="2119"/>
              </a:lnSpc>
            </a:pPr>
            <a:endParaRPr lang="en-US" sz="1766">
              <a:solidFill>
                <a:srgbClr val="001597"/>
              </a:solidFill>
              <a:latin typeface="Open Sans Bold"/>
            </a:endParaRPr>
          </a:p>
          <a:p>
            <a:pPr algn="ctr">
              <a:lnSpc>
                <a:spcPts val="2119"/>
              </a:lnSpc>
            </a:pPr>
            <a:endParaRPr lang="en-US" sz="1766">
              <a:solidFill>
                <a:srgbClr val="001597"/>
              </a:solidFill>
              <a:latin typeface="Open Sans Bold"/>
            </a:endParaRPr>
          </a:p>
          <a:p>
            <a:pPr algn="ctr">
              <a:lnSpc>
                <a:spcPts val="2119"/>
              </a:lnSpc>
            </a:pPr>
            <a:r>
              <a:rPr lang="en-US" sz="1766">
                <a:solidFill>
                  <a:srgbClr val="001597"/>
                </a:solidFill>
                <a:latin typeface="Open Sans Bold"/>
              </a:rPr>
              <a:t>IMPACT</a:t>
            </a:r>
          </a:p>
        </p:txBody>
      </p:sp>
      <p:sp>
        <p:nvSpPr>
          <p:cNvPr id="19" name="TextBox 19"/>
          <p:cNvSpPr txBox="1"/>
          <p:nvPr/>
        </p:nvSpPr>
        <p:spPr>
          <a:xfrm>
            <a:off x="6899045" y="5417436"/>
            <a:ext cx="550969" cy="238125"/>
          </a:xfrm>
          <a:prstGeom prst="rect">
            <a:avLst/>
          </a:prstGeom>
        </p:spPr>
        <p:txBody>
          <a:bodyPr lIns="0" tIns="0" rIns="0" bIns="0" rtlCol="0" anchor="t">
            <a:spAutoFit/>
          </a:bodyPr>
          <a:lstStyle/>
          <a:p>
            <a:pPr algn="l">
              <a:lnSpc>
                <a:spcPts val="1920"/>
              </a:lnSpc>
            </a:pPr>
            <a:r>
              <a:rPr lang="en-US" sz="1600">
                <a:solidFill>
                  <a:srgbClr val="001597"/>
                </a:solidFill>
                <a:latin typeface="Open Sans Italics"/>
              </a:rPr>
              <a:t>link it</a:t>
            </a:r>
          </a:p>
        </p:txBody>
      </p:sp>
      <p:sp>
        <p:nvSpPr>
          <p:cNvPr id="20" name="TextBox 20"/>
          <p:cNvSpPr txBox="1"/>
          <p:nvPr/>
        </p:nvSpPr>
        <p:spPr>
          <a:xfrm>
            <a:off x="6731792" y="4018570"/>
            <a:ext cx="1034851" cy="238125"/>
          </a:xfrm>
          <a:prstGeom prst="rect">
            <a:avLst/>
          </a:prstGeom>
        </p:spPr>
        <p:txBody>
          <a:bodyPr lIns="0" tIns="0" rIns="0" bIns="0" rtlCol="0" anchor="t">
            <a:spAutoFit/>
          </a:bodyPr>
          <a:lstStyle/>
          <a:p>
            <a:pPr algn="l">
              <a:lnSpc>
                <a:spcPts val="1920"/>
              </a:lnSpc>
            </a:pPr>
            <a:r>
              <a:rPr lang="en-US" sz="1600">
                <a:solidFill>
                  <a:srgbClr val="001597"/>
                </a:solidFill>
                <a:latin typeface="Open Sans Italics"/>
              </a:rPr>
              <a:t>prove it</a:t>
            </a:r>
          </a:p>
        </p:txBody>
      </p:sp>
      <p:grpSp>
        <p:nvGrpSpPr>
          <p:cNvPr id="21" name="Group 21"/>
          <p:cNvGrpSpPr/>
          <p:nvPr/>
        </p:nvGrpSpPr>
        <p:grpSpPr>
          <a:xfrm rot="-10800000">
            <a:off x="6347151" y="1777245"/>
            <a:ext cx="529428" cy="456403"/>
            <a:chOff x="0" y="0"/>
            <a:chExt cx="705904" cy="608538"/>
          </a:xfrm>
        </p:grpSpPr>
        <p:sp>
          <p:nvSpPr>
            <p:cNvPr id="22" name="Freeform 22"/>
            <p:cNvSpPr/>
            <p:nvPr/>
          </p:nvSpPr>
          <p:spPr>
            <a:xfrm>
              <a:off x="0" y="0"/>
              <a:ext cx="705866" cy="608584"/>
            </a:xfrm>
            <a:custGeom>
              <a:avLst/>
              <a:gdLst/>
              <a:ahLst/>
              <a:cxnLst/>
              <a:rect l="l" t="t" r="r" b="b"/>
              <a:pathLst>
                <a:path w="705866" h="608584">
                  <a:moveTo>
                    <a:pt x="0" y="608584"/>
                  </a:moveTo>
                  <a:lnTo>
                    <a:pt x="352933" y="0"/>
                  </a:lnTo>
                  <a:lnTo>
                    <a:pt x="705866" y="608584"/>
                  </a:lnTo>
                  <a:close/>
                </a:path>
              </a:pathLst>
            </a:custGeom>
            <a:solidFill>
              <a:srgbClr val="E6BA22"/>
            </a:solidFill>
          </p:spPr>
          <p:txBody>
            <a:bodyPr/>
            <a:lstStyle/>
            <a:p>
              <a:endParaRPr lang="en-IN"/>
            </a:p>
          </p:txBody>
        </p:sp>
      </p:grpSp>
      <p:sp>
        <p:nvSpPr>
          <p:cNvPr id="23" name="TextBox 23"/>
          <p:cNvSpPr txBox="1"/>
          <p:nvPr/>
        </p:nvSpPr>
        <p:spPr>
          <a:xfrm>
            <a:off x="6671682" y="2112498"/>
            <a:ext cx="1005699" cy="238125"/>
          </a:xfrm>
          <a:prstGeom prst="rect">
            <a:avLst/>
          </a:prstGeom>
        </p:spPr>
        <p:txBody>
          <a:bodyPr lIns="0" tIns="0" rIns="0" bIns="0" rtlCol="0" anchor="t">
            <a:spAutoFit/>
          </a:bodyPr>
          <a:lstStyle/>
          <a:p>
            <a:pPr algn="l">
              <a:lnSpc>
                <a:spcPts val="1920"/>
              </a:lnSpc>
            </a:pPr>
            <a:r>
              <a:rPr lang="en-US" sz="1600">
                <a:solidFill>
                  <a:srgbClr val="001597"/>
                </a:solidFill>
                <a:latin typeface="Open Sans Italics"/>
              </a:rPr>
              <a:t>count it</a:t>
            </a:r>
          </a:p>
        </p:txBody>
      </p:sp>
      <p:grpSp>
        <p:nvGrpSpPr>
          <p:cNvPr id="24" name="Group 24"/>
          <p:cNvGrpSpPr/>
          <p:nvPr/>
        </p:nvGrpSpPr>
        <p:grpSpPr>
          <a:xfrm rot="-10800000">
            <a:off x="6375654" y="4976312"/>
            <a:ext cx="529428" cy="456403"/>
            <a:chOff x="0" y="0"/>
            <a:chExt cx="705904" cy="608538"/>
          </a:xfrm>
        </p:grpSpPr>
        <p:sp>
          <p:nvSpPr>
            <p:cNvPr id="25" name="Freeform 25"/>
            <p:cNvSpPr/>
            <p:nvPr/>
          </p:nvSpPr>
          <p:spPr>
            <a:xfrm>
              <a:off x="0" y="0"/>
              <a:ext cx="705866" cy="608584"/>
            </a:xfrm>
            <a:custGeom>
              <a:avLst/>
              <a:gdLst/>
              <a:ahLst/>
              <a:cxnLst/>
              <a:rect l="l" t="t" r="r" b="b"/>
              <a:pathLst>
                <a:path w="705866" h="608584">
                  <a:moveTo>
                    <a:pt x="0" y="608584"/>
                  </a:moveTo>
                  <a:lnTo>
                    <a:pt x="352933" y="0"/>
                  </a:lnTo>
                  <a:lnTo>
                    <a:pt x="705866" y="608584"/>
                  </a:lnTo>
                  <a:close/>
                </a:path>
              </a:pathLst>
            </a:custGeom>
            <a:solidFill>
              <a:srgbClr val="E6BA22"/>
            </a:solidFill>
          </p:spPr>
          <p:txBody>
            <a:bodyPr/>
            <a:lstStyle/>
            <a:p>
              <a:endParaRPr lang="en-IN"/>
            </a:p>
          </p:txBody>
        </p:sp>
      </p:grpSp>
      <p:grpSp>
        <p:nvGrpSpPr>
          <p:cNvPr id="26" name="Group 26"/>
          <p:cNvGrpSpPr/>
          <p:nvPr/>
        </p:nvGrpSpPr>
        <p:grpSpPr>
          <a:xfrm rot="-10800000">
            <a:off x="6367630" y="3654610"/>
            <a:ext cx="529428" cy="456403"/>
            <a:chOff x="0" y="0"/>
            <a:chExt cx="705904" cy="608538"/>
          </a:xfrm>
        </p:grpSpPr>
        <p:sp>
          <p:nvSpPr>
            <p:cNvPr id="27" name="Freeform 27"/>
            <p:cNvSpPr/>
            <p:nvPr/>
          </p:nvSpPr>
          <p:spPr>
            <a:xfrm>
              <a:off x="0" y="0"/>
              <a:ext cx="705866" cy="608584"/>
            </a:xfrm>
            <a:custGeom>
              <a:avLst/>
              <a:gdLst/>
              <a:ahLst/>
              <a:cxnLst/>
              <a:rect l="l" t="t" r="r" b="b"/>
              <a:pathLst>
                <a:path w="705866" h="608584">
                  <a:moveTo>
                    <a:pt x="0" y="608584"/>
                  </a:moveTo>
                  <a:lnTo>
                    <a:pt x="352933" y="0"/>
                  </a:lnTo>
                  <a:lnTo>
                    <a:pt x="705866" y="608584"/>
                  </a:lnTo>
                  <a:close/>
                </a:path>
              </a:pathLst>
            </a:custGeom>
            <a:solidFill>
              <a:srgbClr val="E6BA22"/>
            </a:solidFill>
          </p:spPr>
          <p:txBody>
            <a:bodyPr/>
            <a:lstStyle/>
            <a:p>
              <a:endParaRPr lang="en-IN"/>
            </a:p>
          </p:txBody>
        </p:sp>
      </p:grpSp>
      <p:sp>
        <p:nvSpPr>
          <p:cNvPr id="28" name="TextBox 28"/>
          <p:cNvSpPr txBox="1"/>
          <p:nvPr/>
        </p:nvSpPr>
        <p:spPr>
          <a:xfrm>
            <a:off x="7717460" y="1388662"/>
            <a:ext cx="2378759" cy="1209675"/>
          </a:xfrm>
          <a:prstGeom prst="rect">
            <a:avLst/>
          </a:prstGeom>
        </p:spPr>
        <p:txBody>
          <a:bodyPr lIns="0" tIns="0" rIns="0" bIns="0" rtlCol="0" anchor="t">
            <a:spAutoFit/>
          </a:bodyPr>
          <a:lstStyle/>
          <a:p>
            <a:pPr marL="126682" lvl="1" indent="-63341" algn="l">
              <a:lnSpc>
                <a:spcPts val="1260"/>
              </a:lnSpc>
              <a:buFont typeface="Arial"/>
              <a:buChar char="•"/>
            </a:pPr>
            <a:r>
              <a:rPr lang="en-US" sz="1050">
                <a:solidFill>
                  <a:srgbClr val="001597"/>
                </a:solidFill>
                <a:latin typeface="Open Sans Italics"/>
              </a:rPr>
              <a:t>Organic household waste</a:t>
            </a:r>
          </a:p>
          <a:p>
            <a:pPr marL="126682" lvl="1" indent="-63341" algn="l">
              <a:lnSpc>
                <a:spcPts val="1260"/>
              </a:lnSpc>
              <a:buFont typeface="Arial"/>
              <a:buChar char="•"/>
            </a:pPr>
            <a:r>
              <a:rPr lang="en-US" sz="1050">
                <a:solidFill>
                  <a:srgbClr val="001597"/>
                </a:solidFill>
                <a:latin typeface="Open Sans Italics"/>
              </a:rPr>
              <a:t>Black soldier fly larvae</a:t>
            </a:r>
          </a:p>
          <a:p>
            <a:pPr marL="126682" lvl="1" indent="-63341" algn="l">
              <a:lnSpc>
                <a:spcPts val="1260"/>
              </a:lnSpc>
              <a:buFont typeface="Arial"/>
              <a:buChar char="•"/>
            </a:pPr>
            <a:r>
              <a:rPr lang="en-US" sz="1050">
                <a:solidFill>
                  <a:srgbClr val="001597"/>
                </a:solidFill>
                <a:latin typeface="Open Sans Italics"/>
              </a:rPr>
              <a:t>Composting practices and equipment (e.g. hydraulic compost turner, granulator, rotary drum cooler)</a:t>
            </a:r>
          </a:p>
          <a:p>
            <a:pPr marL="126682" lvl="1" indent="-63341" algn="l">
              <a:lnSpc>
                <a:spcPts val="1260"/>
              </a:lnSpc>
              <a:buFont typeface="Arial"/>
              <a:buChar char="•"/>
            </a:pPr>
            <a:r>
              <a:rPr lang="en-US" sz="1050">
                <a:solidFill>
                  <a:srgbClr val="001597"/>
                </a:solidFill>
                <a:latin typeface="Open Sans Italics"/>
              </a:rPr>
              <a:t>Labour, Money, Time</a:t>
            </a:r>
          </a:p>
          <a:p>
            <a:pPr marL="126682" lvl="1" indent="-63341" algn="l">
              <a:lnSpc>
                <a:spcPts val="1260"/>
              </a:lnSpc>
              <a:buFont typeface="Arial"/>
              <a:buChar char="•"/>
            </a:pPr>
            <a:r>
              <a:rPr lang="en-US" sz="1050">
                <a:solidFill>
                  <a:srgbClr val="001597"/>
                </a:solidFill>
                <a:latin typeface="Open Sans Italics"/>
              </a:rPr>
              <a:t>Energy for drying process</a:t>
            </a:r>
          </a:p>
          <a:p>
            <a:pPr marL="126682" lvl="1" indent="-63341" algn="l">
              <a:lnSpc>
                <a:spcPts val="1260"/>
              </a:lnSpc>
              <a:buFont typeface="Arial"/>
              <a:buChar char="•"/>
            </a:pPr>
            <a:r>
              <a:rPr lang="en-US" sz="1050">
                <a:solidFill>
                  <a:srgbClr val="001597"/>
                </a:solidFill>
                <a:latin typeface="Open Sans Italics"/>
              </a:rPr>
              <a:t>Pick-up trucks, fuel, plastic packaging</a:t>
            </a:r>
          </a:p>
        </p:txBody>
      </p:sp>
      <p:sp>
        <p:nvSpPr>
          <p:cNvPr id="29" name="TextBox 29"/>
          <p:cNvSpPr txBox="1"/>
          <p:nvPr/>
        </p:nvSpPr>
        <p:spPr>
          <a:xfrm>
            <a:off x="7726148" y="3467695"/>
            <a:ext cx="2626409" cy="752475"/>
          </a:xfrm>
          <a:prstGeom prst="rect">
            <a:avLst/>
          </a:prstGeom>
        </p:spPr>
        <p:txBody>
          <a:bodyPr lIns="0" tIns="0" rIns="0" bIns="0" rtlCol="0" anchor="t">
            <a:spAutoFit/>
          </a:bodyPr>
          <a:lstStyle/>
          <a:p>
            <a:pPr marL="126682" lvl="1" indent="-63341" algn="l">
              <a:lnSpc>
                <a:spcPts val="1260"/>
              </a:lnSpc>
              <a:buFont typeface="Arial"/>
              <a:buChar char="•"/>
            </a:pPr>
            <a:r>
              <a:rPr lang="en-US" sz="1050">
                <a:solidFill>
                  <a:srgbClr val="001597"/>
                </a:solidFill>
                <a:latin typeface="Open Sans Italics"/>
              </a:rPr>
              <a:t># kg of org. fertiliser produced</a:t>
            </a:r>
          </a:p>
          <a:p>
            <a:pPr marL="126682" lvl="1" indent="-63341" algn="l">
              <a:lnSpc>
                <a:spcPts val="1260"/>
              </a:lnSpc>
              <a:buFont typeface="Arial"/>
              <a:buChar char="•"/>
            </a:pPr>
            <a:r>
              <a:rPr lang="en-US" sz="1050">
                <a:solidFill>
                  <a:srgbClr val="001597"/>
                </a:solidFill>
                <a:latin typeface="Open Sans Italics"/>
              </a:rPr>
              <a:t># kg of dried black soldier </a:t>
            </a:r>
          </a:p>
          <a:p>
            <a:pPr marL="126682" lvl="1" indent="-63341" algn="l">
              <a:lnSpc>
                <a:spcPts val="1260"/>
              </a:lnSpc>
            </a:pPr>
            <a:r>
              <a:rPr lang="en-US" sz="1050">
                <a:solidFill>
                  <a:srgbClr val="001597"/>
                </a:solidFill>
                <a:latin typeface="Open Sans Italics"/>
              </a:rPr>
              <a:t>        fly chicken feed</a:t>
            </a:r>
          </a:p>
          <a:p>
            <a:pPr marL="126682" lvl="1" indent="-63341" algn="l">
              <a:lnSpc>
                <a:spcPts val="1260"/>
              </a:lnSpc>
              <a:buFont typeface="Arial"/>
              <a:buChar char="•"/>
            </a:pPr>
            <a:r>
              <a:rPr lang="en-US" sz="1050">
                <a:solidFill>
                  <a:srgbClr val="001597"/>
                </a:solidFill>
                <a:latin typeface="Open Sans Italics"/>
              </a:rPr>
              <a:t>Filtered residues</a:t>
            </a:r>
          </a:p>
          <a:p>
            <a:pPr marL="126682" lvl="1" indent="-63341" algn="l">
              <a:lnSpc>
                <a:spcPts val="1260"/>
              </a:lnSpc>
              <a:buFont typeface="Arial"/>
              <a:buChar char="•"/>
            </a:pPr>
            <a:r>
              <a:rPr lang="en-US" sz="1050">
                <a:solidFill>
                  <a:srgbClr val="001597"/>
                </a:solidFill>
                <a:latin typeface="Open Sans Italics"/>
              </a:rPr>
              <a:t>Ashes</a:t>
            </a:r>
          </a:p>
        </p:txBody>
      </p:sp>
      <p:sp>
        <p:nvSpPr>
          <p:cNvPr id="30" name="TextBox 30"/>
          <p:cNvSpPr txBox="1"/>
          <p:nvPr/>
        </p:nvSpPr>
        <p:spPr>
          <a:xfrm>
            <a:off x="7731166" y="4725791"/>
            <a:ext cx="2202857" cy="447675"/>
          </a:xfrm>
          <a:prstGeom prst="rect">
            <a:avLst/>
          </a:prstGeom>
        </p:spPr>
        <p:txBody>
          <a:bodyPr lIns="0" tIns="0" rIns="0" bIns="0" rtlCol="0" anchor="t">
            <a:spAutoFit/>
          </a:bodyPr>
          <a:lstStyle/>
          <a:p>
            <a:pPr marL="126682" lvl="1" indent="-63341" algn="l">
              <a:lnSpc>
                <a:spcPts val="1260"/>
              </a:lnSpc>
              <a:buFont typeface="Arial"/>
              <a:buChar char="•"/>
            </a:pPr>
            <a:r>
              <a:rPr lang="en-US" sz="1050">
                <a:solidFill>
                  <a:srgbClr val="001597"/>
                </a:solidFill>
                <a:latin typeface="Open Sans Italics"/>
              </a:rPr>
              <a:t>Improved soil nutrient status</a:t>
            </a:r>
          </a:p>
          <a:p>
            <a:pPr marL="126682" lvl="1" indent="-63341" algn="l">
              <a:lnSpc>
                <a:spcPts val="1260"/>
              </a:lnSpc>
              <a:buFont typeface="Arial"/>
              <a:buChar char="•"/>
            </a:pPr>
            <a:r>
              <a:rPr lang="en-US" sz="1050">
                <a:solidFill>
                  <a:srgbClr val="001597"/>
                </a:solidFill>
                <a:latin typeface="Open Sans Italics"/>
              </a:rPr>
              <a:t>Increased yields during dry season</a:t>
            </a:r>
          </a:p>
          <a:p>
            <a:pPr marL="126682" lvl="1" indent="-63341" algn="l">
              <a:lnSpc>
                <a:spcPts val="1260"/>
              </a:lnSpc>
              <a:buFont typeface="Arial"/>
              <a:buChar char="•"/>
            </a:pPr>
            <a:r>
              <a:rPr lang="en-US" sz="1050">
                <a:solidFill>
                  <a:srgbClr val="001597"/>
                </a:solidFill>
                <a:latin typeface="Open Sans Italics"/>
              </a:rPr>
              <a:t>Improved chicken health</a:t>
            </a:r>
          </a:p>
        </p:txBody>
      </p:sp>
      <p:sp>
        <p:nvSpPr>
          <p:cNvPr id="31" name="TextBox 31"/>
          <p:cNvSpPr txBox="1"/>
          <p:nvPr/>
        </p:nvSpPr>
        <p:spPr>
          <a:xfrm>
            <a:off x="6243778" y="6153493"/>
            <a:ext cx="3546669" cy="485775"/>
          </a:xfrm>
          <a:prstGeom prst="rect">
            <a:avLst/>
          </a:prstGeom>
        </p:spPr>
        <p:txBody>
          <a:bodyPr lIns="0" tIns="0" rIns="0" bIns="0" rtlCol="0" anchor="t">
            <a:spAutoFit/>
          </a:bodyPr>
          <a:lstStyle/>
          <a:p>
            <a:pPr algn="l">
              <a:lnSpc>
                <a:spcPts val="1320"/>
              </a:lnSpc>
            </a:pPr>
            <a:r>
              <a:rPr lang="en-US" sz="1100" u="sng">
                <a:solidFill>
                  <a:srgbClr val="001597"/>
                </a:solidFill>
                <a:latin typeface="Open Sans Italics"/>
              </a:rPr>
              <a:t>Contributing to:</a:t>
            </a:r>
          </a:p>
          <a:p>
            <a:pPr algn="l">
              <a:lnSpc>
                <a:spcPts val="1320"/>
              </a:lnSpc>
            </a:pPr>
            <a:r>
              <a:rPr lang="en-US" sz="1100">
                <a:solidFill>
                  <a:srgbClr val="001597"/>
                </a:solidFill>
                <a:latin typeface="Open Sans Italics"/>
              </a:rPr>
              <a:t>Reduced soil degradation and increased local community  wellbeing (increase of local incomes, food security)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7443" y="49632"/>
            <a:ext cx="10315411" cy="825810"/>
            <a:chOff x="0" y="0"/>
            <a:chExt cx="13753881" cy="1101080"/>
          </a:xfrm>
        </p:grpSpPr>
        <p:sp>
          <p:nvSpPr>
            <p:cNvPr id="3" name="Freeform 3"/>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4" name="Freeform 4"/>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5" name="Freeform 5"/>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
        <p:nvSpPr>
          <p:cNvPr id="6" name="TextBox 6"/>
          <p:cNvSpPr txBox="1"/>
          <p:nvPr/>
        </p:nvSpPr>
        <p:spPr>
          <a:xfrm>
            <a:off x="402208" y="890846"/>
            <a:ext cx="9780040" cy="322326"/>
          </a:xfrm>
          <a:prstGeom prst="rect">
            <a:avLst/>
          </a:prstGeom>
        </p:spPr>
        <p:txBody>
          <a:bodyPr lIns="0" tIns="0" rIns="0" bIns="0" rtlCol="0" anchor="t">
            <a:spAutoFit/>
          </a:bodyPr>
          <a:lstStyle/>
          <a:p>
            <a:pPr algn="l">
              <a:lnSpc>
                <a:spcPts val="2592"/>
              </a:lnSpc>
            </a:pPr>
            <a:r>
              <a:rPr lang="en-US" sz="2400">
                <a:solidFill>
                  <a:srgbClr val="001597"/>
                </a:solidFill>
                <a:latin typeface="Open Sans Bold"/>
              </a:rPr>
              <a:t>Steps </a:t>
            </a:r>
            <a:r>
              <a:rPr lang="en-US" sz="2400">
                <a:solidFill>
                  <a:srgbClr val="001597"/>
                </a:solidFill>
                <a:latin typeface="Open Sans"/>
              </a:rPr>
              <a:t>– Understanding Impact</a:t>
            </a:r>
          </a:p>
        </p:txBody>
      </p:sp>
      <p:sp>
        <p:nvSpPr>
          <p:cNvPr id="7" name="TextBox 7"/>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38</a:t>
            </a:r>
          </a:p>
        </p:txBody>
      </p:sp>
      <p:grpSp>
        <p:nvGrpSpPr>
          <p:cNvPr id="8" name="Group 8"/>
          <p:cNvGrpSpPr/>
          <p:nvPr/>
        </p:nvGrpSpPr>
        <p:grpSpPr>
          <a:xfrm>
            <a:off x="331299" y="1308422"/>
            <a:ext cx="1147449" cy="324594"/>
            <a:chOff x="0" y="0"/>
            <a:chExt cx="1529932" cy="432792"/>
          </a:xfrm>
        </p:grpSpPr>
        <p:sp>
          <p:nvSpPr>
            <p:cNvPr id="9" name="Freeform 9"/>
            <p:cNvSpPr/>
            <p:nvPr/>
          </p:nvSpPr>
          <p:spPr>
            <a:xfrm>
              <a:off x="0" y="0"/>
              <a:ext cx="1529969" cy="432816"/>
            </a:xfrm>
            <a:custGeom>
              <a:avLst/>
              <a:gdLst/>
              <a:ahLst/>
              <a:cxnLst/>
              <a:rect l="l" t="t" r="r" b="b"/>
              <a:pathLst>
                <a:path w="1529969" h="432816">
                  <a:moveTo>
                    <a:pt x="0" y="216408"/>
                  </a:moveTo>
                  <a:cubicBezTo>
                    <a:pt x="0" y="96901"/>
                    <a:pt x="96901" y="0"/>
                    <a:pt x="216408" y="0"/>
                  </a:cubicBezTo>
                  <a:lnTo>
                    <a:pt x="1313561" y="0"/>
                  </a:lnTo>
                  <a:cubicBezTo>
                    <a:pt x="1433068" y="0"/>
                    <a:pt x="1529969" y="96901"/>
                    <a:pt x="1529969" y="216408"/>
                  </a:cubicBezTo>
                  <a:cubicBezTo>
                    <a:pt x="1529969" y="335915"/>
                    <a:pt x="1433068" y="432816"/>
                    <a:pt x="1313561" y="432816"/>
                  </a:cubicBezTo>
                  <a:lnTo>
                    <a:pt x="216408" y="432816"/>
                  </a:lnTo>
                  <a:cubicBezTo>
                    <a:pt x="96901" y="432816"/>
                    <a:pt x="0" y="335915"/>
                    <a:pt x="0" y="216408"/>
                  </a:cubicBezTo>
                  <a:close/>
                </a:path>
              </a:pathLst>
            </a:custGeom>
            <a:solidFill>
              <a:srgbClr val="001597"/>
            </a:solidFill>
          </p:spPr>
          <p:txBody>
            <a:bodyPr/>
            <a:lstStyle/>
            <a:p>
              <a:endParaRPr lang="en-IN"/>
            </a:p>
          </p:txBody>
        </p:sp>
      </p:grpSp>
      <p:sp>
        <p:nvSpPr>
          <p:cNvPr id="10" name="TextBox 10"/>
          <p:cNvSpPr txBox="1"/>
          <p:nvPr/>
        </p:nvSpPr>
        <p:spPr>
          <a:xfrm>
            <a:off x="1642371" y="1391236"/>
            <a:ext cx="3079559" cy="2023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Analysing the impact value chain</a:t>
            </a:r>
          </a:p>
        </p:txBody>
      </p:sp>
      <p:sp>
        <p:nvSpPr>
          <p:cNvPr id="11" name="TextBox 11"/>
          <p:cNvSpPr txBox="1"/>
          <p:nvPr/>
        </p:nvSpPr>
        <p:spPr>
          <a:xfrm>
            <a:off x="422724" y="1375305"/>
            <a:ext cx="964599" cy="202311"/>
          </a:xfrm>
          <a:prstGeom prst="rect">
            <a:avLst/>
          </a:prstGeom>
        </p:spPr>
        <p:txBody>
          <a:bodyPr lIns="0" tIns="0" rIns="0" bIns="0" rtlCol="0" anchor="t">
            <a:spAutoFit/>
          </a:bodyPr>
          <a:lstStyle/>
          <a:p>
            <a:pPr algn="ctr">
              <a:lnSpc>
                <a:spcPts val="1512"/>
              </a:lnSpc>
            </a:pPr>
            <a:r>
              <a:rPr lang="en-US" sz="1399">
                <a:solidFill>
                  <a:srgbClr val="FFFFFF"/>
                </a:solidFill>
                <a:latin typeface="Open Sans Bold"/>
              </a:rPr>
              <a:t>Step 1</a:t>
            </a:r>
          </a:p>
        </p:txBody>
      </p:sp>
      <p:grpSp>
        <p:nvGrpSpPr>
          <p:cNvPr id="12" name="Group 12"/>
          <p:cNvGrpSpPr/>
          <p:nvPr/>
        </p:nvGrpSpPr>
        <p:grpSpPr>
          <a:xfrm>
            <a:off x="826803" y="1844775"/>
            <a:ext cx="4465425" cy="3183127"/>
            <a:chOff x="0" y="0"/>
            <a:chExt cx="5953900" cy="4244169"/>
          </a:xfrm>
        </p:grpSpPr>
        <p:sp>
          <p:nvSpPr>
            <p:cNvPr id="13" name="Freeform 13"/>
            <p:cNvSpPr/>
            <p:nvPr/>
          </p:nvSpPr>
          <p:spPr>
            <a:xfrm>
              <a:off x="0" y="0"/>
              <a:ext cx="5953887" cy="4244092"/>
            </a:xfrm>
            <a:custGeom>
              <a:avLst/>
              <a:gdLst/>
              <a:ahLst/>
              <a:cxnLst/>
              <a:rect l="l" t="t" r="r" b="b"/>
              <a:pathLst>
                <a:path w="5953887" h="4244092">
                  <a:moveTo>
                    <a:pt x="0" y="0"/>
                  </a:moveTo>
                  <a:lnTo>
                    <a:pt x="5953887" y="0"/>
                  </a:lnTo>
                  <a:lnTo>
                    <a:pt x="5953887" y="4244092"/>
                  </a:lnTo>
                  <a:lnTo>
                    <a:pt x="0" y="4244092"/>
                  </a:lnTo>
                  <a:close/>
                </a:path>
              </a:pathLst>
            </a:custGeom>
            <a:solidFill>
              <a:srgbClr val="F2F2F2"/>
            </a:solidFill>
          </p:spPr>
          <p:txBody>
            <a:bodyPr/>
            <a:lstStyle/>
            <a:p>
              <a:endParaRPr lang="en-IN"/>
            </a:p>
          </p:txBody>
        </p:sp>
        <p:sp>
          <p:nvSpPr>
            <p:cNvPr id="14" name="TextBox 14"/>
            <p:cNvSpPr txBox="1"/>
            <p:nvPr/>
          </p:nvSpPr>
          <p:spPr>
            <a:xfrm>
              <a:off x="0" y="9525"/>
              <a:ext cx="5953900" cy="4234644"/>
            </a:xfrm>
            <a:prstGeom prst="rect">
              <a:avLst/>
            </a:prstGeom>
          </p:spPr>
          <p:txBody>
            <a:bodyPr lIns="50800" tIns="50800" rIns="50800" bIns="50800" rtlCol="0" anchor="t"/>
            <a:lstStyle/>
            <a:p>
              <a:pPr algn="just">
                <a:lnSpc>
                  <a:spcPts val="1260"/>
                </a:lnSpc>
              </a:pPr>
              <a:r>
                <a:rPr lang="en-US" sz="1050">
                  <a:solidFill>
                    <a:srgbClr val="000000"/>
                  </a:solidFill>
                  <a:latin typeface="Open Sans"/>
                </a:rPr>
                <a:t>Business results are typically measured in financial and economic terms, and strategic goals set in categories such as sales or market coverage. To account for the complexity of the context of doing business, many enterprises have expanded the purpose and goals of their business activities to include their social and environmental responsibility and effects.</a:t>
              </a:r>
            </a:p>
            <a:p>
              <a:pPr algn="just">
                <a:lnSpc>
                  <a:spcPts val="1260"/>
                </a:lnSpc>
              </a:pPr>
              <a:r>
                <a:rPr lang="en-US" sz="1050">
                  <a:solidFill>
                    <a:srgbClr val="000000"/>
                  </a:solidFill>
                  <a:latin typeface="Open Sans"/>
                </a:rPr>
                <a:t>“Sustainable business” is therefore the managerial paradigm based on the three pillars, “people, planet and profit”, which are reflected in the so-called triple bottom line, which includes the social, environmental and economic results of the business.</a:t>
              </a:r>
            </a:p>
            <a:p>
              <a:pPr algn="just">
                <a:lnSpc>
                  <a:spcPts val="1260"/>
                </a:lnSpc>
              </a:pPr>
              <a:endParaRPr lang="en-US" sz="1050">
                <a:solidFill>
                  <a:srgbClr val="000000"/>
                </a:solidFill>
                <a:latin typeface="Open Sans"/>
              </a:endParaRPr>
            </a:p>
            <a:p>
              <a:pPr algn="just">
                <a:lnSpc>
                  <a:spcPts val="1260"/>
                </a:lnSpc>
              </a:pPr>
              <a:endParaRPr lang="en-US" sz="1050">
                <a:solidFill>
                  <a:srgbClr val="000000"/>
                </a:solidFill>
                <a:latin typeface="Open Sans"/>
              </a:endParaRPr>
            </a:p>
            <a:p>
              <a:pPr algn="ctr">
                <a:lnSpc>
                  <a:spcPts val="1260"/>
                </a:lnSpc>
              </a:pPr>
              <a:r>
                <a:rPr lang="en-US" sz="1050">
                  <a:solidFill>
                    <a:srgbClr val="001597"/>
                  </a:solidFill>
                  <a:latin typeface="Open Sans Bold"/>
                </a:rPr>
                <a:t>Dimensions of the Triple Bottom Line:</a:t>
              </a:r>
            </a:p>
            <a:p>
              <a:pPr algn="just">
                <a:lnSpc>
                  <a:spcPts val="1260"/>
                </a:lnSpc>
              </a:pPr>
              <a:endParaRPr lang="en-US" sz="1050">
                <a:solidFill>
                  <a:srgbClr val="001597"/>
                </a:solidFill>
                <a:latin typeface="Open Sans Bold"/>
              </a:endParaRPr>
            </a:p>
            <a:p>
              <a:pPr algn="just">
                <a:lnSpc>
                  <a:spcPts val="1260"/>
                </a:lnSpc>
              </a:pPr>
              <a:endParaRPr lang="en-US" sz="1050">
                <a:solidFill>
                  <a:srgbClr val="001597"/>
                </a:solidFill>
                <a:latin typeface="Open Sans Bold"/>
              </a:endParaRPr>
            </a:p>
            <a:p>
              <a:pPr algn="just">
                <a:lnSpc>
                  <a:spcPts val="1260"/>
                </a:lnSpc>
              </a:pPr>
              <a:endParaRPr lang="en-US" sz="1050">
                <a:solidFill>
                  <a:srgbClr val="001597"/>
                </a:solidFill>
                <a:latin typeface="Open Sans Bold"/>
              </a:endParaRPr>
            </a:p>
            <a:p>
              <a:pPr algn="just">
                <a:lnSpc>
                  <a:spcPts val="1260"/>
                </a:lnSpc>
              </a:pPr>
              <a:endParaRPr lang="en-US" sz="1050">
                <a:solidFill>
                  <a:srgbClr val="001597"/>
                </a:solidFill>
                <a:latin typeface="Open Sans Bold"/>
              </a:endParaRPr>
            </a:p>
            <a:p>
              <a:pPr algn="just">
                <a:lnSpc>
                  <a:spcPts val="1260"/>
                </a:lnSpc>
              </a:pPr>
              <a:endParaRPr lang="en-US" sz="1050">
                <a:solidFill>
                  <a:srgbClr val="001597"/>
                </a:solidFill>
                <a:latin typeface="Open Sans Bold"/>
              </a:endParaRPr>
            </a:p>
            <a:p>
              <a:pPr algn="just">
                <a:lnSpc>
                  <a:spcPts val="1260"/>
                </a:lnSpc>
              </a:pPr>
              <a:endParaRPr lang="en-US" sz="1050">
                <a:solidFill>
                  <a:srgbClr val="001597"/>
                </a:solidFill>
                <a:latin typeface="Open Sans Bold"/>
              </a:endParaRPr>
            </a:p>
            <a:p>
              <a:pPr algn="just">
                <a:lnSpc>
                  <a:spcPts val="1260"/>
                </a:lnSpc>
              </a:pPr>
              <a:endParaRPr lang="en-US" sz="1050">
                <a:solidFill>
                  <a:srgbClr val="001597"/>
                </a:solidFill>
                <a:latin typeface="Open Sans Bold"/>
              </a:endParaRPr>
            </a:p>
          </p:txBody>
        </p:sp>
      </p:grpSp>
      <p:sp>
        <p:nvSpPr>
          <p:cNvPr id="15" name="AutoShape 15"/>
          <p:cNvSpPr/>
          <p:nvPr/>
        </p:nvSpPr>
        <p:spPr>
          <a:xfrm rot="5298419">
            <a:off x="-720753" y="2741994"/>
            <a:ext cx="2579177" cy="0"/>
          </a:xfrm>
          <a:prstGeom prst="line">
            <a:avLst/>
          </a:prstGeom>
          <a:ln w="57150" cap="rnd">
            <a:solidFill>
              <a:srgbClr val="001597"/>
            </a:solidFill>
            <a:prstDash val="solid"/>
            <a:headEnd type="none" w="sm" len="sm"/>
            <a:tailEnd type="triangle" w="lg" len="med"/>
          </a:ln>
        </p:spPr>
        <p:txBody>
          <a:bodyPr/>
          <a:lstStyle/>
          <a:p>
            <a:endParaRPr lang="en-IN"/>
          </a:p>
        </p:txBody>
      </p:sp>
      <p:grpSp>
        <p:nvGrpSpPr>
          <p:cNvPr id="16" name="Group 16"/>
          <p:cNvGrpSpPr/>
          <p:nvPr/>
        </p:nvGrpSpPr>
        <p:grpSpPr>
          <a:xfrm>
            <a:off x="2716885" y="5233424"/>
            <a:ext cx="552700" cy="552700"/>
            <a:chOff x="0" y="0"/>
            <a:chExt cx="736933" cy="736933"/>
          </a:xfrm>
        </p:grpSpPr>
        <p:sp>
          <p:nvSpPr>
            <p:cNvPr id="17" name="Freeform 17"/>
            <p:cNvSpPr/>
            <p:nvPr/>
          </p:nvSpPr>
          <p:spPr>
            <a:xfrm>
              <a:off x="8509" y="8509"/>
              <a:ext cx="719963" cy="719963"/>
            </a:xfrm>
            <a:custGeom>
              <a:avLst/>
              <a:gdLst/>
              <a:ahLst/>
              <a:cxnLst/>
              <a:rect l="l" t="t" r="r" b="b"/>
              <a:pathLst>
                <a:path w="719963" h="719963">
                  <a:moveTo>
                    <a:pt x="0" y="359918"/>
                  </a:moveTo>
                  <a:cubicBezTo>
                    <a:pt x="0" y="161163"/>
                    <a:pt x="161163" y="0"/>
                    <a:pt x="359918" y="0"/>
                  </a:cubicBezTo>
                  <a:cubicBezTo>
                    <a:pt x="558673" y="0"/>
                    <a:pt x="719963" y="161163"/>
                    <a:pt x="719963" y="359918"/>
                  </a:cubicBezTo>
                  <a:cubicBezTo>
                    <a:pt x="719963" y="558673"/>
                    <a:pt x="558800" y="719963"/>
                    <a:pt x="359918" y="719963"/>
                  </a:cubicBezTo>
                  <a:cubicBezTo>
                    <a:pt x="161036" y="719963"/>
                    <a:pt x="0" y="558800"/>
                    <a:pt x="0" y="359918"/>
                  </a:cubicBezTo>
                  <a:close/>
                </a:path>
              </a:pathLst>
            </a:custGeom>
            <a:solidFill>
              <a:srgbClr val="0C2849">
                <a:alpha val="49412"/>
              </a:srgbClr>
            </a:solidFill>
          </p:spPr>
          <p:txBody>
            <a:bodyPr/>
            <a:lstStyle/>
            <a:p>
              <a:endParaRPr lang="en-IN"/>
            </a:p>
          </p:txBody>
        </p:sp>
        <p:sp>
          <p:nvSpPr>
            <p:cNvPr id="18" name="Freeform 18"/>
            <p:cNvSpPr/>
            <p:nvPr/>
          </p:nvSpPr>
          <p:spPr>
            <a:xfrm>
              <a:off x="0" y="0"/>
              <a:ext cx="736981" cy="736981"/>
            </a:xfrm>
            <a:custGeom>
              <a:avLst/>
              <a:gdLst/>
              <a:ahLst/>
              <a:cxnLst/>
              <a:rect l="l" t="t" r="r" b="b"/>
              <a:pathLst>
                <a:path w="736981" h="736981">
                  <a:moveTo>
                    <a:pt x="0" y="368427"/>
                  </a:moveTo>
                  <a:cubicBezTo>
                    <a:pt x="0" y="164973"/>
                    <a:pt x="164973" y="0"/>
                    <a:pt x="368427" y="0"/>
                  </a:cubicBezTo>
                  <a:lnTo>
                    <a:pt x="368427" y="8509"/>
                  </a:lnTo>
                  <a:lnTo>
                    <a:pt x="368427" y="0"/>
                  </a:lnTo>
                  <a:cubicBezTo>
                    <a:pt x="572008" y="0"/>
                    <a:pt x="736981" y="164973"/>
                    <a:pt x="736981" y="368427"/>
                  </a:cubicBezTo>
                  <a:lnTo>
                    <a:pt x="728472" y="368427"/>
                  </a:lnTo>
                  <a:lnTo>
                    <a:pt x="736981" y="368427"/>
                  </a:lnTo>
                  <a:cubicBezTo>
                    <a:pt x="736981" y="571881"/>
                    <a:pt x="572008" y="736854"/>
                    <a:pt x="368554" y="736854"/>
                  </a:cubicBezTo>
                  <a:lnTo>
                    <a:pt x="368554" y="728345"/>
                  </a:lnTo>
                  <a:lnTo>
                    <a:pt x="368554" y="736854"/>
                  </a:lnTo>
                  <a:cubicBezTo>
                    <a:pt x="164973" y="736981"/>
                    <a:pt x="0" y="572008"/>
                    <a:pt x="0" y="368427"/>
                  </a:cubicBezTo>
                  <a:lnTo>
                    <a:pt x="8509" y="368427"/>
                  </a:lnTo>
                  <a:lnTo>
                    <a:pt x="17018" y="368427"/>
                  </a:lnTo>
                  <a:lnTo>
                    <a:pt x="8509" y="368427"/>
                  </a:lnTo>
                  <a:lnTo>
                    <a:pt x="0" y="368427"/>
                  </a:lnTo>
                  <a:moveTo>
                    <a:pt x="16891" y="368427"/>
                  </a:moveTo>
                  <a:cubicBezTo>
                    <a:pt x="16891" y="373126"/>
                    <a:pt x="13081" y="376936"/>
                    <a:pt x="8382" y="376936"/>
                  </a:cubicBezTo>
                  <a:cubicBezTo>
                    <a:pt x="3683" y="376936"/>
                    <a:pt x="0" y="373126"/>
                    <a:pt x="0" y="368427"/>
                  </a:cubicBezTo>
                  <a:cubicBezTo>
                    <a:pt x="0" y="363728"/>
                    <a:pt x="3810" y="359918"/>
                    <a:pt x="8509" y="359918"/>
                  </a:cubicBezTo>
                  <a:cubicBezTo>
                    <a:pt x="13208" y="359918"/>
                    <a:pt x="17018" y="363728"/>
                    <a:pt x="17018" y="368427"/>
                  </a:cubicBezTo>
                  <a:cubicBezTo>
                    <a:pt x="17018" y="562610"/>
                    <a:pt x="174371" y="719963"/>
                    <a:pt x="368554" y="719963"/>
                  </a:cubicBezTo>
                  <a:cubicBezTo>
                    <a:pt x="562737" y="719963"/>
                    <a:pt x="719963" y="562610"/>
                    <a:pt x="719963" y="368427"/>
                  </a:cubicBezTo>
                  <a:cubicBezTo>
                    <a:pt x="719963" y="174244"/>
                    <a:pt x="562610" y="16891"/>
                    <a:pt x="368427" y="16891"/>
                  </a:cubicBezTo>
                  <a:lnTo>
                    <a:pt x="368427" y="8509"/>
                  </a:lnTo>
                  <a:lnTo>
                    <a:pt x="368427" y="17018"/>
                  </a:lnTo>
                  <a:cubicBezTo>
                    <a:pt x="174371" y="16891"/>
                    <a:pt x="16891" y="174371"/>
                    <a:pt x="16891" y="368427"/>
                  </a:cubicBezTo>
                  <a:close/>
                </a:path>
              </a:pathLst>
            </a:custGeom>
            <a:solidFill>
              <a:srgbClr val="0C2849"/>
            </a:solidFill>
          </p:spPr>
          <p:txBody>
            <a:bodyPr/>
            <a:lstStyle/>
            <a:p>
              <a:endParaRPr lang="en-IN"/>
            </a:p>
          </p:txBody>
        </p:sp>
      </p:grpSp>
      <p:grpSp>
        <p:nvGrpSpPr>
          <p:cNvPr id="19" name="Group 19"/>
          <p:cNvGrpSpPr/>
          <p:nvPr/>
        </p:nvGrpSpPr>
        <p:grpSpPr>
          <a:xfrm>
            <a:off x="2446885" y="4963424"/>
            <a:ext cx="1092700" cy="1092700"/>
            <a:chOff x="0" y="0"/>
            <a:chExt cx="1456933" cy="1456933"/>
          </a:xfrm>
        </p:grpSpPr>
        <p:sp>
          <p:nvSpPr>
            <p:cNvPr id="20" name="Freeform 20"/>
            <p:cNvSpPr/>
            <p:nvPr/>
          </p:nvSpPr>
          <p:spPr>
            <a:xfrm>
              <a:off x="8509" y="8509"/>
              <a:ext cx="1439926" cy="1439926"/>
            </a:xfrm>
            <a:custGeom>
              <a:avLst/>
              <a:gdLst/>
              <a:ahLst/>
              <a:cxnLst/>
              <a:rect l="l" t="t" r="r" b="b"/>
              <a:pathLst>
                <a:path w="1439926" h="1439926">
                  <a:moveTo>
                    <a:pt x="0" y="719963"/>
                  </a:moveTo>
                  <a:cubicBezTo>
                    <a:pt x="0" y="322326"/>
                    <a:pt x="322326" y="0"/>
                    <a:pt x="719963" y="0"/>
                  </a:cubicBezTo>
                  <a:cubicBezTo>
                    <a:pt x="1117600" y="0"/>
                    <a:pt x="1439926" y="322326"/>
                    <a:pt x="1439926" y="719963"/>
                  </a:cubicBezTo>
                  <a:cubicBezTo>
                    <a:pt x="1439926" y="1117600"/>
                    <a:pt x="1117600" y="1439926"/>
                    <a:pt x="719963" y="1439926"/>
                  </a:cubicBezTo>
                  <a:cubicBezTo>
                    <a:pt x="322326" y="1439926"/>
                    <a:pt x="0" y="1117600"/>
                    <a:pt x="0" y="719963"/>
                  </a:cubicBezTo>
                  <a:close/>
                </a:path>
              </a:pathLst>
            </a:custGeom>
            <a:solidFill>
              <a:srgbClr val="11A9FF">
                <a:alpha val="49412"/>
              </a:srgbClr>
            </a:solidFill>
          </p:spPr>
          <p:txBody>
            <a:bodyPr/>
            <a:lstStyle/>
            <a:p>
              <a:endParaRPr lang="en-IN"/>
            </a:p>
          </p:txBody>
        </p:sp>
        <p:sp>
          <p:nvSpPr>
            <p:cNvPr id="21" name="Freeform 21"/>
            <p:cNvSpPr/>
            <p:nvPr/>
          </p:nvSpPr>
          <p:spPr>
            <a:xfrm>
              <a:off x="0" y="0"/>
              <a:ext cx="1456944" cy="1456944"/>
            </a:xfrm>
            <a:custGeom>
              <a:avLst/>
              <a:gdLst/>
              <a:ahLst/>
              <a:cxnLst/>
              <a:rect l="l" t="t" r="r" b="b"/>
              <a:pathLst>
                <a:path w="1456944" h="1456944">
                  <a:moveTo>
                    <a:pt x="0" y="728472"/>
                  </a:moveTo>
                  <a:cubicBezTo>
                    <a:pt x="0" y="326136"/>
                    <a:pt x="326136" y="0"/>
                    <a:pt x="728472" y="0"/>
                  </a:cubicBezTo>
                  <a:lnTo>
                    <a:pt x="728472" y="8509"/>
                  </a:lnTo>
                  <a:lnTo>
                    <a:pt x="728472" y="0"/>
                  </a:lnTo>
                  <a:cubicBezTo>
                    <a:pt x="1130808" y="0"/>
                    <a:pt x="1456944" y="326136"/>
                    <a:pt x="1456944" y="728472"/>
                  </a:cubicBezTo>
                  <a:lnTo>
                    <a:pt x="1448435" y="728472"/>
                  </a:lnTo>
                  <a:lnTo>
                    <a:pt x="1456944" y="728472"/>
                  </a:lnTo>
                  <a:cubicBezTo>
                    <a:pt x="1456944" y="1130808"/>
                    <a:pt x="1130808" y="1456944"/>
                    <a:pt x="728472" y="1456944"/>
                  </a:cubicBezTo>
                  <a:lnTo>
                    <a:pt x="728472" y="1448435"/>
                  </a:lnTo>
                  <a:lnTo>
                    <a:pt x="728472" y="1456944"/>
                  </a:lnTo>
                  <a:cubicBezTo>
                    <a:pt x="326136" y="1456944"/>
                    <a:pt x="0" y="1130808"/>
                    <a:pt x="0" y="728472"/>
                  </a:cubicBezTo>
                  <a:lnTo>
                    <a:pt x="8509" y="728472"/>
                  </a:lnTo>
                  <a:lnTo>
                    <a:pt x="17018" y="728472"/>
                  </a:lnTo>
                  <a:lnTo>
                    <a:pt x="8509" y="728472"/>
                  </a:lnTo>
                  <a:lnTo>
                    <a:pt x="0" y="728472"/>
                  </a:lnTo>
                  <a:moveTo>
                    <a:pt x="16891" y="728472"/>
                  </a:moveTo>
                  <a:cubicBezTo>
                    <a:pt x="16891" y="733171"/>
                    <a:pt x="13081" y="736981"/>
                    <a:pt x="8382" y="736981"/>
                  </a:cubicBezTo>
                  <a:cubicBezTo>
                    <a:pt x="3683" y="736981"/>
                    <a:pt x="0" y="733171"/>
                    <a:pt x="0" y="728472"/>
                  </a:cubicBezTo>
                  <a:cubicBezTo>
                    <a:pt x="0" y="723773"/>
                    <a:pt x="3810" y="719963"/>
                    <a:pt x="8509" y="719963"/>
                  </a:cubicBezTo>
                  <a:cubicBezTo>
                    <a:pt x="13208" y="719963"/>
                    <a:pt x="17018" y="723773"/>
                    <a:pt x="17018" y="728472"/>
                  </a:cubicBezTo>
                  <a:cubicBezTo>
                    <a:pt x="17018" y="1121410"/>
                    <a:pt x="335534" y="1440053"/>
                    <a:pt x="728599" y="1440053"/>
                  </a:cubicBezTo>
                  <a:cubicBezTo>
                    <a:pt x="1121664" y="1440053"/>
                    <a:pt x="1440180" y="1121537"/>
                    <a:pt x="1440180" y="728472"/>
                  </a:cubicBezTo>
                  <a:cubicBezTo>
                    <a:pt x="1440180" y="335407"/>
                    <a:pt x="1121410" y="16891"/>
                    <a:pt x="728472" y="16891"/>
                  </a:cubicBezTo>
                  <a:lnTo>
                    <a:pt x="728472" y="8509"/>
                  </a:lnTo>
                  <a:lnTo>
                    <a:pt x="728472" y="17018"/>
                  </a:lnTo>
                  <a:cubicBezTo>
                    <a:pt x="335534" y="16891"/>
                    <a:pt x="16891" y="335534"/>
                    <a:pt x="16891" y="728472"/>
                  </a:cubicBezTo>
                  <a:close/>
                </a:path>
              </a:pathLst>
            </a:custGeom>
            <a:solidFill>
              <a:srgbClr val="0C2849"/>
            </a:solidFill>
          </p:spPr>
          <p:txBody>
            <a:bodyPr/>
            <a:lstStyle/>
            <a:p>
              <a:endParaRPr lang="en-IN"/>
            </a:p>
          </p:txBody>
        </p:sp>
      </p:grpSp>
      <p:grpSp>
        <p:nvGrpSpPr>
          <p:cNvPr id="22" name="Group 22"/>
          <p:cNvGrpSpPr/>
          <p:nvPr/>
        </p:nvGrpSpPr>
        <p:grpSpPr>
          <a:xfrm>
            <a:off x="2176885" y="4712990"/>
            <a:ext cx="1632700" cy="1632700"/>
            <a:chOff x="0" y="0"/>
            <a:chExt cx="2176933" cy="2176933"/>
          </a:xfrm>
        </p:grpSpPr>
        <p:sp>
          <p:nvSpPr>
            <p:cNvPr id="23" name="Freeform 23"/>
            <p:cNvSpPr/>
            <p:nvPr/>
          </p:nvSpPr>
          <p:spPr>
            <a:xfrm>
              <a:off x="8509" y="8509"/>
              <a:ext cx="2160016" cy="2160016"/>
            </a:xfrm>
            <a:custGeom>
              <a:avLst/>
              <a:gdLst/>
              <a:ahLst/>
              <a:cxnLst/>
              <a:rect l="l" t="t" r="r" b="b"/>
              <a:pathLst>
                <a:path w="2160016" h="2160016">
                  <a:moveTo>
                    <a:pt x="0" y="1080008"/>
                  </a:moveTo>
                  <a:cubicBezTo>
                    <a:pt x="0" y="483489"/>
                    <a:pt x="483489" y="0"/>
                    <a:pt x="1080008" y="0"/>
                  </a:cubicBezTo>
                  <a:cubicBezTo>
                    <a:pt x="1676527" y="0"/>
                    <a:pt x="2160016" y="483489"/>
                    <a:pt x="2160016" y="1080008"/>
                  </a:cubicBezTo>
                  <a:cubicBezTo>
                    <a:pt x="2160016" y="1676527"/>
                    <a:pt x="1676527" y="2160016"/>
                    <a:pt x="1080008" y="2160016"/>
                  </a:cubicBezTo>
                  <a:cubicBezTo>
                    <a:pt x="483489" y="2160016"/>
                    <a:pt x="0" y="1676400"/>
                    <a:pt x="0" y="1080008"/>
                  </a:cubicBezTo>
                  <a:close/>
                </a:path>
              </a:pathLst>
            </a:custGeom>
            <a:solidFill>
              <a:srgbClr val="11A9FF">
                <a:alpha val="19608"/>
              </a:srgbClr>
            </a:solidFill>
          </p:spPr>
          <p:txBody>
            <a:bodyPr/>
            <a:lstStyle/>
            <a:p>
              <a:endParaRPr lang="en-IN"/>
            </a:p>
          </p:txBody>
        </p:sp>
        <p:sp>
          <p:nvSpPr>
            <p:cNvPr id="24" name="Freeform 24"/>
            <p:cNvSpPr/>
            <p:nvPr/>
          </p:nvSpPr>
          <p:spPr>
            <a:xfrm>
              <a:off x="0" y="0"/>
              <a:ext cx="2177034" cy="2177034"/>
            </a:xfrm>
            <a:custGeom>
              <a:avLst/>
              <a:gdLst/>
              <a:ahLst/>
              <a:cxnLst/>
              <a:rect l="l" t="t" r="r" b="b"/>
              <a:pathLst>
                <a:path w="2177034" h="2177034">
                  <a:moveTo>
                    <a:pt x="0" y="1088517"/>
                  </a:moveTo>
                  <a:cubicBezTo>
                    <a:pt x="0" y="487299"/>
                    <a:pt x="487299" y="0"/>
                    <a:pt x="1088517" y="0"/>
                  </a:cubicBezTo>
                  <a:lnTo>
                    <a:pt x="1088517" y="8509"/>
                  </a:lnTo>
                  <a:lnTo>
                    <a:pt x="1088517" y="0"/>
                  </a:lnTo>
                  <a:cubicBezTo>
                    <a:pt x="1689608" y="0"/>
                    <a:pt x="2177034" y="487299"/>
                    <a:pt x="2177034" y="1088517"/>
                  </a:cubicBezTo>
                  <a:lnTo>
                    <a:pt x="2168525" y="1088517"/>
                  </a:lnTo>
                  <a:lnTo>
                    <a:pt x="2177034" y="1088517"/>
                  </a:lnTo>
                  <a:cubicBezTo>
                    <a:pt x="2177034" y="1689608"/>
                    <a:pt x="1689735" y="2177034"/>
                    <a:pt x="1088517" y="2177034"/>
                  </a:cubicBezTo>
                  <a:lnTo>
                    <a:pt x="1088517" y="2168525"/>
                  </a:lnTo>
                  <a:lnTo>
                    <a:pt x="1088517" y="2177034"/>
                  </a:lnTo>
                  <a:cubicBezTo>
                    <a:pt x="487299" y="2176907"/>
                    <a:pt x="0" y="1689608"/>
                    <a:pt x="0" y="1088517"/>
                  </a:cubicBezTo>
                  <a:lnTo>
                    <a:pt x="8509" y="1088517"/>
                  </a:lnTo>
                  <a:lnTo>
                    <a:pt x="17018" y="1088517"/>
                  </a:lnTo>
                  <a:lnTo>
                    <a:pt x="8509" y="1088517"/>
                  </a:lnTo>
                  <a:lnTo>
                    <a:pt x="0" y="1088517"/>
                  </a:lnTo>
                  <a:moveTo>
                    <a:pt x="16891" y="1088517"/>
                  </a:moveTo>
                  <a:cubicBezTo>
                    <a:pt x="16891" y="1093216"/>
                    <a:pt x="13081" y="1097026"/>
                    <a:pt x="8382" y="1097026"/>
                  </a:cubicBezTo>
                  <a:cubicBezTo>
                    <a:pt x="3683" y="1097026"/>
                    <a:pt x="0" y="1093089"/>
                    <a:pt x="0" y="1088517"/>
                  </a:cubicBezTo>
                  <a:cubicBezTo>
                    <a:pt x="0" y="1083945"/>
                    <a:pt x="3810" y="1080008"/>
                    <a:pt x="8509" y="1080008"/>
                  </a:cubicBezTo>
                  <a:cubicBezTo>
                    <a:pt x="13208" y="1080008"/>
                    <a:pt x="17018" y="1083818"/>
                    <a:pt x="17018" y="1088517"/>
                  </a:cubicBezTo>
                  <a:cubicBezTo>
                    <a:pt x="17018" y="1680337"/>
                    <a:pt x="496697" y="2160016"/>
                    <a:pt x="1088517" y="2160016"/>
                  </a:cubicBezTo>
                  <a:cubicBezTo>
                    <a:pt x="1680337" y="2160016"/>
                    <a:pt x="2160016" y="1680337"/>
                    <a:pt x="2160016" y="1088517"/>
                  </a:cubicBezTo>
                  <a:cubicBezTo>
                    <a:pt x="2160016" y="496697"/>
                    <a:pt x="1680210" y="16891"/>
                    <a:pt x="1088517" y="16891"/>
                  </a:cubicBezTo>
                  <a:lnTo>
                    <a:pt x="1088517" y="8509"/>
                  </a:lnTo>
                  <a:lnTo>
                    <a:pt x="1088517" y="17018"/>
                  </a:lnTo>
                  <a:cubicBezTo>
                    <a:pt x="496697" y="17018"/>
                    <a:pt x="17018" y="496697"/>
                    <a:pt x="17018" y="1088517"/>
                  </a:cubicBezTo>
                  <a:close/>
                </a:path>
              </a:pathLst>
            </a:custGeom>
            <a:solidFill>
              <a:srgbClr val="0C2849"/>
            </a:solidFill>
          </p:spPr>
          <p:txBody>
            <a:bodyPr/>
            <a:lstStyle/>
            <a:p>
              <a:endParaRPr lang="en-IN"/>
            </a:p>
          </p:txBody>
        </p:sp>
      </p:grpSp>
      <p:sp>
        <p:nvSpPr>
          <p:cNvPr id="25" name="AutoShape 25"/>
          <p:cNvSpPr/>
          <p:nvPr/>
        </p:nvSpPr>
        <p:spPr>
          <a:xfrm>
            <a:off x="2588348" y="5105065"/>
            <a:ext cx="809774" cy="19050"/>
          </a:xfrm>
          <a:prstGeom prst="line">
            <a:avLst/>
          </a:prstGeom>
          <a:ln w="19050" cap="rnd">
            <a:solidFill>
              <a:srgbClr val="0C2849"/>
            </a:solidFill>
            <a:prstDash val="solid"/>
            <a:headEnd type="none" w="sm" len="sm"/>
            <a:tailEnd type="none" w="sm" len="sm"/>
          </a:ln>
        </p:spPr>
        <p:txBody>
          <a:bodyPr/>
          <a:lstStyle/>
          <a:p>
            <a:endParaRPr lang="en-IN"/>
          </a:p>
        </p:txBody>
      </p:sp>
      <p:sp>
        <p:nvSpPr>
          <p:cNvPr id="26" name="AutoShape 26"/>
          <p:cNvSpPr/>
          <p:nvPr/>
        </p:nvSpPr>
        <p:spPr>
          <a:xfrm rot="1975686">
            <a:off x="2914743" y="5714308"/>
            <a:ext cx="858618" cy="0"/>
          </a:xfrm>
          <a:prstGeom prst="line">
            <a:avLst/>
          </a:prstGeom>
          <a:ln w="19050" cap="rnd">
            <a:solidFill>
              <a:srgbClr val="0C2849"/>
            </a:solidFill>
            <a:prstDash val="solid"/>
            <a:headEnd type="none" w="sm" len="sm"/>
            <a:tailEnd type="none" w="sm" len="sm"/>
          </a:ln>
        </p:spPr>
        <p:txBody>
          <a:bodyPr/>
          <a:lstStyle/>
          <a:p>
            <a:endParaRPr lang="en-IN"/>
          </a:p>
        </p:txBody>
      </p:sp>
      <p:sp>
        <p:nvSpPr>
          <p:cNvPr id="27" name="AutoShape 27"/>
          <p:cNvSpPr/>
          <p:nvPr/>
        </p:nvSpPr>
        <p:spPr>
          <a:xfrm rot="8824311">
            <a:off x="2213109" y="5714308"/>
            <a:ext cx="858617" cy="0"/>
          </a:xfrm>
          <a:prstGeom prst="line">
            <a:avLst/>
          </a:prstGeom>
          <a:ln w="19050" cap="rnd">
            <a:solidFill>
              <a:srgbClr val="0C2849"/>
            </a:solidFill>
            <a:prstDash val="solid"/>
            <a:headEnd type="none" w="sm" len="sm"/>
            <a:tailEnd type="none" w="sm" len="sm"/>
          </a:ln>
        </p:spPr>
        <p:txBody>
          <a:bodyPr/>
          <a:lstStyle/>
          <a:p>
            <a:endParaRPr lang="en-IN"/>
          </a:p>
        </p:txBody>
      </p:sp>
      <p:sp>
        <p:nvSpPr>
          <p:cNvPr id="28" name="TextBox 28"/>
          <p:cNvSpPr txBox="1"/>
          <p:nvPr/>
        </p:nvSpPr>
        <p:spPr>
          <a:xfrm>
            <a:off x="1156025" y="4926872"/>
            <a:ext cx="1036348" cy="161925"/>
          </a:xfrm>
          <a:prstGeom prst="rect">
            <a:avLst/>
          </a:prstGeom>
        </p:spPr>
        <p:txBody>
          <a:bodyPr lIns="0" tIns="0" rIns="0" bIns="0" rtlCol="0" anchor="t">
            <a:spAutoFit/>
          </a:bodyPr>
          <a:lstStyle/>
          <a:p>
            <a:pPr algn="ctr">
              <a:lnSpc>
                <a:spcPts val="1320"/>
              </a:lnSpc>
            </a:pPr>
            <a:r>
              <a:rPr lang="en-US" sz="1100">
                <a:solidFill>
                  <a:srgbClr val="001597"/>
                </a:solidFill>
                <a:latin typeface="Open Sans"/>
              </a:rPr>
              <a:t>Environmental</a:t>
            </a:r>
          </a:p>
        </p:txBody>
      </p:sp>
      <p:sp>
        <p:nvSpPr>
          <p:cNvPr id="29" name="TextBox 29"/>
          <p:cNvSpPr txBox="1"/>
          <p:nvPr/>
        </p:nvSpPr>
        <p:spPr>
          <a:xfrm>
            <a:off x="2475060" y="6494977"/>
            <a:ext cx="1036348" cy="161925"/>
          </a:xfrm>
          <a:prstGeom prst="rect">
            <a:avLst/>
          </a:prstGeom>
        </p:spPr>
        <p:txBody>
          <a:bodyPr lIns="0" tIns="0" rIns="0" bIns="0" rtlCol="0" anchor="t">
            <a:spAutoFit/>
          </a:bodyPr>
          <a:lstStyle/>
          <a:p>
            <a:pPr algn="ctr">
              <a:lnSpc>
                <a:spcPts val="1320"/>
              </a:lnSpc>
            </a:pPr>
            <a:r>
              <a:rPr lang="en-US" sz="1100">
                <a:solidFill>
                  <a:srgbClr val="001597"/>
                </a:solidFill>
                <a:latin typeface="Open Sans"/>
              </a:rPr>
              <a:t>Economic</a:t>
            </a:r>
          </a:p>
        </p:txBody>
      </p:sp>
      <p:sp>
        <p:nvSpPr>
          <p:cNvPr id="30" name="TextBox 30"/>
          <p:cNvSpPr txBox="1"/>
          <p:nvPr/>
        </p:nvSpPr>
        <p:spPr>
          <a:xfrm>
            <a:off x="3753542" y="4926872"/>
            <a:ext cx="1036348" cy="161925"/>
          </a:xfrm>
          <a:prstGeom prst="rect">
            <a:avLst/>
          </a:prstGeom>
        </p:spPr>
        <p:txBody>
          <a:bodyPr lIns="0" tIns="0" rIns="0" bIns="0" rtlCol="0" anchor="t">
            <a:spAutoFit/>
          </a:bodyPr>
          <a:lstStyle/>
          <a:p>
            <a:pPr algn="ctr">
              <a:lnSpc>
                <a:spcPts val="1320"/>
              </a:lnSpc>
            </a:pPr>
            <a:r>
              <a:rPr lang="en-US" sz="1100">
                <a:solidFill>
                  <a:srgbClr val="001597"/>
                </a:solidFill>
                <a:latin typeface="Open Sans"/>
              </a:rPr>
              <a:t>Social</a:t>
            </a:r>
          </a:p>
        </p:txBody>
      </p:sp>
      <p:graphicFrame>
        <p:nvGraphicFramePr>
          <p:cNvPr id="31" name="Table 31"/>
          <p:cNvGraphicFramePr>
            <a:graphicFrameLocks noGrp="1"/>
          </p:cNvGraphicFramePr>
          <p:nvPr/>
        </p:nvGraphicFramePr>
        <p:xfrm>
          <a:off x="5550196" y="1174253"/>
          <a:ext cx="4559300" cy="2197100"/>
        </p:xfrm>
        <a:graphic>
          <a:graphicData uri="http://schemas.openxmlformats.org/drawingml/2006/table">
            <a:tbl>
              <a:tblPr/>
              <a:tblGrid>
                <a:gridCol w="1310796">
                  <a:extLst>
                    <a:ext uri="{9D8B030D-6E8A-4147-A177-3AD203B41FA5}">
                      <a16:colId xmlns:a16="http://schemas.microsoft.com/office/drawing/2014/main" val="20000"/>
                    </a:ext>
                  </a:extLst>
                </a:gridCol>
                <a:gridCol w="1651392">
                  <a:extLst>
                    <a:ext uri="{9D8B030D-6E8A-4147-A177-3AD203B41FA5}">
                      <a16:colId xmlns:a16="http://schemas.microsoft.com/office/drawing/2014/main" val="20001"/>
                    </a:ext>
                  </a:extLst>
                </a:gridCol>
                <a:gridCol w="1597113">
                  <a:extLst>
                    <a:ext uri="{9D8B030D-6E8A-4147-A177-3AD203B41FA5}">
                      <a16:colId xmlns:a16="http://schemas.microsoft.com/office/drawing/2014/main" val="20002"/>
                    </a:ext>
                  </a:extLst>
                </a:gridCol>
              </a:tblGrid>
              <a:tr h="401087">
                <a:tc>
                  <a:txBody>
                    <a:bodyPr/>
                    <a:lstStyle/>
                    <a:p>
                      <a:pPr algn="l">
                        <a:lnSpc>
                          <a:spcPts val="1200"/>
                        </a:lnSpc>
                        <a:defRPr/>
                      </a:pPr>
                      <a:r>
                        <a:rPr lang="en-US" sz="1000" spc="9">
                          <a:solidFill>
                            <a:srgbClr val="000000"/>
                          </a:solidFill>
                          <a:latin typeface="TT Rounds Condensed"/>
                        </a:rPr>
                        <a:t>Social Impact</a:t>
                      </a:r>
                      <a:endParaRPr lang="en-US" sz="1100"/>
                    </a:p>
                  </a:txBody>
                  <a:tcPr marL="89725" marR="89725" marT="89725" marB="897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6BA22"/>
                    </a:solidFill>
                  </a:tcPr>
                </a:tc>
                <a:tc>
                  <a:txBody>
                    <a:bodyPr/>
                    <a:lstStyle/>
                    <a:p>
                      <a:pPr algn="l">
                        <a:lnSpc>
                          <a:spcPts val="1200"/>
                        </a:lnSpc>
                        <a:defRPr/>
                      </a:pPr>
                      <a:r>
                        <a:rPr lang="en-US" sz="1000" spc="9">
                          <a:solidFill>
                            <a:srgbClr val="000000"/>
                          </a:solidFill>
                          <a:latin typeface="TT Rounds Condensed"/>
                        </a:rPr>
                        <a:t>Environmental Impact</a:t>
                      </a:r>
                      <a:endParaRPr lang="en-US" sz="1100"/>
                    </a:p>
                  </a:txBody>
                  <a:tcPr marL="89725" marR="89725" marT="89725" marB="897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6BA22"/>
                    </a:solidFill>
                  </a:tcPr>
                </a:tc>
                <a:tc>
                  <a:txBody>
                    <a:bodyPr/>
                    <a:lstStyle/>
                    <a:p>
                      <a:pPr algn="l">
                        <a:lnSpc>
                          <a:spcPts val="1200"/>
                        </a:lnSpc>
                        <a:defRPr/>
                      </a:pPr>
                      <a:r>
                        <a:rPr lang="en-US" sz="1000" spc="9">
                          <a:solidFill>
                            <a:srgbClr val="000000"/>
                          </a:solidFill>
                          <a:latin typeface="TT Rounds Condensed"/>
                        </a:rPr>
                        <a:t>Economic Impact</a:t>
                      </a:r>
                      <a:endParaRPr lang="en-US" sz="1100"/>
                    </a:p>
                  </a:txBody>
                  <a:tcPr marL="89725" marR="89725" marT="89725" marB="897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6BA22"/>
                    </a:solidFill>
                  </a:tcPr>
                </a:tc>
                <a:extLst>
                  <a:ext uri="{0D108BD9-81ED-4DB2-BD59-A6C34878D82A}">
                    <a16:rowId xmlns:a16="http://schemas.microsoft.com/office/drawing/2014/main" val="10000"/>
                  </a:ext>
                </a:extLst>
              </a:tr>
              <a:tr h="1796013">
                <a:tc>
                  <a:txBody>
                    <a:bodyPr/>
                    <a:lstStyle/>
                    <a:p>
                      <a:pPr marL="120650" lvl="1" indent="-60325" algn="l">
                        <a:lnSpc>
                          <a:spcPts val="1200"/>
                        </a:lnSpc>
                        <a:buFont typeface="Arial"/>
                        <a:buChar char="•"/>
                        <a:defRPr/>
                      </a:pPr>
                      <a:r>
                        <a:rPr lang="en-US" sz="1000" spc="9">
                          <a:solidFill>
                            <a:srgbClr val="000000"/>
                          </a:solidFill>
                          <a:latin typeface="TT Rounds Condensed"/>
                        </a:rPr>
                        <a:t>Job creation</a:t>
                      </a:r>
                      <a:endParaRPr lang="en-US" sz="1100"/>
                    </a:p>
                    <a:p>
                      <a:pPr marL="120650" lvl="1" indent="-60325" algn="l">
                        <a:lnSpc>
                          <a:spcPts val="1200"/>
                        </a:lnSpc>
                        <a:buFont typeface="Arial"/>
                        <a:buChar char="•"/>
                      </a:pPr>
                      <a:r>
                        <a:rPr lang="en-US" sz="1000" spc="9">
                          <a:solidFill>
                            <a:srgbClr val="000000"/>
                          </a:solidFill>
                          <a:latin typeface="TT Rounds Condensed"/>
                        </a:rPr>
                        <a:t>Skills training</a:t>
                      </a:r>
                    </a:p>
                    <a:p>
                      <a:pPr marL="120650" lvl="1" indent="-60325" algn="l">
                        <a:lnSpc>
                          <a:spcPts val="1200"/>
                        </a:lnSpc>
                        <a:buFont typeface="Arial"/>
                        <a:buChar char="•"/>
                      </a:pPr>
                      <a:r>
                        <a:rPr lang="en-US" sz="1000" spc="9">
                          <a:solidFill>
                            <a:srgbClr val="000000"/>
                          </a:solidFill>
                          <a:latin typeface="TT Rounds Condensed"/>
                        </a:rPr>
                        <a:t>Community strengthening</a:t>
                      </a:r>
                    </a:p>
                    <a:p>
                      <a:pPr marL="120650" lvl="1" indent="-60325" algn="l">
                        <a:lnSpc>
                          <a:spcPts val="1200"/>
                        </a:lnSpc>
                        <a:buFont typeface="Arial"/>
                        <a:buChar char="•"/>
                      </a:pPr>
                      <a:r>
                        <a:rPr lang="en-US" sz="1000" spc="9">
                          <a:solidFill>
                            <a:srgbClr val="000000"/>
                          </a:solidFill>
                          <a:latin typeface="TT Rounds Condensed"/>
                        </a:rPr>
                        <a:t>Women empowerment</a:t>
                      </a:r>
                    </a:p>
                    <a:p>
                      <a:pPr marL="120650" lvl="1" indent="-60325" algn="l">
                        <a:lnSpc>
                          <a:spcPts val="1200"/>
                        </a:lnSpc>
                        <a:buFont typeface="Arial"/>
                        <a:buChar char="•"/>
                      </a:pPr>
                      <a:r>
                        <a:rPr lang="en-US" sz="1000" spc="9">
                          <a:solidFill>
                            <a:srgbClr val="000000"/>
                          </a:solidFill>
                          <a:latin typeface="TT Rounds Condensed"/>
                        </a:rPr>
                        <a:t>Increased mobility</a:t>
                      </a:r>
                    </a:p>
                    <a:p>
                      <a:pPr marL="120650" lvl="1" indent="-60325" algn="l">
                        <a:lnSpc>
                          <a:spcPts val="1200"/>
                        </a:lnSpc>
                        <a:buFont typeface="Arial"/>
                        <a:buChar char="•"/>
                      </a:pPr>
                      <a:r>
                        <a:rPr lang="en-US" sz="1000" spc="9">
                          <a:solidFill>
                            <a:srgbClr val="000000"/>
                          </a:solidFill>
                          <a:latin typeface="TT Rounds Condensed"/>
                        </a:rPr>
                        <a:t>Increased access to education, health services, infrastructure</a:t>
                      </a:r>
                    </a:p>
                  </a:txBody>
                  <a:tcPr marL="89725" marR="89725" marT="89725" marB="897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marL="120650" lvl="1" indent="-60325" algn="l">
                        <a:lnSpc>
                          <a:spcPts val="1200"/>
                        </a:lnSpc>
                        <a:buFont typeface="Arial"/>
                        <a:buChar char="•"/>
                        <a:defRPr/>
                      </a:pPr>
                      <a:r>
                        <a:rPr lang="en-US" sz="1000" spc="9">
                          <a:solidFill>
                            <a:srgbClr val="000000"/>
                          </a:solidFill>
                          <a:latin typeface="TT Rounds Condensed"/>
                        </a:rPr>
                        <a:t>Provision of environmental awareness, training and education</a:t>
                      </a:r>
                      <a:endParaRPr lang="en-US" sz="1100"/>
                    </a:p>
                    <a:p>
                      <a:pPr marL="120650" lvl="1" indent="-60325" algn="l">
                        <a:lnSpc>
                          <a:spcPts val="1200"/>
                        </a:lnSpc>
                        <a:buFont typeface="Arial"/>
                        <a:buChar char="•"/>
                      </a:pPr>
                      <a:r>
                        <a:rPr lang="en-US" sz="1000" spc="9">
                          <a:solidFill>
                            <a:srgbClr val="000000"/>
                          </a:solidFill>
                          <a:latin typeface="TT Rounds Condensed"/>
                        </a:rPr>
                        <a:t>Changes in community choices and actions</a:t>
                      </a:r>
                    </a:p>
                    <a:p>
                      <a:pPr marL="120650" lvl="1" indent="-60325" algn="l">
                        <a:lnSpc>
                          <a:spcPts val="1200"/>
                        </a:lnSpc>
                        <a:buFont typeface="Arial"/>
                        <a:buChar char="•"/>
                      </a:pPr>
                      <a:r>
                        <a:rPr lang="en-US" sz="1000" spc="9">
                          <a:solidFill>
                            <a:srgbClr val="000000"/>
                          </a:solidFill>
                          <a:latin typeface="TT Rounds Condensed"/>
                        </a:rPr>
                        <a:t>Increased product lifecycles</a:t>
                      </a:r>
                    </a:p>
                    <a:p>
                      <a:pPr marL="120650" lvl="1" indent="-60325" algn="l">
                        <a:lnSpc>
                          <a:spcPts val="1200"/>
                        </a:lnSpc>
                        <a:buFont typeface="Arial"/>
                        <a:buChar char="•"/>
                      </a:pPr>
                      <a:r>
                        <a:rPr lang="en-US" sz="1000" spc="9">
                          <a:solidFill>
                            <a:srgbClr val="000000"/>
                          </a:solidFill>
                          <a:latin typeface="TT Rounds Condensed"/>
                        </a:rPr>
                        <a:t>Reduced pollution and waste</a:t>
                      </a:r>
                    </a:p>
                    <a:p>
                      <a:pPr marL="120650" lvl="1" indent="-60325" algn="l">
                        <a:lnSpc>
                          <a:spcPts val="1200"/>
                        </a:lnSpc>
                        <a:buFont typeface="Arial"/>
                        <a:buChar char="•"/>
                      </a:pPr>
                      <a:r>
                        <a:rPr lang="en-US" sz="1000" spc="9">
                          <a:solidFill>
                            <a:srgbClr val="000000"/>
                          </a:solidFill>
                          <a:latin typeface="TT Rounds Condensed"/>
                        </a:rPr>
                        <a:t>Use of regenerable resources</a:t>
                      </a:r>
                    </a:p>
                    <a:p>
                      <a:pPr marL="120650" lvl="1" indent="-60325" algn="l">
                        <a:lnSpc>
                          <a:spcPts val="1200"/>
                        </a:lnSpc>
                        <a:buFont typeface="Arial"/>
                        <a:buChar char="•"/>
                      </a:pPr>
                      <a:r>
                        <a:rPr lang="en-US" sz="1000" spc="9">
                          <a:solidFill>
                            <a:srgbClr val="000000"/>
                          </a:solidFill>
                          <a:latin typeface="TT Rounds Condensed"/>
                        </a:rPr>
                        <a:t>Protection of local biodiversity</a:t>
                      </a:r>
                    </a:p>
                  </a:txBody>
                  <a:tcPr marL="89725" marR="89725" marT="89725" marB="897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marL="120650" lvl="1" indent="-60325" algn="l">
                        <a:lnSpc>
                          <a:spcPts val="1200"/>
                        </a:lnSpc>
                        <a:buFont typeface="Arial"/>
                        <a:buChar char="•"/>
                        <a:defRPr/>
                      </a:pPr>
                      <a:r>
                        <a:rPr lang="en-US" sz="1000" spc="9">
                          <a:solidFill>
                            <a:srgbClr val="000000"/>
                          </a:solidFill>
                          <a:latin typeface="TT Rounds Condensed"/>
                        </a:rPr>
                        <a:t>Strengthened local economy and value chains</a:t>
                      </a:r>
                      <a:endParaRPr lang="en-US" sz="1100"/>
                    </a:p>
                    <a:p>
                      <a:pPr marL="120650" lvl="1" indent="-60325" algn="l">
                        <a:lnSpc>
                          <a:spcPts val="1200"/>
                        </a:lnSpc>
                        <a:buFont typeface="Arial"/>
                        <a:buChar char="•"/>
                      </a:pPr>
                      <a:r>
                        <a:rPr lang="en-US" sz="1000" spc="9">
                          <a:solidFill>
                            <a:srgbClr val="000000"/>
                          </a:solidFill>
                          <a:latin typeface="TT Rounds Condensed"/>
                        </a:rPr>
                        <a:t>Increased the income of vulnerable groups </a:t>
                      </a:r>
                    </a:p>
                    <a:p>
                      <a:pPr marL="120650" lvl="1" indent="-60325" algn="l">
                        <a:lnSpc>
                          <a:spcPts val="1200"/>
                        </a:lnSpc>
                        <a:buFont typeface="Arial"/>
                        <a:buChar char="•"/>
                      </a:pPr>
                      <a:r>
                        <a:rPr lang="en-US" sz="1000" spc="9">
                          <a:solidFill>
                            <a:srgbClr val="000000"/>
                          </a:solidFill>
                          <a:latin typeface="TT Rounds Condensed"/>
                        </a:rPr>
                        <a:t>Higher producer price premiums or prices for smallholder farmers</a:t>
                      </a:r>
                    </a:p>
                    <a:p>
                      <a:pPr marL="120650" lvl="1" indent="-60325" algn="l">
                        <a:lnSpc>
                          <a:spcPts val="1200"/>
                        </a:lnSpc>
                        <a:buFont typeface="Arial"/>
                        <a:buChar char="•"/>
                      </a:pPr>
                      <a:r>
                        <a:rPr lang="en-US" sz="1000" spc="9">
                          <a:solidFill>
                            <a:srgbClr val="000000"/>
                          </a:solidFill>
                          <a:latin typeface="TT Rounds Condensed"/>
                        </a:rPr>
                        <a:t>Reduced input costs for other businesses</a:t>
                      </a:r>
                    </a:p>
                    <a:p>
                      <a:pPr marL="120650" lvl="1" indent="-60325" algn="l">
                        <a:lnSpc>
                          <a:spcPts val="1200"/>
                        </a:lnSpc>
                      </a:pPr>
                      <a:endParaRPr lang="en-US" sz="1000" spc="9">
                        <a:solidFill>
                          <a:srgbClr val="000000"/>
                        </a:solidFill>
                        <a:latin typeface="TT Rounds Condensed"/>
                      </a:endParaRPr>
                    </a:p>
                    <a:p>
                      <a:pPr marL="120650" lvl="1" indent="-60325" algn="l">
                        <a:lnSpc>
                          <a:spcPts val="1200"/>
                        </a:lnSpc>
                      </a:pPr>
                      <a:endParaRPr lang="en-US" sz="1000" spc="9">
                        <a:solidFill>
                          <a:srgbClr val="000000"/>
                        </a:solidFill>
                        <a:latin typeface="TT Rounds Condensed"/>
                      </a:endParaRPr>
                    </a:p>
                    <a:p>
                      <a:pPr marL="120650" lvl="1" indent="-60325" algn="l">
                        <a:lnSpc>
                          <a:spcPts val="1200"/>
                        </a:lnSpc>
                      </a:pPr>
                      <a:endParaRPr lang="en-US" sz="1000" spc="9">
                        <a:solidFill>
                          <a:srgbClr val="000000"/>
                        </a:solidFill>
                        <a:latin typeface="TT Rounds Condensed"/>
                      </a:endParaRPr>
                    </a:p>
                  </a:txBody>
                  <a:tcPr marL="89725" marR="89725" marT="89725" marB="897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
        <p:nvSpPr>
          <p:cNvPr id="32" name="TextBox 32"/>
          <p:cNvSpPr txBox="1"/>
          <p:nvPr/>
        </p:nvSpPr>
        <p:spPr>
          <a:xfrm>
            <a:off x="5697039" y="4124564"/>
            <a:ext cx="4282041" cy="2707006"/>
          </a:xfrm>
          <a:prstGeom prst="rect">
            <a:avLst/>
          </a:prstGeom>
        </p:spPr>
        <p:txBody>
          <a:bodyPr lIns="0" tIns="0" rIns="0" bIns="0" rtlCol="0" anchor="t">
            <a:spAutoFit/>
          </a:bodyPr>
          <a:lstStyle/>
          <a:p>
            <a:pPr algn="just">
              <a:lnSpc>
                <a:spcPts val="1679"/>
              </a:lnSpc>
            </a:pPr>
            <a:r>
              <a:rPr lang="en-US" sz="1100">
                <a:solidFill>
                  <a:srgbClr val="000000"/>
                </a:solidFill>
                <a:latin typeface="Open Sans"/>
              </a:rPr>
              <a:t>First, compile an overview of all areas of your enterprise impacts across the Triple Bottom Line. What is the purpose of your enterprise, why are you doing what you are doing and what specific impact on the community are you trying to achieve?</a:t>
            </a:r>
          </a:p>
          <a:p>
            <a:pPr algn="just">
              <a:lnSpc>
                <a:spcPts val="1679"/>
              </a:lnSpc>
            </a:pPr>
            <a:r>
              <a:rPr lang="en-US" sz="1100">
                <a:solidFill>
                  <a:srgbClr val="000000"/>
                </a:solidFill>
                <a:latin typeface="Open Sans"/>
              </a:rPr>
              <a:t>Collect all of these goals and structure them along the categories of the triple bottom line as listed in the table above. Then, take a look and identify additional impact areas that your team did not think about immediately: where else are you creating impact already? Where else could you create impact by making some additional effort?</a:t>
            </a:r>
          </a:p>
          <a:p>
            <a:pPr algn="just">
              <a:lnSpc>
                <a:spcPts val="1679"/>
              </a:lnSpc>
            </a:pPr>
            <a:r>
              <a:rPr lang="en-US" sz="1100">
                <a:solidFill>
                  <a:srgbClr val="000000"/>
                </a:solidFill>
                <a:latin typeface="Open Sans"/>
              </a:rPr>
              <a:t>Complete your list and then rank the impact areas according to priority. If you could not achieve all of these impact goals, which one(s) would you drop first?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7443" y="49632"/>
            <a:ext cx="10315411" cy="825810"/>
            <a:chOff x="0" y="0"/>
            <a:chExt cx="13753881" cy="1101080"/>
          </a:xfrm>
        </p:grpSpPr>
        <p:sp>
          <p:nvSpPr>
            <p:cNvPr id="3" name="Freeform 3"/>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4" name="Freeform 4"/>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5" name="Freeform 5"/>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
        <p:nvSpPr>
          <p:cNvPr id="6" name="TextBox 6"/>
          <p:cNvSpPr txBox="1"/>
          <p:nvPr/>
        </p:nvSpPr>
        <p:spPr>
          <a:xfrm>
            <a:off x="414938" y="723804"/>
            <a:ext cx="9780040" cy="300228"/>
          </a:xfrm>
          <a:prstGeom prst="rect">
            <a:avLst/>
          </a:prstGeom>
        </p:spPr>
        <p:txBody>
          <a:bodyPr lIns="0" tIns="0" rIns="0" bIns="0" rtlCol="0" anchor="t">
            <a:spAutoFit/>
          </a:bodyPr>
          <a:lstStyle/>
          <a:p>
            <a:pPr algn="l">
              <a:lnSpc>
                <a:spcPts val="2376"/>
              </a:lnSpc>
            </a:pPr>
            <a:r>
              <a:rPr lang="en-US" sz="2200">
                <a:solidFill>
                  <a:srgbClr val="001597"/>
                </a:solidFill>
                <a:latin typeface="Open Sans Bold"/>
              </a:rPr>
              <a:t>Steps </a:t>
            </a:r>
            <a:r>
              <a:rPr lang="en-US" sz="2200">
                <a:solidFill>
                  <a:srgbClr val="001597"/>
                </a:solidFill>
                <a:latin typeface="Open Sans"/>
              </a:rPr>
              <a:t>– Understanding Impact</a:t>
            </a:r>
          </a:p>
        </p:txBody>
      </p:sp>
      <p:sp>
        <p:nvSpPr>
          <p:cNvPr id="7" name="TextBox 7"/>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39</a:t>
            </a:r>
          </a:p>
        </p:txBody>
      </p:sp>
      <p:grpSp>
        <p:nvGrpSpPr>
          <p:cNvPr id="8" name="Group 8"/>
          <p:cNvGrpSpPr/>
          <p:nvPr/>
        </p:nvGrpSpPr>
        <p:grpSpPr>
          <a:xfrm>
            <a:off x="5345906" y="1500236"/>
            <a:ext cx="1147449" cy="324594"/>
            <a:chOff x="0" y="0"/>
            <a:chExt cx="1529932" cy="432792"/>
          </a:xfrm>
        </p:grpSpPr>
        <p:sp>
          <p:nvSpPr>
            <p:cNvPr id="9" name="Freeform 9"/>
            <p:cNvSpPr/>
            <p:nvPr/>
          </p:nvSpPr>
          <p:spPr>
            <a:xfrm>
              <a:off x="0" y="0"/>
              <a:ext cx="1529969" cy="432816"/>
            </a:xfrm>
            <a:custGeom>
              <a:avLst/>
              <a:gdLst/>
              <a:ahLst/>
              <a:cxnLst/>
              <a:rect l="l" t="t" r="r" b="b"/>
              <a:pathLst>
                <a:path w="1529969" h="432816">
                  <a:moveTo>
                    <a:pt x="0" y="216408"/>
                  </a:moveTo>
                  <a:cubicBezTo>
                    <a:pt x="0" y="96901"/>
                    <a:pt x="96901" y="0"/>
                    <a:pt x="216408" y="0"/>
                  </a:cubicBezTo>
                  <a:lnTo>
                    <a:pt x="1313561" y="0"/>
                  </a:lnTo>
                  <a:cubicBezTo>
                    <a:pt x="1433068" y="0"/>
                    <a:pt x="1529969" y="96901"/>
                    <a:pt x="1529969" y="216408"/>
                  </a:cubicBezTo>
                  <a:cubicBezTo>
                    <a:pt x="1529969" y="335915"/>
                    <a:pt x="1433068" y="432816"/>
                    <a:pt x="1313561" y="432816"/>
                  </a:cubicBezTo>
                  <a:lnTo>
                    <a:pt x="216408" y="432816"/>
                  </a:lnTo>
                  <a:cubicBezTo>
                    <a:pt x="96901" y="432816"/>
                    <a:pt x="0" y="335915"/>
                    <a:pt x="0" y="216408"/>
                  </a:cubicBezTo>
                  <a:close/>
                </a:path>
              </a:pathLst>
            </a:custGeom>
            <a:solidFill>
              <a:srgbClr val="001597"/>
            </a:solidFill>
          </p:spPr>
          <p:txBody>
            <a:bodyPr/>
            <a:lstStyle/>
            <a:p>
              <a:endParaRPr lang="en-IN"/>
            </a:p>
          </p:txBody>
        </p:sp>
      </p:grpSp>
      <p:sp>
        <p:nvSpPr>
          <p:cNvPr id="10" name="TextBox 10"/>
          <p:cNvSpPr txBox="1"/>
          <p:nvPr/>
        </p:nvSpPr>
        <p:spPr>
          <a:xfrm>
            <a:off x="6656978" y="1583050"/>
            <a:ext cx="3079559" cy="2023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Clarify impact monitoring goals</a:t>
            </a:r>
          </a:p>
        </p:txBody>
      </p:sp>
      <p:sp>
        <p:nvSpPr>
          <p:cNvPr id="11" name="TextBox 11"/>
          <p:cNvSpPr txBox="1"/>
          <p:nvPr/>
        </p:nvSpPr>
        <p:spPr>
          <a:xfrm>
            <a:off x="5437331" y="1567119"/>
            <a:ext cx="964599" cy="202311"/>
          </a:xfrm>
          <a:prstGeom prst="rect">
            <a:avLst/>
          </a:prstGeom>
        </p:spPr>
        <p:txBody>
          <a:bodyPr lIns="0" tIns="0" rIns="0" bIns="0" rtlCol="0" anchor="t">
            <a:spAutoFit/>
          </a:bodyPr>
          <a:lstStyle/>
          <a:p>
            <a:pPr algn="ctr">
              <a:lnSpc>
                <a:spcPts val="1512"/>
              </a:lnSpc>
            </a:pPr>
            <a:r>
              <a:rPr lang="en-US" sz="1399">
                <a:solidFill>
                  <a:srgbClr val="FFFFFF"/>
                </a:solidFill>
                <a:latin typeface="Open Sans Bold"/>
              </a:rPr>
              <a:t>Step 3</a:t>
            </a:r>
          </a:p>
        </p:txBody>
      </p:sp>
      <p:sp>
        <p:nvSpPr>
          <p:cNvPr id="12" name="TextBox 12"/>
          <p:cNvSpPr txBox="1"/>
          <p:nvPr/>
        </p:nvSpPr>
        <p:spPr>
          <a:xfrm>
            <a:off x="5912403" y="1995443"/>
            <a:ext cx="4282575" cy="4375786"/>
          </a:xfrm>
          <a:prstGeom prst="rect">
            <a:avLst/>
          </a:prstGeom>
        </p:spPr>
        <p:txBody>
          <a:bodyPr lIns="0" tIns="0" rIns="0" bIns="0" rtlCol="0" anchor="t">
            <a:spAutoFit/>
          </a:bodyPr>
          <a:lstStyle/>
          <a:p>
            <a:pPr marL="126682" lvl="1" indent="-63341" algn="just">
              <a:lnSpc>
                <a:spcPts val="1679"/>
              </a:lnSpc>
              <a:buFont typeface="Arial"/>
              <a:buChar char="•"/>
            </a:pPr>
            <a:r>
              <a:rPr lang="en-US" sz="1050">
                <a:solidFill>
                  <a:srgbClr val="000000"/>
                </a:solidFill>
                <a:latin typeface="Open Sans"/>
              </a:rPr>
              <a:t>Monitoring the quantitative and qualitative impact of any business activity is a science of its own and can seem like a daunting task for a small enterprise. It is therefore essential to use a simple system and define a tailored approach. Similar to preparing a pitch presentation, as a first step, define the core goals and relevant target audiences of your impact monitoring efforts.</a:t>
            </a:r>
          </a:p>
          <a:p>
            <a:pPr marL="126682" lvl="1" indent="-63341" algn="just">
              <a:lnSpc>
                <a:spcPts val="1679"/>
              </a:lnSpc>
            </a:pPr>
            <a:endParaRPr lang="en-US" sz="1050">
              <a:solidFill>
                <a:srgbClr val="000000"/>
              </a:solidFill>
              <a:latin typeface="Open Sans"/>
            </a:endParaRPr>
          </a:p>
          <a:p>
            <a:pPr marL="126682" lvl="1" indent="-63341" algn="just">
              <a:lnSpc>
                <a:spcPts val="1679"/>
              </a:lnSpc>
              <a:buFont typeface="Arial"/>
              <a:buChar char="•"/>
            </a:pPr>
            <a:r>
              <a:rPr lang="en-US" sz="1050">
                <a:solidFill>
                  <a:srgbClr val="000000"/>
                </a:solidFill>
                <a:latin typeface="Open Sans"/>
              </a:rPr>
              <a:t>What information do you need to collect to see whether you are on the right track with your enterprise activities?</a:t>
            </a:r>
          </a:p>
          <a:p>
            <a:pPr marL="126682" lvl="1" indent="-63341" algn="just">
              <a:lnSpc>
                <a:spcPts val="1679"/>
              </a:lnSpc>
            </a:pPr>
            <a:endParaRPr lang="en-US" sz="1050">
              <a:solidFill>
                <a:srgbClr val="000000"/>
              </a:solidFill>
              <a:latin typeface="Open Sans"/>
            </a:endParaRPr>
          </a:p>
          <a:p>
            <a:pPr marL="126682" lvl="1" indent="-63341" algn="just">
              <a:lnSpc>
                <a:spcPts val="1679"/>
              </a:lnSpc>
              <a:buFont typeface="Arial"/>
              <a:buChar char="•"/>
            </a:pPr>
            <a:r>
              <a:rPr lang="en-US" sz="1050">
                <a:solidFill>
                  <a:srgbClr val="000000"/>
                </a:solidFill>
                <a:latin typeface="Open Sans"/>
              </a:rPr>
              <a:t>Who is already interested in your performance and impact and which additional stakeholders or partners do you want to convince?</a:t>
            </a:r>
          </a:p>
          <a:p>
            <a:pPr marL="126682" lvl="1" indent="-63341" algn="just">
              <a:lnSpc>
                <a:spcPts val="1679"/>
              </a:lnSpc>
            </a:pPr>
            <a:endParaRPr lang="en-US" sz="1050">
              <a:solidFill>
                <a:srgbClr val="000000"/>
              </a:solidFill>
              <a:latin typeface="Open Sans"/>
            </a:endParaRPr>
          </a:p>
          <a:p>
            <a:pPr marL="126682" lvl="1" indent="-63341" algn="just">
              <a:lnSpc>
                <a:spcPts val="1679"/>
              </a:lnSpc>
              <a:buFont typeface="Arial"/>
              <a:buChar char="•"/>
            </a:pPr>
            <a:r>
              <a:rPr lang="en-US" sz="1050">
                <a:solidFill>
                  <a:srgbClr val="000000"/>
                </a:solidFill>
                <a:latin typeface="Open Sans"/>
              </a:rPr>
              <a:t>What are your partners’ key priorities and what kind of data and information will they appreciate most?</a:t>
            </a:r>
          </a:p>
          <a:p>
            <a:pPr marL="126682" lvl="1" indent="-63341" algn="just">
              <a:lnSpc>
                <a:spcPts val="1679"/>
              </a:lnSpc>
            </a:pPr>
            <a:endParaRPr lang="en-US" sz="1050">
              <a:solidFill>
                <a:srgbClr val="000000"/>
              </a:solidFill>
              <a:latin typeface="Open Sans"/>
            </a:endParaRPr>
          </a:p>
          <a:p>
            <a:pPr marL="126682" lvl="1" indent="-63341" algn="just">
              <a:lnSpc>
                <a:spcPts val="1679"/>
              </a:lnSpc>
            </a:pPr>
            <a:endParaRPr lang="en-US" sz="1050">
              <a:solidFill>
                <a:srgbClr val="000000"/>
              </a:solidFill>
              <a:latin typeface="Open Sans"/>
            </a:endParaRPr>
          </a:p>
          <a:p>
            <a:pPr marL="126682" lvl="1" indent="-63341" algn="just">
              <a:lnSpc>
                <a:spcPts val="1679"/>
              </a:lnSpc>
            </a:pPr>
            <a:endParaRPr lang="en-US" sz="1050">
              <a:solidFill>
                <a:srgbClr val="000000"/>
              </a:solidFill>
              <a:latin typeface="Open Sans"/>
            </a:endParaRPr>
          </a:p>
          <a:p>
            <a:pPr marL="126682" lvl="1" indent="-63341" algn="just">
              <a:lnSpc>
                <a:spcPts val="1679"/>
              </a:lnSpc>
            </a:pPr>
            <a:endParaRPr lang="en-US" sz="1050">
              <a:solidFill>
                <a:srgbClr val="000000"/>
              </a:solidFill>
              <a:latin typeface="Open Sans"/>
            </a:endParaRPr>
          </a:p>
          <a:p>
            <a:pPr marL="126682" lvl="1" indent="-63341" algn="just">
              <a:lnSpc>
                <a:spcPts val="1679"/>
              </a:lnSpc>
            </a:pPr>
            <a:endParaRPr lang="en-US" sz="1050">
              <a:solidFill>
                <a:srgbClr val="000000"/>
              </a:solidFill>
              <a:latin typeface="Open Sans"/>
            </a:endParaRPr>
          </a:p>
        </p:txBody>
      </p:sp>
      <p:sp>
        <p:nvSpPr>
          <p:cNvPr id="13" name="AutoShape 13"/>
          <p:cNvSpPr/>
          <p:nvPr/>
        </p:nvSpPr>
        <p:spPr>
          <a:xfrm rot="5298419">
            <a:off x="4293854" y="2933808"/>
            <a:ext cx="2579177" cy="0"/>
          </a:xfrm>
          <a:prstGeom prst="line">
            <a:avLst/>
          </a:prstGeom>
          <a:ln w="57150" cap="rnd">
            <a:solidFill>
              <a:srgbClr val="001597"/>
            </a:solidFill>
            <a:prstDash val="solid"/>
            <a:headEnd type="none" w="sm" len="sm"/>
            <a:tailEnd type="triangle" w="lg" len="med"/>
          </a:ln>
        </p:spPr>
        <p:txBody>
          <a:bodyPr/>
          <a:lstStyle/>
          <a:p>
            <a:endParaRPr lang="en-IN"/>
          </a:p>
        </p:txBody>
      </p:sp>
      <p:grpSp>
        <p:nvGrpSpPr>
          <p:cNvPr id="14" name="Group 14"/>
          <p:cNvGrpSpPr/>
          <p:nvPr/>
        </p:nvGrpSpPr>
        <p:grpSpPr>
          <a:xfrm>
            <a:off x="331299" y="981512"/>
            <a:ext cx="4818137" cy="6324357"/>
            <a:chOff x="0" y="0"/>
            <a:chExt cx="6424183" cy="8432476"/>
          </a:xfrm>
        </p:grpSpPr>
        <p:sp>
          <p:nvSpPr>
            <p:cNvPr id="15" name="Freeform 15"/>
            <p:cNvSpPr/>
            <p:nvPr/>
          </p:nvSpPr>
          <p:spPr>
            <a:xfrm>
              <a:off x="0" y="0"/>
              <a:ext cx="6424168" cy="8432419"/>
            </a:xfrm>
            <a:custGeom>
              <a:avLst/>
              <a:gdLst/>
              <a:ahLst/>
              <a:cxnLst/>
              <a:rect l="l" t="t" r="r" b="b"/>
              <a:pathLst>
                <a:path w="6424168" h="8432419">
                  <a:moveTo>
                    <a:pt x="0" y="0"/>
                  </a:moveTo>
                  <a:lnTo>
                    <a:pt x="6424168" y="0"/>
                  </a:lnTo>
                  <a:lnTo>
                    <a:pt x="6424168" y="8432419"/>
                  </a:lnTo>
                  <a:lnTo>
                    <a:pt x="0" y="8432419"/>
                  </a:lnTo>
                  <a:close/>
                </a:path>
              </a:pathLst>
            </a:custGeom>
            <a:solidFill>
              <a:srgbClr val="F2F2F2"/>
            </a:solidFill>
          </p:spPr>
          <p:txBody>
            <a:bodyPr/>
            <a:lstStyle/>
            <a:p>
              <a:endParaRPr lang="en-IN"/>
            </a:p>
          </p:txBody>
        </p:sp>
        <p:sp>
          <p:nvSpPr>
            <p:cNvPr id="16" name="TextBox 16"/>
            <p:cNvSpPr txBox="1"/>
            <p:nvPr/>
          </p:nvSpPr>
          <p:spPr>
            <a:xfrm>
              <a:off x="0" y="-28575"/>
              <a:ext cx="6424183" cy="8461051"/>
            </a:xfrm>
            <a:prstGeom prst="rect">
              <a:avLst/>
            </a:prstGeom>
          </p:spPr>
          <p:txBody>
            <a:bodyPr lIns="50800" tIns="50800" rIns="50800" bIns="50800" rtlCol="0" anchor="t"/>
            <a:lstStyle/>
            <a:p>
              <a:pPr algn="just">
                <a:lnSpc>
                  <a:spcPts val="1679"/>
                </a:lnSpc>
              </a:pPr>
              <a:r>
                <a:rPr lang="en-US" sz="1100">
                  <a:solidFill>
                    <a:srgbClr val="001597"/>
                  </a:solidFill>
                  <a:latin typeface="Open Sans Bold"/>
                </a:rPr>
                <a:t>Circularity along the impact value chain</a:t>
              </a:r>
            </a:p>
            <a:p>
              <a:pPr algn="just">
                <a:lnSpc>
                  <a:spcPts val="1679"/>
                </a:lnSpc>
              </a:pPr>
              <a:r>
                <a:rPr lang="en-US" sz="1100">
                  <a:solidFill>
                    <a:srgbClr val="000000"/>
                  </a:solidFill>
                  <a:latin typeface="Open Sans"/>
                </a:rPr>
                <a:t>Here it is important that you also consider as well how your enterprise contributes to a shift in the economy. </a:t>
              </a:r>
            </a:p>
            <a:p>
              <a:pPr algn="just">
                <a:lnSpc>
                  <a:spcPts val="1679"/>
                </a:lnSpc>
              </a:pPr>
              <a:r>
                <a:rPr lang="en-US" sz="1100">
                  <a:solidFill>
                    <a:srgbClr val="000000"/>
                  </a:solidFill>
                  <a:latin typeface="Open Sans"/>
                </a:rPr>
                <a:t>Consider the benefits of circularity that your enterprise offers. Think about the wider positive impact that these benefits may bring to the ecosystem and/or stakeholders. </a:t>
              </a:r>
            </a:p>
            <a:p>
              <a:pPr marL="132715" lvl="1" indent="-66358" algn="just">
                <a:lnSpc>
                  <a:spcPts val="1679"/>
                </a:lnSpc>
                <a:buFont typeface="Arial"/>
                <a:buChar char="•"/>
              </a:pPr>
              <a:r>
                <a:rPr lang="en-US" sz="1100">
                  <a:solidFill>
                    <a:srgbClr val="000000"/>
                  </a:solidFill>
                  <a:latin typeface="Open Sans"/>
                </a:rPr>
                <a:t>You find a few exemplary circular impact advantages below:</a:t>
              </a:r>
            </a:p>
            <a:p>
              <a:pPr marL="132715" lvl="1" indent="-66358" algn="just">
                <a:lnSpc>
                  <a:spcPts val="1679"/>
                </a:lnSpc>
              </a:pPr>
              <a:endParaRPr lang="en-US" sz="1100">
                <a:solidFill>
                  <a:srgbClr val="000000"/>
                </a:solidFill>
                <a:latin typeface="Open Sans"/>
              </a:endParaRPr>
            </a:p>
            <a:p>
              <a:pPr marL="132715" lvl="1" indent="-66358" algn="just">
                <a:lnSpc>
                  <a:spcPts val="1679"/>
                </a:lnSpc>
              </a:pPr>
              <a:endParaRPr lang="en-US" sz="1100">
                <a:solidFill>
                  <a:srgbClr val="000000"/>
                </a:solidFill>
                <a:latin typeface="Open Sans"/>
              </a:endParaRPr>
            </a:p>
            <a:p>
              <a:pPr marL="132715" lvl="1" indent="-66358" algn="just">
                <a:lnSpc>
                  <a:spcPts val="1679"/>
                </a:lnSpc>
              </a:pPr>
              <a:endParaRPr lang="en-US" sz="1100">
                <a:solidFill>
                  <a:srgbClr val="000000"/>
                </a:solidFill>
                <a:latin typeface="Open Sans"/>
              </a:endParaRPr>
            </a:p>
            <a:p>
              <a:pPr marL="132715" lvl="1" indent="-66358" algn="just">
                <a:lnSpc>
                  <a:spcPts val="1679"/>
                </a:lnSpc>
              </a:pPr>
              <a:endParaRPr lang="en-US" sz="1100">
                <a:solidFill>
                  <a:srgbClr val="000000"/>
                </a:solidFill>
                <a:latin typeface="Open Sans"/>
              </a:endParaRPr>
            </a:p>
            <a:p>
              <a:pPr marL="132715" lvl="1" indent="-66358" algn="just">
                <a:lnSpc>
                  <a:spcPts val="1679"/>
                </a:lnSpc>
              </a:pPr>
              <a:endParaRPr lang="en-US" sz="1100">
                <a:solidFill>
                  <a:srgbClr val="000000"/>
                </a:solidFill>
                <a:latin typeface="Open Sans"/>
              </a:endParaRPr>
            </a:p>
            <a:p>
              <a:pPr marL="132715" lvl="1" indent="-66358" algn="just">
                <a:lnSpc>
                  <a:spcPts val="1679"/>
                </a:lnSpc>
              </a:pPr>
              <a:endParaRPr lang="en-US" sz="1100">
                <a:solidFill>
                  <a:srgbClr val="000000"/>
                </a:solidFill>
                <a:latin typeface="Open Sans"/>
              </a:endParaRPr>
            </a:p>
            <a:p>
              <a:pPr marL="132715" lvl="1" indent="-66358" algn="just">
                <a:lnSpc>
                  <a:spcPts val="1679"/>
                </a:lnSpc>
              </a:pPr>
              <a:endParaRPr lang="en-US" sz="1100">
                <a:solidFill>
                  <a:srgbClr val="000000"/>
                </a:solidFill>
                <a:latin typeface="Open Sans"/>
              </a:endParaRPr>
            </a:p>
            <a:p>
              <a:pPr marL="132715" lvl="1" indent="-66358" algn="just">
                <a:lnSpc>
                  <a:spcPts val="1679"/>
                </a:lnSpc>
              </a:pPr>
              <a:endParaRPr lang="en-US" sz="1100">
                <a:solidFill>
                  <a:srgbClr val="000000"/>
                </a:solidFill>
                <a:latin typeface="Open Sans"/>
              </a:endParaRPr>
            </a:p>
            <a:p>
              <a:pPr marL="132715" lvl="1" indent="-66358" algn="just">
                <a:lnSpc>
                  <a:spcPts val="1679"/>
                </a:lnSpc>
              </a:pPr>
              <a:endParaRPr lang="en-US" sz="1100">
                <a:solidFill>
                  <a:srgbClr val="000000"/>
                </a:solidFill>
                <a:latin typeface="Open Sans"/>
              </a:endParaRPr>
            </a:p>
            <a:p>
              <a:pPr marL="132715" lvl="1" indent="-66358" algn="just">
                <a:lnSpc>
                  <a:spcPts val="1679"/>
                </a:lnSpc>
              </a:pPr>
              <a:endParaRPr lang="en-US" sz="1100">
                <a:solidFill>
                  <a:srgbClr val="000000"/>
                </a:solidFill>
                <a:latin typeface="Open Sans"/>
              </a:endParaRPr>
            </a:p>
            <a:p>
              <a:pPr marL="132715" lvl="1" indent="-66358" algn="just">
                <a:lnSpc>
                  <a:spcPts val="1679"/>
                </a:lnSpc>
              </a:pPr>
              <a:endParaRPr lang="en-US" sz="1100">
                <a:solidFill>
                  <a:srgbClr val="000000"/>
                </a:solidFill>
                <a:latin typeface="Open Sans"/>
              </a:endParaRPr>
            </a:p>
            <a:p>
              <a:pPr marL="132715" lvl="1" indent="-66358" algn="just">
                <a:lnSpc>
                  <a:spcPts val="1679"/>
                </a:lnSpc>
              </a:pPr>
              <a:endParaRPr lang="en-US" sz="1100">
                <a:solidFill>
                  <a:srgbClr val="000000"/>
                </a:solidFill>
                <a:latin typeface="Open Sans"/>
              </a:endParaRPr>
            </a:p>
            <a:p>
              <a:pPr marL="132715" lvl="1" indent="-66358" algn="just">
                <a:lnSpc>
                  <a:spcPts val="1679"/>
                </a:lnSpc>
                <a:buFont typeface="Arial"/>
                <a:buChar char="•"/>
              </a:pPr>
              <a:endParaRPr lang="en-US" sz="1100">
                <a:solidFill>
                  <a:srgbClr val="000000"/>
                </a:solidFill>
                <a:latin typeface="Open Sans"/>
              </a:endParaRPr>
            </a:p>
            <a:p>
              <a:pPr marL="132715" lvl="1" indent="-66358" algn="just">
                <a:lnSpc>
                  <a:spcPts val="1679"/>
                </a:lnSpc>
              </a:pPr>
              <a:r>
                <a:rPr lang="en-US" sz="1100">
                  <a:solidFill>
                    <a:srgbClr val="000000"/>
                  </a:solidFill>
                  <a:latin typeface="Open Sans"/>
                </a:rPr>
                <a:t>Once you have ranked your impact areas according to priorities, add a circularity icon to each area that is a circular advantage. </a:t>
              </a:r>
            </a:p>
            <a:p>
              <a:pPr marL="132715" lvl="1" indent="-66358" algn="just">
                <a:lnSpc>
                  <a:spcPts val="1679"/>
                </a:lnSpc>
              </a:pPr>
              <a:endParaRPr lang="en-US" sz="1100">
                <a:solidFill>
                  <a:srgbClr val="000000"/>
                </a:solidFill>
                <a:latin typeface="Open Sans"/>
              </a:endParaRPr>
            </a:p>
            <a:p>
              <a:pPr marL="132715" lvl="1" indent="-66358" algn="just">
                <a:lnSpc>
                  <a:spcPts val="1679"/>
                </a:lnSpc>
              </a:pPr>
              <a:endParaRPr lang="en-US" sz="1100">
                <a:solidFill>
                  <a:srgbClr val="000000"/>
                </a:solidFill>
                <a:latin typeface="Open Sans"/>
              </a:endParaRPr>
            </a:p>
            <a:p>
              <a:pPr marL="132715" lvl="1" indent="-66358" algn="just">
                <a:lnSpc>
                  <a:spcPts val="1679"/>
                </a:lnSpc>
              </a:pPr>
              <a:endParaRPr lang="en-US" sz="1100">
                <a:solidFill>
                  <a:srgbClr val="000000"/>
                </a:solidFill>
                <a:latin typeface="Open Sans"/>
              </a:endParaRPr>
            </a:p>
          </p:txBody>
        </p:sp>
      </p:grpSp>
      <p:graphicFrame>
        <p:nvGraphicFramePr>
          <p:cNvPr id="17" name="Table 17"/>
          <p:cNvGraphicFramePr>
            <a:graphicFrameLocks noGrp="1"/>
          </p:cNvGraphicFramePr>
          <p:nvPr/>
        </p:nvGraphicFramePr>
        <p:xfrm>
          <a:off x="559837" y="2765467"/>
          <a:ext cx="4419600" cy="3962400"/>
        </p:xfrm>
        <a:graphic>
          <a:graphicData uri="http://schemas.openxmlformats.org/drawingml/2006/table">
            <a:tbl>
              <a:tblPr/>
              <a:tblGrid>
                <a:gridCol w="22098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tblGrid>
              <a:tr h="288563">
                <a:tc>
                  <a:txBody>
                    <a:bodyPr/>
                    <a:lstStyle/>
                    <a:p>
                      <a:pPr algn="ctr">
                        <a:lnSpc>
                          <a:spcPts val="1320"/>
                        </a:lnSpc>
                        <a:defRPr/>
                      </a:pPr>
                      <a:r>
                        <a:rPr lang="en-US" sz="1100" spc="10">
                          <a:solidFill>
                            <a:srgbClr val="FFFFFF"/>
                          </a:solidFill>
                          <a:latin typeface="TT Rounds Condensed Bold"/>
                        </a:rPr>
                        <a:t>Social Advantages</a:t>
                      </a:r>
                      <a:endParaRPr lang="en-US" sz="1100"/>
                    </a:p>
                  </a:txBody>
                  <a:tcPr marL="91450" marR="91450" marT="91450" marB="91450" anchor="ctr">
                    <a:lnL w="9525"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1597"/>
                    </a:solidFill>
                  </a:tcPr>
                </a:tc>
                <a:tc>
                  <a:txBody>
                    <a:bodyPr/>
                    <a:lstStyle/>
                    <a:p>
                      <a:pPr algn="ctr">
                        <a:lnSpc>
                          <a:spcPts val="1320"/>
                        </a:lnSpc>
                        <a:defRPr/>
                      </a:pPr>
                      <a:r>
                        <a:rPr lang="en-US" sz="1100" spc="10">
                          <a:solidFill>
                            <a:srgbClr val="FFFFFF"/>
                          </a:solidFill>
                          <a:latin typeface="TT Rounds Condensed Bold"/>
                        </a:rPr>
                        <a:t>Environmental Advantages</a:t>
                      </a:r>
                      <a:endParaRPr lang="en-US" sz="1100"/>
                    </a:p>
                  </a:txBody>
                  <a:tcPr marL="91450" marR="91450" marT="91450" marB="91450" anchor="ctr">
                    <a:lnL w="12700"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1597"/>
                    </a:solidFill>
                  </a:tcPr>
                </a:tc>
                <a:extLst>
                  <a:ext uri="{0D108BD9-81ED-4DB2-BD59-A6C34878D82A}">
                    <a16:rowId xmlns:a16="http://schemas.microsoft.com/office/drawing/2014/main" val="10000"/>
                  </a:ext>
                </a:extLst>
              </a:tr>
              <a:tr h="2113781">
                <a:tc>
                  <a:txBody>
                    <a:bodyPr/>
                    <a:lstStyle/>
                    <a:p>
                      <a:pPr marL="132715" lvl="1" indent="-66358" algn="l">
                        <a:lnSpc>
                          <a:spcPts val="1320"/>
                        </a:lnSpc>
                        <a:buFont typeface="Arial"/>
                        <a:buChar char="•"/>
                        <a:defRPr/>
                      </a:pPr>
                      <a:r>
                        <a:rPr lang="en-US" sz="1100" spc="10">
                          <a:solidFill>
                            <a:srgbClr val="000000"/>
                          </a:solidFill>
                          <a:latin typeface="TT Rounds Condensed"/>
                        </a:rPr>
                        <a:t>Reduced vulnerability of communities otherwise affected by negative effects of primary resource extraction</a:t>
                      </a:r>
                      <a:endParaRPr lang="en-US" sz="1100"/>
                    </a:p>
                    <a:p>
                      <a:pPr marL="132715" lvl="1" indent="-66358" algn="l">
                        <a:lnSpc>
                          <a:spcPts val="1320"/>
                        </a:lnSpc>
                        <a:buFont typeface="Arial"/>
                        <a:buChar char="•"/>
                      </a:pPr>
                      <a:r>
                        <a:rPr lang="en-US" sz="1100" spc="10">
                          <a:solidFill>
                            <a:srgbClr val="000000"/>
                          </a:solidFill>
                          <a:latin typeface="TT Rounds Condensed"/>
                        </a:rPr>
                        <a:t>Shift away from extractive methods that are often unsafe and lead to health issues among employees</a:t>
                      </a:r>
                    </a:p>
                    <a:p>
                      <a:pPr marL="132715" lvl="1" indent="-66358" algn="l">
                        <a:lnSpc>
                          <a:spcPts val="1320"/>
                        </a:lnSpc>
                        <a:buFont typeface="Arial"/>
                        <a:buChar char="•"/>
                      </a:pPr>
                      <a:r>
                        <a:rPr lang="en-US" sz="1100" spc="10">
                          <a:solidFill>
                            <a:srgbClr val="000000"/>
                          </a:solidFill>
                          <a:latin typeface="TT Rounds Condensed"/>
                        </a:rPr>
                        <a:t>Preserve local ecosystems and sources of key resources such as water</a:t>
                      </a:r>
                    </a:p>
                  </a:txBody>
                  <a:tcPr marL="91450" marR="91450" marT="91450" marB="91450" anchor="ctr">
                    <a:lnL w="9525"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8D8"/>
                    </a:solidFill>
                  </a:tcPr>
                </a:tc>
                <a:tc>
                  <a:txBody>
                    <a:bodyPr/>
                    <a:lstStyle/>
                    <a:p>
                      <a:pPr marL="132715" lvl="1" indent="-66358" algn="l">
                        <a:lnSpc>
                          <a:spcPts val="1320"/>
                        </a:lnSpc>
                        <a:buFont typeface="Arial"/>
                        <a:buChar char="•"/>
                        <a:defRPr/>
                      </a:pPr>
                      <a:r>
                        <a:rPr lang="en-US" sz="1100" spc="10">
                          <a:solidFill>
                            <a:srgbClr val="000000"/>
                          </a:solidFill>
                          <a:latin typeface="TT Rounds Condensed"/>
                        </a:rPr>
                        <a:t>Decreased energy and water consumption, emissions of toxic substances and depletion of natural ecosystems</a:t>
                      </a:r>
                      <a:endParaRPr lang="en-US" sz="1100"/>
                    </a:p>
                    <a:p>
                      <a:pPr marL="132715" lvl="1" indent="-66358" algn="l">
                        <a:lnSpc>
                          <a:spcPts val="1320"/>
                        </a:lnSpc>
                        <a:buFont typeface="Arial"/>
                        <a:buChar char="•"/>
                      </a:pPr>
                      <a:r>
                        <a:rPr lang="en-US" sz="1100" spc="10">
                          <a:solidFill>
                            <a:srgbClr val="000000"/>
                          </a:solidFill>
                          <a:latin typeface="TT Rounds Condensed"/>
                        </a:rPr>
                        <a:t>Minimised unprocessed and unseparated waste</a:t>
                      </a:r>
                    </a:p>
                    <a:p>
                      <a:pPr marL="132715" lvl="1" indent="-66358" algn="l">
                        <a:lnSpc>
                          <a:spcPts val="1320"/>
                        </a:lnSpc>
                        <a:buFont typeface="Arial"/>
                        <a:buChar char="•"/>
                      </a:pPr>
                      <a:r>
                        <a:rPr lang="en-US" sz="1100" spc="10">
                          <a:solidFill>
                            <a:srgbClr val="000000"/>
                          </a:solidFill>
                          <a:latin typeface="TT Rounds Condensed"/>
                        </a:rPr>
                        <a:t>Reduce pollution and waste, thereby reducing contamination of water sources and soil</a:t>
                      </a:r>
                    </a:p>
                  </a:txBody>
                  <a:tcPr marL="91450" marR="91450" marT="91450" marB="91450" anchor="ctr">
                    <a:lnL w="12700"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8D8"/>
                    </a:solidFill>
                  </a:tcPr>
                </a:tc>
                <a:extLst>
                  <a:ext uri="{0D108BD9-81ED-4DB2-BD59-A6C34878D82A}">
                    <a16:rowId xmlns:a16="http://schemas.microsoft.com/office/drawing/2014/main" val="10001"/>
                  </a:ext>
                </a:extLst>
              </a:tr>
              <a:tr h="281991">
                <a:tc gridSpan="2">
                  <a:txBody>
                    <a:bodyPr/>
                    <a:lstStyle/>
                    <a:p>
                      <a:pPr algn="ctr">
                        <a:lnSpc>
                          <a:spcPts val="1320"/>
                        </a:lnSpc>
                        <a:defRPr/>
                      </a:pPr>
                      <a:r>
                        <a:rPr lang="en-US" sz="1100" spc="10">
                          <a:solidFill>
                            <a:srgbClr val="FFFFFF"/>
                          </a:solidFill>
                          <a:latin typeface="TT Rounds Condensed Bold"/>
                        </a:rPr>
                        <a:t>Economic Advantages</a:t>
                      </a:r>
                      <a:endParaRPr lang="en-US" sz="1100"/>
                    </a:p>
                  </a:txBody>
                  <a:tcPr marL="91450" marR="91450" marT="91450" marB="914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1597"/>
                    </a:solidFill>
                  </a:tcPr>
                </a:tc>
                <a:tc hMerge="1">
                  <a:txBody>
                    <a:bodyPr/>
                    <a:lstStyle/>
                    <a:p>
                      <a:pPr algn="ctr">
                        <a:lnSpc>
                          <a:spcPts val="1320"/>
                        </a:lnSpc>
                        <a:defRPr/>
                      </a:pPr>
                      <a:r>
                        <a:rPr lang="en-US" sz="1100" spc="10">
                          <a:solidFill>
                            <a:srgbClr val="FFFFFF"/>
                          </a:solidFill>
                          <a:latin typeface="TT Rounds Condensed Bold"/>
                        </a:rPr>
                        <a:t>Economic Advantages</a:t>
                      </a:r>
                      <a:endParaRPr lang="en-US" sz="1100"/>
                    </a:p>
                  </a:txBody>
                  <a:tcPr marL="91450" marR="91450" marT="91450" marB="914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1597"/>
                    </a:solidFill>
                  </a:tcPr>
                </a:tc>
                <a:extLst>
                  <a:ext uri="{0D108BD9-81ED-4DB2-BD59-A6C34878D82A}">
                    <a16:rowId xmlns:a16="http://schemas.microsoft.com/office/drawing/2014/main" val="10002"/>
                  </a:ext>
                </a:extLst>
              </a:tr>
              <a:tr h="1278065">
                <a:tc gridSpan="2">
                  <a:txBody>
                    <a:bodyPr/>
                    <a:lstStyle/>
                    <a:p>
                      <a:pPr marL="132715" lvl="1" indent="-66358" algn="l">
                        <a:lnSpc>
                          <a:spcPts val="1320"/>
                        </a:lnSpc>
                        <a:buFont typeface="Arial"/>
                        <a:buChar char="•"/>
                        <a:defRPr/>
                      </a:pPr>
                      <a:r>
                        <a:rPr lang="en-US" sz="1100" spc="10">
                          <a:solidFill>
                            <a:srgbClr val="000000"/>
                          </a:solidFill>
                          <a:latin typeface="TT Rounds Condensed"/>
                        </a:rPr>
                        <a:t>Independence from highly fluctuating raw material prices</a:t>
                      </a:r>
                      <a:endParaRPr lang="en-US" sz="1100"/>
                    </a:p>
                    <a:p>
                      <a:pPr marL="132715" lvl="1" indent="-66358" algn="l">
                        <a:lnSpc>
                          <a:spcPts val="1320"/>
                        </a:lnSpc>
                        <a:buFont typeface="Arial"/>
                        <a:buChar char="•"/>
                      </a:pPr>
                      <a:r>
                        <a:rPr lang="en-US" sz="1100" spc="10">
                          <a:solidFill>
                            <a:srgbClr val="000000"/>
                          </a:solidFill>
                          <a:latin typeface="TT Rounds Condensed"/>
                        </a:rPr>
                        <a:t>Resilient supply chains (reduced vulnerability to supply chain shocks such as due to COVID-19)</a:t>
                      </a:r>
                    </a:p>
                    <a:p>
                      <a:pPr marL="132715" lvl="1" indent="-66358" algn="l">
                        <a:lnSpc>
                          <a:spcPts val="1320"/>
                        </a:lnSpc>
                        <a:buFont typeface="Arial"/>
                        <a:buChar char="•"/>
                      </a:pPr>
                      <a:r>
                        <a:rPr lang="en-US" sz="1100" spc="10">
                          <a:solidFill>
                            <a:srgbClr val="000000"/>
                          </a:solidFill>
                          <a:latin typeface="TT Rounds Condensed"/>
                        </a:rPr>
                        <a:t>Reduced input prices and reduced dependence on critical minerals and metals</a:t>
                      </a:r>
                    </a:p>
                    <a:p>
                      <a:pPr marL="132715" lvl="1" indent="-66358" algn="l">
                        <a:lnSpc>
                          <a:spcPts val="1320"/>
                        </a:lnSpc>
                        <a:buFont typeface="Arial"/>
                        <a:buChar char="•"/>
                      </a:pPr>
                      <a:r>
                        <a:rPr lang="en-US" sz="1100" spc="10">
                          <a:solidFill>
                            <a:srgbClr val="000000"/>
                          </a:solidFill>
                          <a:latin typeface="TT Rounds Condensed"/>
                        </a:rPr>
                        <a:t>Increased income for the industry by repurposing existing resources or upcycling</a:t>
                      </a:r>
                    </a:p>
                  </a:txBody>
                  <a:tcPr marL="91450" marR="91450" marT="91450" marB="914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tc hMerge="1">
                  <a:txBody>
                    <a:bodyPr/>
                    <a:lstStyle/>
                    <a:p>
                      <a:pPr marL="132715" lvl="1" indent="-66358" algn="l">
                        <a:lnSpc>
                          <a:spcPts val="1320"/>
                        </a:lnSpc>
                        <a:buFont typeface="Arial"/>
                        <a:buChar char="•"/>
                        <a:defRPr/>
                      </a:pPr>
                      <a:r>
                        <a:rPr lang="en-US" sz="1100" spc="10">
                          <a:solidFill>
                            <a:srgbClr val="000000"/>
                          </a:solidFill>
                          <a:latin typeface="TT Rounds Condensed"/>
                        </a:rPr>
                        <a:t>Independence from highly fluctuating raw material prices</a:t>
                      </a:r>
                      <a:endParaRPr lang="en-US" sz="1100"/>
                    </a:p>
                    <a:p>
                      <a:pPr marL="132715" lvl="1" indent="-66358" algn="l">
                        <a:lnSpc>
                          <a:spcPts val="1320"/>
                        </a:lnSpc>
                        <a:buFont typeface="Arial"/>
                        <a:buChar char="•"/>
                      </a:pPr>
                      <a:r>
                        <a:rPr lang="en-US" sz="1100" spc="10">
                          <a:solidFill>
                            <a:srgbClr val="000000"/>
                          </a:solidFill>
                          <a:latin typeface="TT Rounds Condensed"/>
                        </a:rPr>
                        <a:t>Resilient supply chains (reduced vulnerability to supply chain shocks such as due to COVID-19)</a:t>
                      </a:r>
                    </a:p>
                    <a:p>
                      <a:pPr marL="132715" lvl="1" indent="-66358" algn="l">
                        <a:lnSpc>
                          <a:spcPts val="1320"/>
                        </a:lnSpc>
                        <a:buFont typeface="Arial"/>
                        <a:buChar char="•"/>
                      </a:pPr>
                      <a:r>
                        <a:rPr lang="en-US" sz="1100" spc="10">
                          <a:solidFill>
                            <a:srgbClr val="000000"/>
                          </a:solidFill>
                          <a:latin typeface="TT Rounds Condensed"/>
                        </a:rPr>
                        <a:t>Reduced input prices and reduced dependence on critical minerals and metals</a:t>
                      </a:r>
                    </a:p>
                    <a:p>
                      <a:pPr marL="132715" lvl="1" indent="-66358" algn="l">
                        <a:lnSpc>
                          <a:spcPts val="1320"/>
                        </a:lnSpc>
                        <a:buFont typeface="Arial"/>
                        <a:buChar char="•"/>
                      </a:pPr>
                      <a:r>
                        <a:rPr lang="en-US" sz="1100" spc="10">
                          <a:solidFill>
                            <a:srgbClr val="000000"/>
                          </a:solidFill>
                          <a:latin typeface="TT Rounds Condensed"/>
                        </a:rPr>
                        <a:t>Increased income for the industry by repurposing existing resources or upcycling</a:t>
                      </a:r>
                    </a:p>
                  </a:txBody>
                  <a:tcPr marL="91450" marR="91450" marT="91450" marB="914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200836" y="1756727"/>
          <a:ext cx="7950200" cy="4724400"/>
        </p:xfrm>
        <a:graphic>
          <a:graphicData uri="http://schemas.openxmlformats.org/drawingml/2006/table">
            <a:tbl>
              <a:tblPr/>
              <a:tblGrid>
                <a:gridCol w="1709133">
                  <a:extLst>
                    <a:ext uri="{9D8B030D-6E8A-4147-A177-3AD203B41FA5}">
                      <a16:colId xmlns:a16="http://schemas.microsoft.com/office/drawing/2014/main" val="20000"/>
                    </a:ext>
                  </a:extLst>
                </a:gridCol>
                <a:gridCol w="6241067">
                  <a:extLst>
                    <a:ext uri="{9D8B030D-6E8A-4147-A177-3AD203B41FA5}">
                      <a16:colId xmlns:a16="http://schemas.microsoft.com/office/drawing/2014/main" val="20001"/>
                    </a:ext>
                  </a:extLst>
                </a:gridCol>
              </a:tblGrid>
              <a:tr h="1181100">
                <a:tc>
                  <a:txBody>
                    <a:bodyPr/>
                    <a:lstStyle/>
                    <a:p>
                      <a:pPr algn="ctr">
                        <a:lnSpc>
                          <a:spcPts val="2400"/>
                        </a:lnSpc>
                        <a:defRPr/>
                      </a:pPr>
                      <a:r>
                        <a:rPr lang="en-US" sz="2000">
                          <a:solidFill>
                            <a:srgbClr val="FFFFFF"/>
                          </a:solidFill>
                          <a:latin typeface="Open Sans Bold"/>
                        </a:rPr>
                        <a:t>INPUT</a:t>
                      </a:r>
                      <a:endParaRPr lang="en-US" sz="1100"/>
                    </a:p>
                    <a:p>
                      <a:pPr algn="ctr">
                        <a:lnSpc>
                          <a:spcPts val="2400"/>
                        </a:lnSpc>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A22"/>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181100">
                <a:tc>
                  <a:txBody>
                    <a:bodyPr/>
                    <a:lstStyle/>
                    <a:p>
                      <a:pPr algn="ctr">
                        <a:lnSpc>
                          <a:spcPts val="2400"/>
                        </a:lnSpc>
                        <a:defRPr/>
                      </a:pPr>
                      <a:r>
                        <a:rPr lang="en-US" sz="2000">
                          <a:solidFill>
                            <a:srgbClr val="FFFFFF"/>
                          </a:solidFill>
                          <a:latin typeface="Open Sans Bold"/>
                        </a:rPr>
                        <a:t>OUTPUT</a:t>
                      </a:r>
                      <a:endParaRPr lang="en-US" sz="1100"/>
                    </a:p>
                    <a:p>
                      <a:pPr algn="ctr">
                        <a:lnSpc>
                          <a:spcPts val="2400"/>
                        </a:lnSpc>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A22"/>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181100">
                <a:tc>
                  <a:txBody>
                    <a:bodyPr/>
                    <a:lstStyle/>
                    <a:p>
                      <a:pPr algn="ctr">
                        <a:lnSpc>
                          <a:spcPts val="2400"/>
                        </a:lnSpc>
                        <a:defRPr/>
                      </a:pPr>
                      <a:r>
                        <a:rPr lang="en-US" sz="2000">
                          <a:solidFill>
                            <a:srgbClr val="FFFFFF"/>
                          </a:solidFill>
                          <a:latin typeface="Open Sans Bold"/>
                        </a:rPr>
                        <a:t>OUTCOME</a:t>
                      </a:r>
                      <a:endParaRPr lang="en-US" sz="1100"/>
                    </a:p>
                    <a:p>
                      <a:pPr algn="ctr">
                        <a:lnSpc>
                          <a:spcPts val="2400"/>
                        </a:lnSpc>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A22"/>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181100">
                <a:tc>
                  <a:txBody>
                    <a:bodyPr/>
                    <a:lstStyle/>
                    <a:p>
                      <a:pPr algn="ctr">
                        <a:lnSpc>
                          <a:spcPts val="2400"/>
                        </a:lnSpc>
                        <a:defRPr/>
                      </a:pPr>
                      <a:r>
                        <a:rPr lang="en-US" sz="2000">
                          <a:solidFill>
                            <a:srgbClr val="FFFFFF"/>
                          </a:solidFill>
                          <a:latin typeface="Open Sans Bold"/>
                        </a:rPr>
                        <a:t>IMPACT</a:t>
                      </a: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A22"/>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grpSp>
        <p:nvGrpSpPr>
          <p:cNvPr id="3" name="Group 3"/>
          <p:cNvGrpSpPr/>
          <p:nvPr/>
        </p:nvGrpSpPr>
        <p:grpSpPr>
          <a:xfrm>
            <a:off x="267443" y="49632"/>
            <a:ext cx="10315411" cy="825810"/>
            <a:chOff x="0" y="0"/>
            <a:chExt cx="13753881" cy="1101080"/>
          </a:xfrm>
        </p:grpSpPr>
        <p:sp>
          <p:nvSpPr>
            <p:cNvPr id="4" name="Freeform 4"/>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5" name="Freeform 5"/>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6" name="Freeform 6"/>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
        <p:nvSpPr>
          <p:cNvPr id="7" name="TextBox 7"/>
          <p:cNvSpPr txBox="1"/>
          <p:nvPr/>
        </p:nvSpPr>
        <p:spPr>
          <a:xfrm>
            <a:off x="435329" y="855600"/>
            <a:ext cx="9780040" cy="300228"/>
          </a:xfrm>
          <a:prstGeom prst="rect">
            <a:avLst/>
          </a:prstGeom>
        </p:spPr>
        <p:txBody>
          <a:bodyPr lIns="0" tIns="0" rIns="0" bIns="0" rtlCol="0" anchor="t">
            <a:spAutoFit/>
          </a:bodyPr>
          <a:lstStyle/>
          <a:p>
            <a:pPr algn="l">
              <a:lnSpc>
                <a:spcPts val="2376"/>
              </a:lnSpc>
            </a:pPr>
            <a:r>
              <a:rPr lang="en-US" sz="2200">
                <a:solidFill>
                  <a:srgbClr val="001597"/>
                </a:solidFill>
                <a:latin typeface="Open Sans Bold"/>
              </a:rPr>
              <a:t>Steps </a:t>
            </a:r>
            <a:r>
              <a:rPr lang="en-US" sz="2200">
                <a:solidFill>
                  <a:srgbClr val="001597"/>
                </a:solidFill>
                <a:latin typeface="Open Sans"/>
              </a:rPr>
              <a:t>– Understanding Impact</a:t>
            </a:r>
          </a:p>
        </p:txBody>
      </p:sp>
      <p:sp>
        <p:nvSpPr>
          <p:cNvPr id="8" name="TextBox 8"/>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40</a:t>
            </a:r>
          </a:p>
        </p:txBody>
      </p:sp>
      <p:grpSp>
        <p:nvGrpSpPr>
          <p:cNvPr id="9" name="Group 9"/>
          <p:cNvGrpSpPr/>
          <p:nvPr/>
        </p:nvGrpSpPr>
        <p:grpSpPr>
          <a:xfrm rot="-10800000">
            <a:off x="1360786" y="3611530"/>
            <a:ext cx="1407014" cy="228202"/>
            <a:chOff x="0" y="0"/>
            <a:chExt cx="1876019" cy="304269"/>
          </a:xfrm>
        </p:grpSpPr>
        <p:sp>
          <p:nvSpPr>
            <p:cNvPr id="10" name="Freeform 10"/>
            <p:cNvSpPr/>
            <p:nvPr/>
          </p:nvSpPr>
          <p:spPr>
            <a:xfrm>
              <a:off x="0" y="0"/>
              <a:ext cx="1876044" cy="304292"/>
            </a:xfrm>
            <a:custGeom>
              <a:avLst/>
              <a:gdLst/>
              <a:ahLst/>
              <a:cxnLst/>
              <a:rect l="l" t="t" r="r" b="b"/>
              <a:pathLst>
                <a:path w="1876044" h="304292">
                  <a:moveTo>
                    <a:pt x="0" y="304292"/>
                  </a:moveTo>
                  <a:lnTo>
                    <a:pt x="938022" y="0"/>
                  </a:lnTo>
                  <a:lnTo>
                    <a:pt x="1876044" y="304292"/>
                  </a:lnTo>
                  <a:close/>
                </a:path>
              </a:pathLst>
            </a:custGeom>
            <a:solidFill>
              <a:srgbClr val="FFFFFF"/>
            </a:solidFill>
          </p:spPr>
          <p:txBody>
            <a:bodyPr/>
            <a:lstStyle/>
            <a:p>
              <a:endParaRPr lang="en-IN"/>
            </a:p>
          </p:txBody>
        </p:sp>
      </p:grpSp>
      <p:grpSp>
        <p:nvGrpSpPr>
          <p:cNvPr id="11" name="Group 11"/>
          <p:cNvGrpSpPr/>
          <p:nvPr/>
        </p:nvGrpSpPr>
        <p:grpSpPr>
          <a:xfrm rot="-10800000">
            <a:off x="1360786" y="4811282"/>
            <a:ext cx="1407014" cy="228202"/>
            <a:chOff x="0" y="0"/>
            <a:chExt cx="1876019" cy="304269"/>
          </a:xfrm>
        </p:grpSpPr>
        <p:sp>
          <p:nvSpPr>
            <p:cNvPr id="12" name="Freeform 12"/>
            <p:cNvSpPr/>
            <p:nvPr/>
          </p:nvSpPr>
          <p:spPr>
            <a:xfrm>
              <a:off x="0" y="0"/>
              <a:ext cx="1876044" cy="304292"/>
            </a:xfrm>
            <a:custGeom>
              <a:avLst/>
              <a:gdLst/>
              <a:ahLst/>
              <a:cxnLst/>
              <a:rect l="l" t="t" r="r" b="b"/>
              <a:pathLst>
                <a:path w="1876044" h="304292">
                  <a:moveTo>
                    <a:pt x="0" y="304292"/>
                  </a:moveTo>
                  <a:lnTo>
                    <a:pt x="938022" y="0"/>
                  </a:lnTo>
                  <a:lnTo>
                    <a:pt x="1876044" y="304292"/>
                  </a:lnTo>
                  <a:close/>
                </a:path>
              </a:pathLst>
            </a:custGeom>
            <a:solidFill>
              <a:srgbClr val="FFFFFF"/>
            </a:solidFill>
          </p:spPr>
          <p:txBody>
            <a:bodyPr/>
            <a:lstStyle/>
            <a:p>
              <a:endParaRPr lang="en-IN"/>
            </a:p>
          </p:txBody>
        </p:sp>
      </p:grpSp>
      <p:grpSp>
        <p:nvGrpSpPr>
          <p:cNvPr id="13" name="Group 13"/>
          <p:cNvGrpSpPr/>
          <p:nvPr/>
        </p:nvGrpSpPr>
        <p:grpSpPr>
          <a:xfrm rot="-10800000">
            <a:off x="1360786" y="2412198"/>
            <a:ext cx="1407014" cy="228202"/>
            <a:chOff x="0" y="0"/>
            <a:chExt cx="1876019" cy="304269"/>
          </a:xfrm>
        </p:grpSpPr>
        <p:sp>
          <p:nvSpPr>
            <p:cNvPr id="14" name="Freeform 14"/>
            <p:cNvSpPr/>
            <p:nvPr/>
          </p:nvSpPr>
          <p:spPr>
            <a:xfrm>
              <a:off x="0" y="0"/>
              <a:ext cx="1876044" cy="304292"/>
            </a:xfrm>
            <a:custGeom>
              <a:avLst/>
              <a:gdLst/>
              <a:ahLst/>
              <a:cxnLst/>
              <a:rect l="l" t="t" r="r" b="b"/>
              <a:pathLst>
                <a:path w="1876044" h="304292">
                  <a:moveTo>
                    <a:pt x="0" y="304292"/>
                  </a:moveTo>
                  <a:lnTo>
                    <a:pt x="938022" y="0"/>
                  </a:lnTo>
                  <a:lnTo>
                    <a:pt x="1876044" y="304292"/>
                  </a:lnTo>
                  <a:close/>
                </a:path>
              </a:pathLst>
            </a:custGeom>
            <a:solidFill>
              <a:srgbClr val="FFFFFF"/>
            </a:solidFill>
          </p:spPr>
          <p:txBody>
            <a:bodyPr/>
            <a:lstStyle/>
            <a:p>
              <a:endParaRPr lang="en-IN"/>
            </a:p>
          </p:txBody>
        </p:sp>
      </p:grpSp>
      <p:sp>
        <p:nvSpPr>
          <p:cNvPr id="15" name="TextBox 15"/>
          <p:cNvSpPr txBox="1"/>
          <p:nvPr/>
        </p:nvSpPr>
        <p:spPr>
          <a:xfrm>
            <a:off x="3062954" y="2231024"/>
            <a:ext cx="5115196" cy="295275"/>
          </a:xfrm>
          <a:prstGeom prst="rect">
            <a:avLst/>
          </a:prstGeom>
        </p:spPr>
        <p:txBody>
          <a:bodyPr lIns="0" tIns="0" rIns="0" bIns="0" rtlCol="0" anchor="t">
            <a:spAutoFit/>
          </a:bodyPr>
          <a:lstStyle/>
          <a:p>
            <a:pPr algn="l">
              <a:lnSpc>
                <a:spcPts val="1200"/>
              </a:lnSpc>
            </a:pPr>
            <a:r>
              <a:rPr lang="en-US" sz="1000">
                <a:solidFill>
                  <a:srgbClr val="F93F02"/>
                </a:solidFill>
                <a:latin typeface="Open Sans"/>
              </a:rPr>
              <a:t>Example (rice residue packaging):</a:t>
            </a:r>
          </a:p>
          <a:p>
            <a:pPr algn="l">
              <a:lnSpc>
                <a:spcPts val="1200"/>
              </a:lnSpc>
            </a:pPr>
            <a:r>
              <a:rPr lang="en-US" sz="1000">
                <a:solidFill>
                  <a:srgbClr val="F93F02"/>
                </a:solidFill>
                <a:latin typeface="Open Sans"/>
              </a:rPr>
              <a:t>- agricultural waste, binding agents, employee working hours, water, electricity	</a:t>
            </a:r>
          </a:p>
        </p:txBody>
      </p:sp>
      <p:sp>
        <p:nvSpPr>
          <p:cNvPr id="16" name="TextBox 16"/>
          <p:cNvSpPr txBox="1"/>
          <p:nvPr/>
        </p:nvSpPr>
        <p:spPr>
          <a:xfrm>
            <a:off x="3062954" y="3316255"/>
            <a:ext cx="5115196" cy="295275"/>
          </a:xfrm>
          <a:prstGeom prst="rect">
            <a:avLst/>
          </a:prstGeom>
        </p:spPr>
        <p:txBody>
          <a:bodyPr lIns="0" tIns="0" rIns="0" bIns="0" rtlCol="0" anchor="t">
            <a:spAutoFit/>
          </a:bodyPr>
          <a:lstStyle/>
          <a:p>
            <a:pPr algn="l">
              <a:lnSpc>
                <a:spcPts val="1200"/>
              </a:lnSpc>
            </a:pPr>
            <a:r>
              <a:rPr lang="en-US" sz="1000">
                <a:solidFill>
                  <a:srgbClr val="F93F02"/>
                </a:solidFill>
                <a:latin typeface="Open Sans"/>
              </a:rPr>
              <a:t>Example (rice residue packaging):</a:t>
            </a:r>
          </a:p>
          <a:p>
            <a:pPr algn="l">
              <a:lnSpc>
                <a:spcPts val="1200"/>
              </a:lnSpc>
            </a:pPr>
            <a:r>
              <a:rPr lang="en-US" sz="1000">
                <a:solidFill>
                  <a:srgbClr val="F93F02"/>
                </a:solidFill>
                <a:latin typeface="Open Sans"/>
              </a:rPr>
              <a:t>- number of rice residue packaging boxes @70% recycled material, waste water, heat</a:t>
            </a:r>
          </a:p>
        </p:txBody>
      </p:sp>
      <p:sp>
        <p:nvSpPr>
          <p:cNvPr id="17" name="TextBox 17"/>
          <p:cNvSpPr txBox="1"/>
          <p:nvPr/>
        </p:nvSpPr>
        <p:spPr>
          <a:xfrm>
            <a:off x="3014241" y="4485422"/>
            <a:ext cx="5115196" cy="295275"/>
          </a:xfrm>
          <a:prstGeom prst="rect">
            <a:avLst/>
          </a:prstGeom>
        </p:spPr>
        <p:txBody>
          <a:bodyPr lIns="0" tIns="0" rIns="0" bIns="0" rtlCol="0" anchor="t">
            <a:spAutoFit/>
          </a:bodyPr>
          <a:lstStyle/>
          <a:p>
            <a:pPr algn="l">
              <a:lnSpc>
                <a:spcPts val="1200"/>
              </a:lnSpc>
            </a:pPr>
            <a:r>
              <a:rPr lang="en-US" sz="1000">
                <a:solidFill>
                  <a:srgbClr val="F93F02"/>
                </a:solidFill>
                <a:latin typeface="Open Sans"/>
              </a:rPr>
              <a:t>Example (rice residue packaging):</a:t>
            </a:r>
          </a:p>
          <a:p>
            <a:pPr algn="l">
              <a:lnSpc>
                <a:spcPts val="1200"/>
              </a:lnSpc>
            </a:pPr>
            <a:r>
              <a:rPr lang="en-US" sz="1000">
                <a:solidFill>
                  <a:srgbClr val="F93F02"/>
                </a:solidFill>
                <a:latin typeface="Open Sans"/>
              </a:rPr>
              <a:t>- reduced trees cut down for cardboard usage (2 trees per kg of boxes sold)</a:t>
            </a:r>
          </a:p>
        </p:txBody>
      </p:sp>
      <p:sp>
        <p:nvSpPr>
          <p:cNvPr id="18" name="TextBox 18"/>
          <p:cNvSpPr txBox="1"/>
          <p:nvPr/>
        </p:nvSpPr>
        <p:spPr>
          <a:xfrm>
            <a:off x="3006125" y="5667912"/>
            <a:ext cx="6102910" cy="438150"/>
          </a:xfrm>
          <a:prstGeom prst="rect">
            <a:avLst/>
          </a:prstGeom>
        </p:spPr>
        <p:txBody>
          <a:bodyPr lIns="0" tIns="0" rIns="0" bIns="0" rtlCol="0" anchor="t">
            <a:spAutoFit/>
          </a:bodyPr>
          <a:lstStyle/>
          <a:p>
            <a:pPr algn="l">
              <a:lnSpc>
                <a:spcPts val="1200"/>
              </a:lnSpc>
            </a:pPr>
            <a:r>
              <a:rPr lang="en-US" sz="1000">
                <a:solidFill>
                  <a:srgbClr val="F93F02"/>
                </a:solidFill>
                <a:latin typeface="Open Sans"/>
              </a:rPr>
              <a:t>Example (rice residue packaging):</a:t>
            </a:r>
          </a:p>
          <a:p>
            <a:pPr algn="l">
              <a:lnSpc>
                <a:spcPts val="1200"/>
              </a:lnSpc>
            </a:pPr>
            <a:r>
              <a:rPr lang="en-US" sz="1000">
                <a:solidFill>
                  <a:srgbClr val="F93F02"/>
                </a:solidFill>
                <a:latin typeface="Open Sans"/>
              </a:rPr>
              <a:t>- reduced deforestation in region X, alternative jobs provided to women in the green economy, protection of biodiversity</a:t>
            </a:r>
          </a:p>
        </p:txBody>
      </p:sp>
      <p:sp>
        <p:nvSpPr>
          <p:cNvPr id="19" name="TextBox 19"/>
          <p:cNvSpPr txBox="1"/>
          <p:nvPr/>
        </p:nvSpPr>
        <p:spPr>
          <a:xfrm>
            <a:off x="435329" y="1325621"/>
            <a:ext cx="4819152" cy="202311"/>
          </a:xfrm>
          <a:prstGeom prst="rect">
            <a:avLst/>
          </a:prstGeom>
        </p:spPr>
        <p:txBody>
          <a:bodyPr lIns="0" tIns="0" rIns="0" bIns="0" rtlCol="0" anchor="t">
            <a:spAutoFit/>
          </a:bodyPr>
          <a:lstStyle/>
          <a:p>
            <a:pPr algn="just">
              <a:lnSpc>
                <a:spcPts val="1512"/>
              </a:lnSpc>
            </a:pPr>
            <a:r>
              <a:rPr lang="en-US" sz="1399">
                <a:solidFill>
                  <a:srgbClr val="000000"/>
                </a:solidFill>
                <a:latin typeface="Open Sans Bold"/>
              </a:rPr>
              <a:t>Example: </a:t>
            </a:r>
            <a:r>
              <a:rPr lang="en-US" sz="1399">
                <a:solidFill>
                  <a:srgbClr val="F93F02"/>
                </a:solidFill>
                <a:latin typeface="Open Sans Bold"/>
              </a:rPr>
              <a:t>rice residue packaging</a:t>
            </a:r>
          </a:p>
        </p:txBody>
      </p:sp>
      <p:grpSp>
        <p:nvGrpSpPr>
          <p:cNvPr id="20" name="Group 20"/>
          <p:cNvGrpSpPr/>
          <p:nvPr/>
        </p:nvGrpSpPr>
        <p:grpSpPr>
          <a:xfrm>
            <a:off x="9200460" y="1127045"/>
            <a:ext cx="1147449" cy="324594"/>
            <a:chOff x="0" y="0"/>
            <a:chExt cx="1529932" cy="432792"/>
          </a:xfrm>
        </p:grpSpPr>
        <p:sp>
          <p:nvSpPr>
            <p:cNvPr id="21" name="Freeform 21"/>
            <p:cNvSpPr/>
            <p:nvPr/>
          </p:nvSpPr>
          <p:spPr>
            <a:xfrm>
              <a:off x="0" y="0"/>
              <a:ext cx="1529969" cy="432816"/>
            </a:xfrm>
            <a:custGeom>
              <a:avLst/>
              <a:gdLst/>
              <a:ahLst/>
              <a:cxnLst/>
              <a:rect l="l" t="t" r="r" b="b"/>
              <a:pathLst>
                <a:path w="1529969" h="432816">
                  <a:moveTo>
                    <a:pt x="0" y="216408"/>
                  </a:moveTo>
                  <a:cubicBezTo>
                    <a:pt x="0" y="96901"/>
                    <a:pt x="96901" y="0"/>
                    <a:pt x="216408" y="0"/>
                  </a:cubicBezTo>
                  <a:lnTo>
                    <a:pt x="1313561" y="0"/>
                  </a:lnTo>
                  <a:cubicBezTo>
                    <a:pt x="1433068" y="0"/>
                    <a:pt x="1529969" y="96901"/>
                    <a:pt x="1529969" y="216408"/>
                  </a:cubicBezTo>
                  <a:cubicBezTo>
                    <a:pt x="1529969" y="335915"/>
                    <a:pt x="1433068" y="432816"/>
                    <a:pt x="1313561" y="432816"/>
                  </a:cubicBezTo>
                  <a:lnTo>
                    <a:pt x="216408" y="432816"/>
                  </a:lnTo>
                  <a:cubicBezTo>
                    <a:pt x="96901" y="432816"/>
                    <a:pt x="0" y="335915"/>
                    <a:pt x="0" y="216408"/>
                  </a:cubicBezTo>
                  <a:close/>
                </a:path>
              </a:pathLst>
            </a:custGeom>
            <a:solidFill>
              <a:srgbClr val="001597"/>
            </a:solidFill>
          </p:spPr>
          <p:txBody>
            <a:bodyPr/>
            <a:lstStyle/>
            <a:p>
              <a:endParaRPr lang="en-IN"/>
            </a:p>
          </p:txBody>
        </p:sp>
      </p:grpSp>
      <p:sp>
        <p:nvSpPr>
          <p:cNvPr id="22" name="TextBox 22"/>
          <p:cNvSpPr txBox="1"/>
          <p:nvPr/>
        </p:nvSpPr>
        <p:spPr>
          <a:xfrm>
            <a:off x="9291885" y="1193928"/>
            <a:ext cx="964599" cy="202311"/>
          </a:xfrm>
          <a:prstGeom prst="rect">
            <a:avLst/>
          </a:prstGeom>
        </p:spPr>
        <p:txBody>
          <a:bodyPr lIns="0" tIns="0" rIns="0" bIns="0" rtlCol="0" anchor="t">
            <a:spAutoFit/>
          </a:bodyPr>
          <a:lstStyle/>
          <a:p>
            <a:pPr algn="ctr">
              <a:lnSpc>
                <a:spcPts val="1512"/>
              </a:lnSpc>
            </a:pPr>
            <a:r>
              <a:rPr lang="en-US" sz="1399">
                <a:solidFill>
                  <a:srgbClr val="FFFFFF"/>
                </a:solidFill>
                <a:latin typeface="Open Sans Bold"/>
              </a:rPr>
              <a:t>Step 3</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200836" y="1756727"/>
          <a:ext cx="7950200" cy="4724400"/>
        </p:xfrm>
        <a:graphic>
          <a:graphicData uri="http://schemas.openxmlformats.org/drawingml/2006/table">
            <a:tbl>
              <a:tblPr/>
              <a:tblGrid>
                <a:gridCol w="1709133">
                  <a:extLst>
                    <a:ext uri="{9D8B030D-6E8A-4147-A177-3AD203B41FA5}">
                      <a16:colId xmlns:a16="http://schemas.microsoft.com/office/drawing/2014/main" val="20000"/>
                    </a:ext>
                  </a:extLst>
                </a:gridCol>
                <a:gridCol w="6241067">
                  <a:extLst>
                    <a:ext uri="{9D8B030D-6E8A-4147-A177-3AD203B41FA5}">
                      <a16:colId xmlns:a16="http://schemas.microsoft.com/office/drawing/2014/main" val="20001"/>
                    </a:ext>
                  </a:extLst>
                </a:gridCol>
              </a:tblGrid>
              <a:tr h="1181100">
                <a:tc>
                  <a:txBody>
                    <a:bodyPr/>
                    <a:lstStyle/>
                    <a:p>
                      <a:pPr algn="ctr">
                        <a:lnSpc>
                          <a:spcPts val="2400"/>
                        </a:lnSpc>
                        <a:defRPr/>
                      </a:pPr>
                      <a:r>
                        <a:rPr lang="en-US" sz="2000">
                          <a:solidFill>
                            <a:srgbClr val="FFFFFF"/>
                          </a:solidFill>
                          <a:latin typeface="Open Sans Bold"/>
                        </a:rPr>
                        <a:t>INPUT</a:t>
                      </a:r>
                      <a:endParaRPr lang="en-US" sz="1100"/>
                    </a:p>
                    <a:p>
                      <a:pPr algn="ctr">
                        <a:lnSpc>
                          <a:spcPts val="2400"/>
                        </a:lnSpc>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A22"/>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181100">
                <a:tc>
                  <a:txBody>
                    <a:bodyPr/>
                    <a:lstStyle/>
                    <a:p>
                      <a:pPr algn="ctr">
                        <a:lnSpc>
                          <a:spcPts val="2400"/>
                        </a:lnSpc>
                        <a:defRPr/>
                      </a:pPr>
                      <a:r>
                        <a:rPr lang="en-US" sz="2000">
                          <a:solidFill>
                            <a:srgbClr val="FFFFFF"/>
                          </a:solidFill>
                          <a:latin typeface="Open Sans Bold"/>
                        </a:rPr>
                        <a:t>OUTPUT</a:t>
                      </a:r>
                      <a:endParaRPr lang="en-US" sz="1100"/>
                    </a:p>
                    <a:p>
                      <a:pPr algn="ctr">
                        <a:lnSpc>
                          <a:spcPts val="2400"/>
                        </a:lnSpc>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A22"/>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181100">
                <a:tc>
                  <a:txBody>
                    <a:bodyPr/>
                    <a:lstStyle/>
                    <a:p>
                      <a:pPr algn="ctr">
                        <a:lnSpc>
                          <a:spcPts val="2400"/>
                        </a:lnSpc>
                        <a:defRPr/>
                      </a:pPr>
                      <a:r>
                        <a:rPr lang="en-US" sz="2000">
                          <a:solidFill>
                            <a:srgbClr val="FFFFFF"/>
                          </a:solidFill>
                          <a:latin typeface="Open Sans Bold"/>
                        </a:rPr>
                        <a:t>OUTCOME</a:t>
                      </a:r>
                      <a:endParaRPr lang="en-US" sz="1100"/>
                    </a:p>
                    <a:p>
                      <a:pPr algn="ctr">
                        <a:lnSpc>
                          <a:spcPts val="2400"/>
                        </a:lnSpc>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A22"/>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181100">
                <a:tc>
                  <a:txBody>
                    <a:bodyPr/>
                    <a:lstStyle/>
                    <a:p>
                      <a:pPr algn="ctr">
                        <a:lnSpc>
                          <a:spcPts val="2400"/>
                        </a:lnSpc>
                        <a:defRPr/>
                      </a:pPr>
                      <a:r>
                        <a:rPr lang="en-US" sz="2000">
                          <a:solidFill>
                            <a:srgbClr val="FFFFFF"/>
                          </a:solidFill>
                          <a:latin typeface="Open Sans Bold"/>
                        </a:rPr>
                        <a:t>IMPACT</a:t>
                      </a: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A22"/>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3" name="TextBox 3"/>
          <p:cNvSpPr txBox="1"/>
          <p:nvPr/>
        </p:nvSpPr>
        <p:spPr>
          <a:xfrm>
            <a:off x="447348" y="1042290"/>
            <a:ext cx="9780040" cy="322326"/>
          </a:xfrm>
          <a:prstGeom prst="rect">
            <a:avLst/>
          </a:prstGeom>
        </p:spPr>
        <p:txBody>
          <a:bodyPr lIns="0" tIns="0" rIns="0" bIns="0" rtlCol="0" anchor="t">
            <a:spAutoFit/>
          </a:bodyPr>
          <a:lstStyle/>
          <a:p>
            <a:pPr algn="l">
              <a:lnSpc>
                <a:spcPts val="2592"/>
              </a:lnSpc>
            </a:pPr>
            <a:r>
              <a:rPr lang="en-US" sz="2400">
                <a:solidFill>
                  <a:srgbClr val="001597"/>
                </a:solidFill>
                <a:latin typeface="Open Sans Bold"/>
              </a:rPr>
              <a:t>Steps </a:t>
            </a:r>
            <a:r>
              <a:rPr lang="en-US" sz="2400">
                <a:solidFill>
                  <a:srgbClr val="001597"/>
                </a:solidFill>
                <a:latin typeface="Open Sans"/>
              </a:rPr>
              <a:t>– Understanding Impact</a:t>
            </a:r>
          </a:p>
        </p:txBody>
      </p:sp>
      <p:sp>
        <p:nvSpPr>
          <p:cNvPr id="4" name="TextBox 4"/>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41</a:t>
            </a:r>
          </a:p>
        </p:txBody>
      </p:sp>
      <p:grpSp>
        <p:nvGrpSpPr>
          <p:cNvPr id="5" name="Group 5"/>
          <p:cNvGrpSpPr/>
          <p:nvPr/>
        </p:nvGrpSpPr>
        <p:grpSpPr>
          <a:xfrm rot="-10800000">
            <a:off x="1360786" y="3662561"/>
            <a:ext cx="1407014" cy="228202"/>
            <a:chOff x="0" y="0"/>
            <a:chExt cx="1876019" cy="304269"/>
          </a:xfrm>
        </p:grpSpPr>
        <p:sp>
          <p:nvSpPr>
            <p:cNvPr id="6" name="Freeform 6"/>
            <p:cNvSpPr/>
            <p:nvPr/>
          </p:nvSpPr>
          <p:spPr>
            <a:xfrm>
              <a:off x="0" y="0"/>
              <a:ext cx="1876044" cy="304292"/>
            </a:xfrm>
            <a:custGeom>
              <a:avLst/>
              <a:gdLst/>
              <a:ahLst/>
              <a:cxnLst/>
              <a:rect l="l" t="t" r="r" b="b"/>
              <a:pathLst>
                <a:path w="1876044" h="304292">
                  <a:moveTo>
                    <a:pt x="0" y="304292"/>
                  </a:moveTo>
                  <a:lnTo>
                    <a:pt x="938022" y="0"/>
                  </a:lnTo>
                  <a:lnTo>
                    <a:pt x="1876044" y="304292"/>
                  </a:lnTo>
                  <a:close/>
                </a:path>
              </a:pathLst>
            </a:custGeom>
            <a:solidFill>
              <a:srgbClr val="FFFFFF"/>
            </a:solidFill>
          </p:spPr>
          <p:txBody>
            <a:bodyPr/>
            <a:lstStyle/>
            <a:p>
              <a:endParaRPr lang="en-IN"/>
            </a:p>
          </p:txBody>
        </p:sp>
      </p:grpSp>
      <p:grpSp>
        <p:nvGrpSpPr>
          <p:cNvPr id="7" name="Group 7"/>
          <p:cNvGrpSpPr/>
          <p:nvPr/>
        </p:nvGrpSpPr>
        <p:grpSpPr>
          <a:xfrm rot="-10800000">
            <a:off x="1360786" y="4787300"/>
            <a:ext cx="1407014" cy="228202"/>
            <a:chOff x="0" y="0"/>
            <a:chExt cx="1876019" cy="304269"/>
          </a:xfrm>
        </p:grpSpPr>
        <p:sp>
          <p:nvSpPr>
            <p:cNvPr id="8" name="Freeform 8"/>
            <p:cNvSpPr/>
            <p:nvPr/>
          </p:nvSpPr>
          <p:spPr>
            <a:xfrm>
              <a:off x="0" y="0"/>
              <a:ext cx="1876044" cy="304292"/>
            </a:xfrm>
            <a:custGeom>
              <a:avLst/>
              <a:gdLst/>
              <a:ahLst/>
              <a:cxnLst/>
              <a:rect l="l" t="t" r="r" b="b"/>
              <a:pathLst>
                <a:path w="1876044" h="304292">
                  <a:moveTo>
                    <a:pt x="0" y="304292"/>
                  </a:moveTo>
                  <a:lnTo>
                    <a:pt x="938022" y="0"/>
                  </a:lnTo>
                  <a:lnTo>
                    <a:pt x="1876044" y="304292"/>
                  </a:lnTo>
                  <a:close/>
                </a:path>
              </a:pathLst>
            </a:custGeom>
            <a:solidFill>
              <a:srgbClr val="FFFFFF"/>
            </a:solidFill>
          </p:spPr>
          <p:txBody>
            <a:bodyPr/>
            <a:lstStyle/>
            <a:p>
              <a:endParaRPr lang="en-IN"/>
            </a:p>
          </p:txBody>
        </p:sp>
      </p:grpSp>
      <p:grpSp>
        <p:nvGrpSpPr>
          <p:cNvPr id="9" name="Group 9"/>
          <p:cNvGrpSpPr/>
          <p:nvPr/>
        </p:nvGrpSpPr>
        <p:grpSpPr>
          <a:xfrm rot="-10800000">
            <a:off x="1360786" y="2384214"/>
            <a:ext cx="1407014" cy="228202"/>
            <a:chOff x="0" y="0"/>
            <a:chExt cx="1876019" cy="304269"/>
          </a:xfrm>
        </p:grpSpPr>
        <p:sp>
          <p:nvSpPr>
            <p:cNvPr id="10" name="Freeform 10"/>
            <p:cNvSpPr/>
            <p:nvPr/>
          </p:nvSpPr>
          <p:spPr>
            <a:xfrm>
              <a:off x="0" y="0"/>
              <a:ext cx="1876044" cy="304292"/>
            </a:xfrm>
            <a:custGeom>
              <a:avLst/>
              <a:gdLst/>
              <a:ahLst/>
              <a:cxnLst/>
              <a:rect l="l" t="t" r="r" b="b"/>
              <a:pathLst>
                <a:path w="1876044" h="304292">
                  <a:moveTo>
                    <a:pt x="0" y="304292"/>
                  </a:moveTo>
                  <a:lnTo>
                    <a:pt x="938022" y="0"/>
                  </a:lnTo>
                  <a:lnTo>
                    <a:pt x="1876044" y="304292"/>
                  </a:lnTo>
                  <a:close/>
                </a:path>
              </a:pathLst>
            </a:custGeom>
            <a:solidFill>
              <a:srgbClr val="FFFFFF"/>
            </a:solidFill>
          </p:spPr>
          <p:txBody>
            <a:bodyPr/>
            <a:lstStyle/>
            <a:p>
              <a:endParaRPr lang="en-IN"/>
            </a:p>
          </p:txBody>
        </p:sp>
      </p:grpSp>
      <p:grpSp>
        <p:nvGrpSpPr>
          <p:cNvPr id="11" name="Group 11"/>
          <p:cNvGrpSpPr/>
          <p:nvPr/>
        </p:nvGrpSpPr>
        <p:grpSpPr>
          <a:xfrm>
            <a:off x="9200460" y="1127045"/>
            <a:ext cx="1147449" cy="324594"/>
            <a:chOff x="0" y="0"/>
            <a:chExt cx="1529932" cy="432792"/>
          </a:xfrm>
        </p:grpSpPr>
        <p:sp>
          <p:nvSpPr>
            <p:cNvPr id="12" name="Freeform 12"/>
            <p:cNvSpPr/>
            <p:nvPr/>
          </p:nvSpPr>
          <p:spPr>
            <a:xfrm>
              <a:off x="0" y="0"/>
              <a:ext cx="1529969" cy="432816"/>
            </a:xfrm>
            <a:custGeom>
              <a:avLst/>
              <a:gdLst/>
              <a:ahLst/>
              <a:cxnLst/>
              <a:rect l="l" t="t" r="r" b="b"/>
              <a:pathLst>
                <a:path w="1529969" h="432816">
                  <a:moveTo>
                    <a:pt x="0" y="216408"/>
                  </a:moveTo>
                  <a:cubicBezTo>
                    <a:pt x="0" y="96901"/>
                    <a:pt x="96901" y="0"/>
                    <a:pt x="216408" y="0"/>
                  </a:cubicBezTo>
                  <a:lnTo>
                    <a:pt x="1313561" y="0"/>
                  </a:lnTo>
                  <a:cubicBezTo>
                    <a:pt x="1433068" y="0"/>
                    <a:pt x="1529969" y="96901"/>
                    <a:pt x="1529969" y="216408"/>
                  </a:cubicBezTo>
                  <a:cubicBezTo>
                    <a:pt x="1529969" y="335915"/>
                    <a:pt x="1433068" y="432816"/>
                    <a:pt x="1313561" y="432816"/>
                  </a:cubicBezTo>
                  <a:lnTo>
                    <a:pt x="216408" y="432816"/>
                  </a:lnTo>
                  <a:cubicBezTo>
                    <a:pt x="96901" y="432816"/>
                    <a:pt x="0" y="335915"/>
                    <a:pt x="0" y="216408"/>
                  </a:cubicBezTo>
                  <a:close/>
                </a:path>
              </a:pathLst>
            </a:custGeom>
            <a:solidFill>
              <a:srgbClr val="001597"/>
            </a:solidFill>
          </p:spPr>
          <p:txBody>
            <a:bodyPr/>
            <a:lstStyle/>
            <a:p>
              <a:endParaRPr lang="en-IN"/>
            </a:p>
          </p:txBody>
        </p:sp>
      </p:grpSp>
      <p:sp>
        <p:nvSpPr>
          <p:cNvPr id="13" name="TextBox 13"/>
          <p:cNvSpPr txBox="1"/>
          <p:nvPr/>
        </p:nvSpPr>
        <p:spPr>
          <a:xfrm>
            <a:off x="9291885" y="1193928"/>
            <a:ext cx="964599" cy="202311"/>
          </a:xfrm>
          <a:prstGeom prst="rect">
            <a:avLst/>
          </a:prstGeom>
        </p:spPr>
        <p:txBody>
          <a:bodyPr lIns="0" tIns="0" rIns="0" bIns="0" rtlCol="0" anchor="t">
            <a:spAutoFit/>
          </a:bodyPr>
          <a:lstStyle/>
          <a:p>
            <a:pPr algn="ctr">
              <a:lnSpc>
                <a:spcPts val="1512"/>
              </a:lnSpc>
            </a:pPr>
            <a:r>
              <a:rPr lang="en-US" sz="1399">
                <a:solidFill>
                  <a:srgbClr val="FFFFFF"/>
                </a:solidFill>
                <a:latin typeface="Open Sans Bold"/>
              </a:rPr>
              <a:t>Step 3</a:t>
            </a:r>
          </a:p>
        </p:txBody>
      </p:sp>
      <p:sp>
        <p:nvSpPr>
          <p:cNvPr id="14" name="Freeform 14"/>
          <p:cNvSpPr/>
          <p:nvPr/>
        </p:nvSpPr>
        <p:spPr>
          <a:xfrm rot="342684">
            <a:off x="9426846" y="1981653"/>
            <a:ext cx="1346535" cy="1261526"/>
          </a:xfrm>
          <a:custGeom>
            <a:avLst/>
            <a:gdLst/>
            <a:ahLst/>
            <a:cxnLst/>
            <a:rect l="l" t="t" r="r" b="b"/>
            <a:pathLst>
              <a:path w="1346535" h="1261526">
                <a:moveTo>
                  <a:pt x="0" y="0"/>
                </a:moveTo>
                <a:lnTo>
                  <a:pt x="1346535" y="0"/>
                </a:lnTo>
                <a:lnTo>
                  <a:pt x="1346535" y="1261526"/>
                </a:lnTo>
                <a:lnTo>
                  <a:pt x="0" y="1261526"/>
                </a:lnTo>
                <a:lnTo>
                  <a:pt x="0" y="0"/>
                </a:lnTo>
                <a:close/>
              </a:path>
            </a:pathLst>
          </a:custGeom>
          <a:blipFill>
            <a:blip r:embed="rId3"/>
            <a:stretch>
              <a:fillRect r="-12156" b="-12181"/>
            </a:stretch>
          </a:blipFill>
        </p:spPr>
        <p:txBody>
          <a:bodyPr/>
          <a:lstStyle/>
          <a:p>
            <a:endParaRPr lang="en-IN"/>
          </a:p>
        </p:txBody>
      </p:sp>
      <p:grpSp>
        <p:nvGrpSpPr>
          <p:cNvPr id="15" name="Group 15"/>
          <p:cNvGrpSpPr/>
          <p:nvPr/>
        </p:nvGrpSpPr>
        <p:grpSpPr>
          <a:xfrm>
            <a:off x="267443" y="49632"/>
            <a:ext cx="10315411" cy="825810"/>
            <a:chOff x="0" y="0"/>
            <a:chExt cx="13753881" cy="1101080"/>
          </a:xfrm>
        </p:grpSpPr>
        <p:sp>
          <p:nvSpPr>
            <p:cNvPr id="16" name="Freeform 16"/>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4"/>
              <a:stretch>
                <a:fillRect/>
              </a:stretch>
            </a:blipFill>
          </p:spPr>
          <p:txBody>
            <a:bodyPr/>
            <a:lstStyle/>
            <a:p>
              <a:endParaRPr lang="en-IN"/>
            </a:p>
          </p:txBody>
        </p:sp>
        <p:sp>
          <p:nvSpPr>
            <p:cNvPr id="17" name="Freeform 17"/>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5"/>
              <a:stretch>
                <a:fillRect/>
              </a:stretch>
            </a:blipFill>
          </p:spPr>
          <p:txBody>
            <a:bodyPr/>
            <a:lstStyle/>
            <a:p>
              <a:endParaRPr lang="en-IN"/>
            </a:p>
          </p:txBody>
        </p:sp>
        <p:sp>
          <p:nvSpPr>
            <p:cNvPr id="18" name="Freeform 18"/>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6"/>
              <a:stretch>
                <a:fillRect l="-20431" t="-87766" r="-22929" b="-100143"/>
              </a:stretch>
            </a:blipFill>
          </p:spPr>
          <p:txBody>
            <a:bodyPr/>
            <a:lstStyle/>
            <a:p>
              <a:endParaRPr lang="en-IN"/>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76444" y="1042290"/>
            <a:ext cx="9780040" cy="322326"/>
          </a:xfrm>
          <a:prstGeom prst="rect">
            <a:avLst/>
          </a:prstGeom>
        </p:spPr>
        <p:txBody>
          <a:bodyPr lIns="0" tIns="0" rIns="0" bIns="0" rtlCol="0" anchor="t">
            <a:spAutoFit/>
          </a:bodyPr>
          <a:lstStyle/>
          <a:p>
            <a:pPr algn="l">
              <a:lnSpc>
                <a:spcPts val="2592"/>
              </a:lnSpc>
            </a:pPr>
            <a:r>
              <a:rPr lang="en-US" sz="2400">
                <a:solidFill>
                  <a:srgbClr val="001597"/>
                </a:solidFill>
                <a:latin typeface="Open Sans Bold"/>
              </a:rPr>
              <a:t>Impact Areas</a:t>
            </a:r>
          </a:p>
        </p:txBody>
      </p:sp>
      <p:sp>
        <p:nvSpPr>
          <p:cNvPr id="3" name="TextBox 3"/>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42</a:t>
            </a:r>
          </a:p>
        </p:txBody>
      </p:sp>
      <p:graphicFrame>
        <p:nvGraphicFramePr>
          <p:cNvPr id="4" name="Table 4"/>
          <p:cNvGraphicFramePr>
            <a:graphicFrameLocks noGrp="1"/>
          </p:cNvGraphicFramePr>
          <p:nvPr/>
        </p:nvGraphicFramePr>
        <p:xfrm>
          <a:off x="683107" y="1756727"/>
          <a:ext cx="9118600" cy="5029200"/>
        </p:xfrm>
        <a:graphic>
          <a:graphicData uri="http://schemas.openxmlformats.org/drawingml/2006/table">
            <a:tbl>
              <a:tblPr/>
              <a:tblGrid>
                <a:gridCol w="2179483">
                  <a:extLst>
                    <a:ext uri="{9D8B030D-6E8A-4147-A177-3AD203B41FA5}">
                      <a16:colId xmlns:a16="http://schemas.microsoft.com/office/drawing/2014/main" val="20000"/>
                    </a:ext>
                  </a:extLst>
                </a:gridCol>
                <a:gridCol w="781424">
                  <a:extLst>
                    <a:ext uri="{9D8B030D-6E8A-4147-A177-3AD203B41FA5}">
                      <a16:colId xmlns:a16="http://schemas.microsoft.com/office/drawing/2014/main" val="20001"/>
                    </a:ext>
                  </a:extLst>
                </a:gridCol>
                <a:gridCol w="2269701">
                  <a:extLst>
                    <a:ext uri="{9D8B030D-6E8A-4147-A177-3AD203B41FA5}">
                      <a16:colId xmlns:a16="http://schemas.microsoft.com/office/drawing/2014/main" val="20002"/>
                    </a:ext>
                  </a:extLst>
                </a:gridCol>
                <a:gridCol w="769008">
                  <a:extLst>
                    <a:ext uri="{9D8B030D-6E8A-4147-A177-3AD203B41FA5}">
                      <a16:colId xmlns:a16="http://schemas.microsoft.com/office/drawing/2014/main" val="20003"/>
                    </a:ext>
                  </a:extLst>
                </a:gridCol>
                <a:gridCol w="2319292">
                  <a:extLst>
                    <a:ext uri="{9D8B030D-6E8A-4147-A177-3AD203B41FA5}">
                      <a16:colId xmlns:a16="http://schemas.microsoft.com/office/drawing/2014/main" val="20004"/>
                    </a:ext>
                  </a:extLst>
                </a:gridCol>
                <a:gridCol w="799692">
                  <a:extLst>
                    <a:ext uri="{9D8B030D-6E8A-4147-A177-3AD203B41FA5}">
                      <a16:colId xmlns:a16="http://schemas.microsoft.com/office/drawing/2014/main" val="20005"/>
                    </a:ext>
                  </a:extLst>
                </a:gridCol>
              </a:tblGrid>
              <a:tr h="547986">
                <a:tc>
                  <a:txBody>
                    <a:bodyPr/>
                    <a:lstStyle/>
                    <a:p>
                      <a:pPr algn="l">
                        <a:lnSpc>
                          <a:spcPts val="1439"/>
                        </a:lnSpc>
                        <a:defRPr/>
                      </a:pPr>
                      <a:r>
                        <a:rPr lang="en-US" sz="1200" spc="11">
                          <a:solidFill>
                            <a:srgbClr val="FFFFFF"/>
                          </a:solidFill>
                          <a:latin typeface="TT Rounds Condensed"/>
                        </a:rPr>
                        <a:t>Social Dimension</a:t>
                      </a:r>
                      <a:endParaRPr lang="en-US" sz="1100"/>
                    </a:p>
                  </a:txBody>
                  <a:tcPr marL="89725" marR="89725" marT="89725" marB="897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1597"/>
                    </a:solidFill>
                  </a:tcPr>
                </a:tc>
                <a:tc>
                  <a:txBody>
                    <a:bodyPr/>
                    <a:lstStyle/>
                    <a:p>
                      <a:pPr algn="l">
                        <a:lnSpc>
                          <a:spcPts val="1439"/>
                        </a:lnSpc>
                        <a:defRPr/>
                      </a:pPr>
                      <a:r>
                        <a:rPr lang="en-US" sz="1200" spc="11">
                          <a:solidFill>
                            <a:srgbClr val="FFFFFF"/>
                          </a:solidFill>
                          <a:latin typeface="TT Rounds Condensed"/>
                        </a:rPr>
                        <a:t>Rank</a:t>
                      </a:r>
                      <a:endParaRPr lang="en-US" sz="1100"/>
                    </a:p>
                  </a:txBody>
                  <a:tcPr marL="89725" marR="89725" marT="89725" marB="897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1597"/>
                    </a:solidFill>
                  </a:tcPr>
                </a:tc>
                <a:tc>
                  <a:txBody>
                    <a:bodyPr/>
                    <a:lstStyle/>
                    <a:p>
                      <a:pPr algn="l">
                        <a:lnSpc>
                          <a:spcPts val="1439"/>
                        </a:lnSpc>
                        <a:defRPr/>
                      </a:pPr>
                      <a:r>
                        <a:rPr lang="en-US" sz="1200" spc="11">
                          <a:solidFill>
                            <a:srgbClr val="FFFFFF"/>
                          </a:solidFill>
                          <a:latin typeface="TT Rounds Condensed"/>
                        </a:rPr>
                        <a:t>Environmental Dimension</a:t>
                      </a:r>
                      <a:endParaRPr lang="en-US" sz="1100"/>
                    </a:p>
                  </a:txBody>
                  <a:tcPr marL="89725" marR="89725" marT="89725" marB="897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1597"/>
                    </a:solidFill>
                  </a:tcPr>
                </a:tc>
                <a:tc>
                  <a:txBody>
                    <a:bodyPr/>
                    <a:lstStyle/>
                    <a:p>
                      <a:pPr algn="l">
                        <a:lnSpc>
                          <a:spcPts val="1439"/>
                        </a:lnSpc>
                        <a:defRPr/>
                      </a:pPr>
                      <a:r>
                        <a:rPr lang="en-US" sz="1200" spc="11">
                          <a:solidFill>
                            <a:srgbClr val="FFFFFF"/>
                          </a:solidFill>
                          <a:latin typeface="TT Rounds Condensed"/>
                        </a:rPr>
                        <a:t>Rank</a:t>
                      </a:r>
                      <a:endParaRPr lang="en-US" sz="1100"/>
                    </a:p>
                  </a:txBody>
                  <a:tcPr marL="89725" marR="89725" marT="89725" marB="897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1597"/>
                    </a:solidFill>
                  </a:tcPr>
                </a:tc>
                <a:tc>
                  <a:txBody>
                    <a:bodyPr/>
                    <a:lstStyle/>
                    <a:p>
                      <a:pPr algn="l">
                        <a:lnSpc>
                          <a:spcPts val="1439"/>
                        </a:lnSpc>
                        <a:defRPr/>
                      </a:pPr>
                      <a:r>
                        <a:rPr lang="en-US" sz="1200" spc="11">
                          <a:solidFill>
                            <a:srgbClr val="FFFFFF"/>
                          </a:solidFill>
                          <a:latin typeface="TT Rounds Condensed"/>
                        </a:rPr>
                        <a:t>Economic Dimension</a:t>
                      </a:r>
                      <a:endParaRPr lang="en-US" sz="1100"/>
                    </a:p>
                  </a:txBody>
                  <a:tcPr marL="89725" marR="89725" marT="89725" marB="897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1597"/>
                    </a:solidFill>
                  </a:tcPr>
                </a:tc>
                <a:tc>
                  <a:txBody>
                    <a:bodyPr/>
                    <a:lstStyle/>
                    <a:p>
                      <a:pPr algn="l">
                        <a:lnSpc>
                          <a:spcPts val="1439"/>
                        </a:lnSpc>
                        <a:defRPr/>
                      </a:pPr>
                      <a:r>
                        <a:rPr lang="en-US" sz="1200" spc="11">
                          <a:solidFill>
                            <a:srgbClr val="FFFFFF"/>
                          </a:solidFill>
                          <a:latin typeface="TT Rounds Condensed"/>
                        </a:rPr>
                        <a:t>Rank</a:t>
                      </a:r>
                      <a:endParaRPr lang="en-US" sz="1100"/>
                    </a:p>
                  </a:txBody>
                  <a:tcPr marL="89725" marR="89725" marT="89725" marB="897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1597"/>
                    </a:solidFill>
                  </a:tcPr>
                </a:tc>
                <a:extLst>
                  <a:ext uri="{0D108BD9-81ED-4DB2-BD59-A6C34878D82A}">
                    <a16:rowId xmlns:a16="http://schemas.microsoft.com/office/drawing/2014/main" val="10000"/>
                  </a:ext>
                </a:extLst>
              </a:tr>
              <a:tr h="560152">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60152">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60152">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60152">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560152">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560152">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560152">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560152">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89725" marR="89725" marT="89725" marB="89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
        <p:nvSpPr>
          <p:cNvPr id="5" name="Freeform 5"/>
          <p:cNvSpPr/>
          <p:nvPr/>
        </p:nvSpPr>
        <p:spPr>
          <a:xfrm rot="-6933479">
            <a:off x="-153174" y="1881133"/>
            <a:ext cx="1320610" cy="584615"/>
          </a:xfrm>
          <a:custGeom>
            <a:avLst/>
            <a:gdLst/>
            <a:ahLst/>
            <a:cxnLst/>
            <a:rect l="l" t="t" r="r" b="b"/>
            <a:pathLst>
              <a:path w="1320610" h="584615">
                <a:moveTo>
                  <a:pt x="0" y="0"/>
                </a:moveTo>
                <a:lnTo>
                  <a:pt x="1320610" y="0"/>
                </a:lnTo>
                <a:lnTo>
                  <a:pt x="1320610" y="584615"/>
                </a:lnTo>
                <a:lnTo>
                  <a:pt x="0" y="584615"/>
                </a:lnTo>
                <a:lnTo>
                  <a:pt x="0" y="0"/>
                </a:lnTo>
                <a:close/>
              </a:path>
            </a:pathLst>
          </a:custGeom>
          <a:blipFill>
            <a:blip r:embed="rId3"/>
            <a:stretch>
              <a:fillRect r="-29697"/>
            </a:stretch>
          </a:blipFill>
        </p:spPr>
        <p:txBody>
          <a:bodyPr/>
          <a:lstStyle/>
          <a:p>
            <a:endParaRPr lang="en-IN"/>
          </a:p>
        </p:txBody>
      </p:sp>
      <p:grpSp>
        <p:nvGrpSpPr>
          <p:cNvPr id="6" name="Group 6"/>
          <p:cNvGrpSpPr/>
          <p:nvPr/>
        </p:nvGrpSpPr>
        <p:grpSpPr>
          <a:xfrm>
            <a:off x="9200460" y="1127045"/>
            <a:ext cx="1147449" cy="324594"/>
            <a:chOff x="0" y="0"/>
            <a:chExt cx="1529932" cy="432792"/>
          </a:xfrm>
        </p:grpSpPr>
        <p:sp>
          <p:nvSpPr>
            <p:cNvPr id="7" name="Freeform 7"/>
            <p:cNvSpPr/>
            <p:nvPr/>
          </p:nvSpPr>
          <p:spPr>
            <a:xfrm>
              <a:off x="0" y="0"/>
              <a:ext cx="1529969" cy="432816"/>
            </a:xfrm>
            <a:custGeom>
              <a:avLst/>
              <a:gdLst/>
              <a:ahLst/>
              <a:cxnLst/>
              <a:rect l="l" t="t" r="r" b="b"/>
              <a:pathLst>
                <a:path w="1529969" h="432816">
                  <a:moveTo>
                    <a:pt x="0" y="216408"/>
                  </a:moveTo>
                  <a:cubicBezTo>
                    <a:pt x="0" y="96901"/>
                    <a:pt x="96901" y="0"/>
                    <a:pt x="216408" y="0"/>
                  </a:cubicBezTo>
                  <a:lnTo>
                    <a:pt x="1313561" y="0"/>
                  </a:lnTo>
                  <a:cubicBezTo>
                    <a:pt x="1433068" y="0"/>
                    <a:pt x="1529969" y="96901"/>
                    <a:pt x="1529969" y="216408"/>
                  </a:cubicBezTo>
                  <a:cubicBezTo>
                    <a:pt x="1529969" y="335915"/>
                    <a:pt x="1433068" y="432816"/>
                    <a:pt x="1313561" y="432816"/>
                  </a:cubicBezTo>
                  <a:lnTo>
                    <a:pt x="216408" y="432816"/>
                  </a:lnTo>
                  <a:cubicBezTo>
                    <a:pt x="96901" y="432816"/>
                    <a:pt x="0" y="335915"/>
                    <a:pt x="0" y="216408"/>
                  </a:cubicBezTo>
                  <a:close/>
                </a:path>
              </a:pathLst>
            </a:custGeom>
            <a:solidFill>
              <a:srgbClr val="001597"/>
            </a:solidFill>
          </p:spPr>
          <p:txBody>
            <a:bodyPr/>
            <a:lstStyle/>
            <a:p>
              <a:endParaRPr lang="en-IN"/>
            </a:p>
          </p:txBody>
        </p:sp>
      </p:grpSp>
      <p:sp>
        <p:nvSpPr>
          <p:cNvPr id="8" name="TextBox 8"/>
          <p:cNvSpPr txBox="1"/>
          <p:nvPr/>
        </p:nvSpPr>
        <p:spPr>
          <a:xfrm>
            <a:off x="9291885" y="1193928"/>
            <a:ext cx="964599" cy="202311"/>
          </a:xfrm>
          <a:prstGeom prst="rect">
            <a:avLst/>
          </a:prstGeom>
        </p:spPr>
        <p:txBody>
          <a:bodyPr lIns="0" tIns="0" rIns="0" bIns="0" rtlCol="0" anchor="t">
            <a:spAutoFit/>
          </a:bodyPr>
          <a:lstStyle/>
          <a:p>
            <a:pPr algn="ctr">
              <a:lnSpc>
                <a:spcPts val="1512"/>
              </a:lnSpc>
            </a:pPr>
            <a:r>
              <a:rPr lang="en-US" sz="1399">
                <a:solidFill>
                  <a:srgbClr val="FFFFFF"/>
                </a:solidFill>
                <a:latin typeface="Open Sans Bold"/>
              </a:rPr>
              <a:t>Step 2</a:t>
            </a:r>
          </a:p>
        </p:txBody>
      </p:sp>
      <p:grpSp>
        <p:nvGrpSpPr>
          <p:cNvPr id="9" name="Group 9"/>
          <p:cNvGrpSpPr/>
          <p:nvPr/>
        </p:nvGrpSpPr>
        <p:grpSpPr>
          <a:xfrm>
            <a:off x="267443" y="49632"/>
            <a:ext cx="10315411" cy="825810"/>
            <a:chOff x="0" y="0"/>
            <a:chExt cx="13753881" cy="1101080"/>
          </a:xfrm>
        </p:grpSpPr>
        <p:sp>
          <p:nvSpPr>
            <p:cNvPr id="10" name="Freeform 10"/>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4"/>
              <a:stretch>
                <a:fillRect/>
              </a:stretch>
            </a:blipFill>
          </p:spPr>
          <p:txBody>
            <a:bodyPr/>
            <a:lstStyle/>
            <a:p>
              <a:endParaRPr lang="en-IN"/>
            </a:p>
          </p:txBody>
        </p:sp>
        <p:sp>
          <p:nvSpPr>
            <p:cNvPr id="11" name="Freeform 11"/>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5"/>
              <a:stretch>
                <a:fillRect/>
              </a:stretch>
            </a:blipFill>
          </p:spPr>
          <p:txBody>
            <a:bodyPr/>
            <a:lstStyle/>
            <a:p>
              <a:endParaRPr lang="en-IN"/>
            </a:p>
          </p:txBody>
        </p:sp>
        <p:sp>
          <p:nvSpPr>
            <p:cNvPr id="12" name="Freeform 12"/>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6"/>
              <a:stretch>
                <a:fillRect l="-20431" t="-87766" r="-22929" b="-100143"/>
              </a:stretch>
            </a:blipFill>
          </p:spPr>
          <p:txBody>
            <a:bodyPr/>
            <a:lstStyle/>
            <a:p>
              <a:endParaRPr lang="en-IN"/>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22724" y="632805"/>
            <a:ext cx="9780040" cy="322326"/>
          </a:xfrm>
          <a:prstGeom prst="rect">
            <a:avLst/>
          </a:prstGeom>
        </p:spPr>
        <p:txBody>
          <a:bodyPr lIns="0" tIns="0" rIns="0" bIns="0" rtlCol="0" anchor="t">
            <a:spAutoFit/>
          </a:bodyPr>
          <a:lstStyle/>
          <a:p>
            <a:pPr algn="l">
              <a:lnSpc>
                <a:spcPts val="2592"/>
              </a:lnSpc>
            </a:pPr>
            <a:r>
              <a:rPr lang="en-US" sz="2400">
                <a:solidFill>
                  <a:srgbClr val="001597"/>
                </a:solidFill>
                <a:latin typeface="Open Sans Bold"/>
              </a:rPr>
              <a:t>Impact Areas</a:t>
            </a:r>
          </a:p>
        </p:txBody>
      </p:sp>
      <p:sp>
        <p:nvSpPr>
          <p:cNvPr id="3" name="TextBox 3"/>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43</a:t>
            </a:r>
          </a:p>
        </p:txBody>
      </p:sp>
      <p:graphicFrame>
        <p:nvGraphicFramePr>
          <p:cNvPr id="4" name="Table 4"/>
          <p:cNvGraphicFramePr>
            <a:graphicFrameLocks noGrp="1"/>
          </p:cNvGraphicFramePr>
          <p:nvPr/>
        </p:nvGraphicFramePr>
        <p:xfrm>
          <a:off x="997105" y="1009933"/>
          <a:ext cx="8585200" cy="5943600"/>
        </p:xfrm>
        <a:graphic>
          <a:graphicData uri="http://schemas.openxmlformats.org/drawingml/2006/table">
            <a:tbl>
              <a:tblPr/>
              <a:tblGrid>
                <a:gridCol w="2922569">
                  <a:extLst>
                    <a:ext uri="{9D8B030D-6E8A-4147-A177-3AD203B41FA5}">
                      <a16:colId xmlns:a16="http://schemas.microsoft.com/office/drawing/2014/main" val="20000"/>
                    </a:ext>
                  </a:extLst>
                </a:gridCol>
                <a:gridCol w="2831316">
                  <a:extLst>
                    <a:ext uri="{9D8B030D-6E8A-4147-A177-3AD203B41FA5}">
                      <a16:colId xmlns:a16="http://schemas.microsoft.com/office/drawing/2014/main" val="20001"/>
                    </a:ext>
                  </a:extLst>
                </a:gridCol>
                <a:gridCol w="2831316">
                  <a:extLst>
                    <a:ext uri="{9D8B030D-6E8A-4147-A177-3AD203B41FA5}">
                      <a16:colId xmlns:a16="http://schemas.microsoft.com/office/drawing/2014/main" val="20002"/>
                    </a:ext>
                  </a:extLst>
                </a:gridCol>
              </a:tblGrid>
              <a:tr h="350197">
                <a:tc>
                  <a:txBody>
                    <a:bodyPr/>
                    <a:lstStyle/>
                    <a:p>
                      <a:pPr algn="l">
                        <a:lnSpc>
                          <a:spcPts val="1679"/>
                        </a:lnSpc>
                        <a:defRPr/>
                      </a:pPr>
                      <a:r>
                        <a:rPr lang="en-US" sz="1399" spc="13">
                          <a:solidFill>
                            <a:srgbClr val="FFFFFF"/>
                          </a:solidFill>
                          <a:latin typeface="TT Rounds Condensed Bold"/>
                        </a:rPr>
                        <a:t>What information do </a:t>
                      </a:r>
                      <a:r>
                        <a:rPr lang="en-US" sz="1399" spc="13">
                          <a:solidFill>
                            <a:srgbClr val="FFFFFF"/>
                          </a:solidFill>
                          <a:latin typeface="TT Rounds Condensed Bold Italics"/>
                        </a:rPr>
                        <a:t>you </a:t>
                      </a:r>
                      <a:r>
                        <a:rPr lang="en-US" sz="1399" spc="13">
                          <a:solidFill>
                            <a:srgbClr val="FFFFFF"/>
                          </a:solidFill>
                          <a:latin typeface="TT Rounds Condensed Bold"/>
                        </a:rPr>
                        <a:t>need?</a:t>
                      </a:r>
                      <a:endParaRPr lang="en-US" sz="1100"/>
                    </a:p>
                  </a:txBody>
                  <a:tcPr marL="58520" marR="58520" marT="58520" marB="58520" anchor="ctr">
                    <a:lnL w="9525"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1597"/>
                    </a:solidFill>
                  </a:tcPr>
                </a:tc>
                <a:tc>
                  <a:txBody>
                    <a:bodyPr/>
                    <a:lstStyle/>
                    <a:p>
                      <a:pPr algn="l">
                        <a:lnSpc>
                          <a:spcPts val="1679"/>
                        </a:lnSpc>
                        <a:defRPr/>
                      </a:pPr>
                      <a:r>
                        <a:rPr lang="en-US" sz="1399" spc="13">
                          <a:solidFill>
                            <a:srgbClr val="FFFFFF"/>
                          </a:solidFill>
                          <a:latin typeface="TT Rounds Condensed Bold"/>
                        </a:rPr>
                        <a:t>Which partners are/could be interested in your impacts?</a:t>
                      </a:r>
                      <a:endParaRPr lang="en-US" sz="1100"/>
                    </a:p>
                  </a:txBody>
                  <a:tcPr marL="58520" marR="58520" marT="58520" marB="585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1597"/>
                    </a:solidFill>
                  </a:tcPr>
                </a:tc>
                <a:tc>
                  <a:txBody>
                    <a:bodyPr/>
                    <a:lstStyle/>
                    <a:p>
                      <a:pPr algn="l">
                        <a:lnSpc>
                          <a:spcPts val="1679"/>
                        </a:lnSpc>
                        <a:defRPr/>
                      </a:pPr>
                      <a:r>
                        <a:rPr lang="en-US" sz="1399" spc="13">
                          <a:solidFill>
                            <a:srgbClr val="FFFFFF"/>
                          </a:solidFill>
                          <a:latin typeface="TT Rounds Condensed Bold"/>
                        </a:rPr>
                        <a:t>What impact data will be most relevant for these partners?</a:t>
                      </a:r>
                      <a:endParaRPr lang="en-US" sz="1100"/>
                    </a:p>
                  </a:txBody>
                  <a:tcPr marL="58520" marR="58520" marT="58520" marB="585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1597"/>
                    </a:solidFill>
                  </a:tcPr>
                </a:tc>
                <a:extLst>
                  <a:ext uri="{0D108BD9-81ED-4DB2-BD59-A6C34878D82A}">
                    <a16:rowId xmlns:a16="http://schemas.microsoft.com/office/drawing/2014/main" val="10000"/>
                  </a:ext>
                </a:extLst>
              </a:tr>
              <a:tr h="1391625">
                <a:tc>
                  <a:txBody>
                    <a:bodyPr/>
                    <a:lstStyle/>
                    <a:p>
                      <a:pPr algn="l">
                        <a:lnSpc>
                          <a:spcPts val="1200"/>
                        </a:lnSpc>
                        <a:defRPr/>
                      </a:pPr>
                      <a:r>
                        <a:rPr lang="en-US" sz="1000" u="sng" spc="9">
                          <a:solidFill>
                            <a:srgbClr val="F93F02"/>
                          </a:solidFill>
                          <a:latin typeface="TT Rounds Condensed Italics"/>
                        </a:rPr>
                        <a:t>Example:</a:t>
                      </a:r>
                      <a:endParaRPr lang="en-US" sz="1100"/>
                    </a:p>
                    <a:p>
                      <a:pPr algn="l">
                        <a:lnSpc>
                          <a:spcPts val="1200"/>
                        </a:lnSpc>
                      </a:pPr>
                      <a:r>
                        <a:rPr lang="en-US" sz="1000" spc="9">
                          <a:solidFill>
                            <a:srgbClr val="F93F02"/>
                          </a:solidFill>
                          <a:latin typeface="TT Rounds Condensed Italics"/>
                        </a:rPr>
                        <a:t>Purchasing data for all raw materials; Sales data for all rice boxes; Production and storage statistics; Employee statistics and salaries; Cost and revenue overview, profit data</a:t>
                      </a:r>
                    </a:p>
                  </a:txBody>
                  <a:tcPr marL="58520" marR="58520" marT="58520" marB="58520"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FFFFF"/>
                    </a:solidFill>
                  </a:tcPr>
                </a:tc>
                <a:tc>
                  <a:txBody>
                    <a:bodyPr/>
                    <a:lstStyle/>
                    <a:p>
                      <a:pPr algn="l">
                        <a:lnSpc>
                          <a:spcPts val="1200"/>
                        </a:lnSpc>
                        <a:defRPr/>
                      </a:pPr>
                      <a:r>
                        <a:rPr lang="en-US" sz="1000" u="sng" spc="9">
                          <a:solidFill>
                            <a:srgbClr val="F93F02"/>
                          </a:solidFill>
                          <a:latin typeface="TT Rounds Condensed Italics"/>
                        </a:rPr>
                        <a:t>Example:</a:t>
                      </a:r>
                      <a:endParaRPr lang="en-US" sz="1100"/>
                    </a:p>
                    <a:p>
                      <a:pPr marL="120650" lvl="1" indent="-60325" algn="l">
                        <a:lnSpc>
                          <a:spcPts val="1200"/>
                        </a:lnSpc>
                        <a:buFont typeface="Arial"/>
                        <a:buChar char="•"/>
                      </a:pPr>
                      <a:r>
                        <a:rPr lang="en-US" sz="1000" spc="9">
                          <a:solidFill>
                            <a:srgbClr val="F93F02"/>
                          </a:solidFill>
                          <a:latin typeface="TT Rounds Condensed Italics"/>
                        </a:rPr>
                        <a:t>National Green SME Award scheme organizers;</a:t>
                      </a:r>
                    </a:p>
                    <a:p>
                      <a:pPr marL="120650" lvl="1" indent="-60325" algn="l">
                        <a:lnSpc>
                          <a:spcPts val="1200"/>
                        </a:lnSpc>
                        <a:buFont typeface="Arial"/>
                        <a:buChar char="•"/>
                      </a:pPr>
                      <a:r>
                        <a:rPr lang="en-US" sz="1000" spc="9">
                          <a:solidFill>
                            <a:srgbClr val="F93F02"/>
                          </a:solidFill>
                          <a:latin typeface="TT Rounds Condensed Italics"/>
                        </a:rPr>
                        <a:t>International Donors</a:t>
                      </a:r>
                    </a:p>
                    <a:p>
                      <a:pPr marL="120650" lvl="1" indent="-60325" algn="l">
                        <a:lnSpc>
                          <a:spcPts val="1200"/>
                        </a:lnSpc>
                      </a:pPr>
                      <a:endParaRPr lang="en-US" sz="1000" spc="9">
                        <a:solidFill>
                          <a:srgbClr val="F93F02"/>
                        </a:solidFill>
                        <a:latin typeface="TT Rounds Condensed Italics"/>
                      </a:endParaRPr>
                    </a:p>
                    <a:p>
                      <a:pPr marL="120650" lvl="1" indent="-60325" algn="l">
                        <a:lnSpc>
                          <a:spcPts val="1200"/>
                        </a:lnSpc>
                      </a:pPr>
                      <a:endParaRPr lang="en-US" sz="1000" spc="9">
                        <a:solidFill>
                          <a:srgbClr val="F93F02"/>
                        </a:solidFill>
                        <a:latin typeface="TT Rounds Condensed Italics"/>
                      </a:endParaRPr>
                    </a:p>
                  </a:txBody>
                  <a:tcPr marL="58520" marR="58520" marT="58520" marB="58520"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FFFFF"/>
                    </a:solidFill>
                  </a:tcPr>
                </a:tc>
                <a:tc>
                  <a:txBody>
                    <a:bodyPr/>
                    <a:lstStyle/>
                    <a:p>
                      <a:pPr algn="l">
                        <a:lnSpc>
                          <a:spcPts val="1200"/>
                        </a:lnSpc>
                        <a:defRPr/>
                      </a:pPr>
                      <a:r>
                        <a:rPr lang="en-US" sz="1000" u="sng" spc="9">
                          <a:solidFill>
                            <a:srgbClr val="F93F02"/>
                          </a:solidFill>
                          <a:latin typeface="TT Rounds Condensed Italics"/>
                        </a:rPr>
                        <a:t>Example:</a:t>
                      </a:r>
                      <a:endParaRPr lang="en-US" sz="1100"/>
                    </a:p>
                    <a:p>
                      <a:pPr algn="l">
                        <a:lnSpc>
                          <a:spcPts val="1200"/>
                        </a:lnSpc>
                      </a:pPr>
                      <a:r>
                        <a:rPr lang="en-US" sz="1000" spc="9">
                          <a:solidFill>
                            <a:srgbClr val="F93F02"/>
                          </a:solidFill>
                          <a:latin typeface="TT Rounds Condensed Italics"/>
                        </a:rPr>
                        <a:t>GHG emissions and trees saved, green jobs created; customer household health and social benefits etc.</a:t>
                      </a:r>
                    </a:p>
                  </a:txBody>
                  <a:tcPr marL="58520" marR="58520" marT="58520" marB="58520"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394712">
                <a:tc>
                  <a:txBody>
                    <a:bodyPr/>
                    <a:lstStyle/>
                    <a:p>
                      <a:pPr algn="l">
                        <a:lnSpc>
                          <a:spcPts val="1679"/>
                        </a:lnSpc>
                        <a:defRPr/>
                      </a:pPr>
                      <a:endParaRPr lang="en-US" sz="1100"/>
                    </a:p>
                  </a:txBody>
                  <a:tcPr marL="58520" marR="58520" marT="58520" marB="58520"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58520" marR="58520" marT="58520" marB="58520"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58520" marR="58520" marT="58520" marB="58520"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403533">
                <a:tc>
                  <a:txBody>
                    <a:bodyPr/>
                    <a:lstStyle/>
                    <a:p>
                      <a:pPr algn="l">
                        <a:lnSpc>
                          <a:spcPts val="1679"/>
                        </a:lnSpc>
                        <a:defRPr/>
                      </a:pPr>
                      <a:endParaRPr lang="en-US" sz="1100"/>
                    </a:p>
                  </a:txBody>
                  <a:tcPr marL="58520" marR="58520" marT="58520" marB="58520"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58520" marR="58520" marT="58520" marB="58520"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58520" marR="58520" marT="58520" marB="58520"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403533">
                <a:tc>
                  <a:txBody>
                    <a:bodyPr/>
                    <a:lstStyle/>
                    <a:p>
                      <a:pPr algn="l">
                        <a:lnSpc>
                          <a:spcPts val="1679"/>
                        </a:lnSpc>
                        <a:defRPr/>
                      </a:pPr>
                      <a:endParaRPr lang="en-US" sz="1100"/>
                    </a:p>
                  </a:txBody>
                  <a:tcPr marL="58520" marR="58520" marT="58520" marB="58520"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58520" marR="58520" marT="58520" marB="58520"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58520" marR="58520" marT="58520" marB="58520"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grpSp>
        <p:nvGrpSpPr>
          <p:cNvPr id="5" name="Group 5"/>
          <p:cNvGrpSpPr/>
          <p:nvPr/>
        </p:nvGrpSpPr>
        <p:grpSpPr>
          <a:xfrm>
            <a:off x="9400728" y="2404518"/>
            <a:ext cx="1147449" cy="324594"/>
            <a:chOff x="0" y="0"/>
            <a:chExt cx="1529932" cy="432792"/>
          </a:xfrm>
        </p:grpSpPr>
        <p:sp>
          <p:nvSpPr>
            <p:cNvPr id="6" name="Freeform 6"/>
            <p:cNvSpPr/>
            <p:nvPr/>
          </p:nvSpPr>
          <p:spPr>
            <a:xfrm>
              <a:off x="0" y="0"/>
              <a:ext cx="1529969" cy="432816"/>
            </a:xfrm>
            <a:custGeom>
              <a:avLst/>
              <a:gdLst/>
              <a:ahLst/>
              <a:cxnLst/>
              <a:rect l="l" t="t" r="r" b="b"/>
              <a:pathLst>
                <a:path w="1529969" h="432816">
                  <a:moveTo>
                    <a:pt x="0" y="216408"/>
                  </a:moveTo>
                  <a:cubicBezTo>
                    <a:pt x="0" y="96901"/>
                    <a:pt x="96901" y="0"/>
                    <a:pt x="216408" y="0"/>
                  </a:cubicBezTo>
                  <a:lnTo>
                    <a:pt x="1313561" y="0"/>
                  </a:lnTo>
                  <a:cubicBezTo>
                    <a:pt x="1433068" y="0"/>
                    <a:pt x="1529969" y="96901"/>
                    <a:pt x="1529969" y="216408"/>
                  </a:cubicBezTo>
                  <a:cubicBezTo>
                    <a:pt x="1529969" y="335915"/>
                    <a:pt x="1433068" y="432816"/>
                    <a:pt x="1313561" y="432816"/>
                  </a:cubicBezTo>
                  <a:lnTo>
                    <a:pt x="216408" y="432816"/>
                  </a:lnTo>
                  <a:cubicBezTo>
                    <a:pt x="96901" y="432816"/>
                    <a:pt x="0" y="335915"/>
                    <a:pt x="0" y="216408"/>
                  </a:cubicBezTo>
                  <a:close/>
                </a:path>
              </a:pathLst>
            </a:custGeom>
            <a:solidFill>
              <a:srgbClr val="001597"/>
            </a:solidFill>
          </p:spPr>
          <p:txBody>
            <a:bodyPr/>
            <a:lstStyle/>
            <a:p>
              <a:endParaRPr lang="en-IN"/>
            </a:p>
          </p:txBody>
        </p:sp>
      </p:grpSp>
      <p:sp>
        <p:nvSpPr>
          <p:cNvPr id="7" name="TextBox 7"/>
          <p:cNvSpPr txBox="1"/>
          <p:nvPr/>
        </p:nvSpPr>
        <p:spPr>
          <a:xfrm>
            <a:off x="9492153" y="2471401"/>
            <a:ext cx="964599" cy="202311"/>
          </a:xfrm>
          <a:prstGeom prst="rect">
            <a:avLst/>
          </a:prstGeom>
        </p:spPr>
        <p:txBody>
          <a:bodyPr lIns="0" tIns="0" rIns="0" bIns="0" rtlCol="0" anchor="t">
            <a:spAutoFit/>
          </a:bodyPr>
          <a:lstStyle/>
          <a:p>
            <a:pPr algn="ctr">
              <a:lnSpc>
                <a:spcPts val="1512"/>
              </a:lnSpc>
            </a:pPr>
            <a:r>
              <a:rPr lang="en-US" sz="1399">
                <a:solidFill>
                  <a:srgbClr val="FFFFFF"/>
                </a:solidFill>
                <a:latin typeface="Open Sans Bold"/>
              </a:rPr>
              <a:t>Step 3</a:t>
            </a:r>
          </a:p>
        </p:txBody>
      </p:sp>
      <p:sp>
        <p:nvSpPr>
          <p:cNvPr id="8" name="Freeform 8"/>
          <p:cNvSpPr/>
          <p:nvPr/>
        </p:nvSpPr>
        <p:spPr>
          <a:xfrm rot="-8072491">
            <a:off x="-86074" y="2755757"/>
            <a:ext cx="1420133" cy="481869"/>
          </a:xfrm>
          <a:custGeom>
            <a:avLst/>
            <a:gdLst/>
            <a:ahLst/>
            <a:cxnLst/>
            <a:rect l="l" t="t" r="r" b="b"/>
            <a:pathLst>
              <a:path w="1420133" h="481869">
                <a:moveTo>
                  <a:pt x="0" y="0"/>
                </a:moveTo>
                <a:lnTo>
                  <a:pt x="1420133" y="0"/>
                </a:lnTo>
                <a:lnTo>
                  <a:pt x="1420133" y="481869"/>
                </a:lnTo>
                <a:lnTo>
                  <a:pt x="0" y="481869"/>
                </a:lnTo>
                <a:lnTo>
                  <a:pt x="0" y="0"/>
                </a:lnTo>
                <a:close/>
              </a:path>
            </a:pathLst>
          </a:custGeom>
          <a:blipFill>
            <a:blip r:embed="rId3"/>
            <a:stretch>
              <a:fillRect r="-20704" b="-35099"/>
            </a:stretch>
          </a:blipFill>
        </p:spPr>
        <p:txBody>
          <a:bodyPr/>
          <a:lstStyle/>
          <a:p>
            <a:endParaRPr lang="en-IN"/>
          </a:p>
        </p:txBody>
      </p:sp>
      <p:grpSp>
        <p:nvGrpSpPr>
          <p:cNvPr id="9" name="Group 9"/>
          <p:cNvGrpSpPr/>
          <p:nvPr/>
        </p:nvGrpSpPr>
        <p:grpSpPr>
          <a:xfrm>
            <a:off x="267443" y="49632"/>
            <a:ext cx="10315411" cy="825810"/>
            <a:chOff x="0" y="0"/>
            <a:chExt cx="13753881" cy="1101080"/>
          </a:xfrm>
        </p:grpSpPr>
        <p:sp>
          <p:nvSpPr>
            <p:cNvPr id="10" name="Freeform 10"/>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4"/>
              <a:stretch>
                <a:fillRect/>
              </a:stretch>
            </a:blipFill>
          </p:spPr>
          <p:txBody>
            <a:bodyPr/>
            <a:lstStyle/>
            <a:p>
              <a:endParaRPr lang="en-IN"/>
            </a:p>
          </p:txBody>
        </p:sp>
        <p:sp>
          <p:nvSpPr>
            <p:cNvPr id="11" name="Freeform 11"/>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5"/>
              <a:stretch>
                <a:fillRect/>
              </a:stretch>
            </a:blipFill>
          </p:spPr>
          <p:txBody>
            <a:bodyPr/>
            <a:lstStyle/>
            <a:p>
              <a:endParaRPr lang="en-IN"/>
            </a:p>
          </p:txBody>
        </p:sp>
        <p:sp>
          <p:nvSpPr>
            <p:cNvPr id="12" name="Freeform 12"/>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6"/>
              <a:stretch>
                <a:fillRect l="-20431" t="-87766" r="-22929" b="-100143"/>
              </a:stretch>
            </a:blipFill>
          </p:spPr>
          <p:txBody>
            <a:bodyPr/>
            <a:lstStyle/>
            <a:p>
              <a:endParaRPr lang="en-IN"/>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700"/>
            <a:ext cx="10691813" cy="7559675"/>
          </a:xfrm>
          <a:custGeom>
            <a:avLst/>
            <a:gdLst/>
            <a:ahLst/>
            <a:cxnLst/>
            <a:rect l="l" t="t" r="r" b="b"/>
            <a:pathLst>
              <a:path w="10691813" h="7559675">
                <a:moveTo>
                  <a:pt x="0" y="0"/>
                </a:moveTo>
                <a:lnTo>
                  <a:pt x="10691813" y="0"/>
                </a:lnTo>
                <a:lnTo>
                  <a:pt x="10691813" y="7559675"/>
                </a:lnTo>
                <a:lnTo>
                  <a:pt x="0" y="7559675"/>
                </a:lnTo>
                <a:lnTo>
                  <a:pt x="0" y="0"/>
                </a:lnTo>
                <a:close/>
              </a:path>
            </a:pathLst>
          </a:custGeom>
          <a:blipFill>
            <a:blip r:embed="rId3"/>
            <a:stretch>
              <a:fillRect b="-6074"/>
            </a:stretch>
          </a:blipFill>
        </p:spPr>
        <p:txBody>
          <a:bodyPr/>
          <a:lstStyle/>
          <a:p>
            <a:endParaRPr lang="en-IN"/>
          </a:p>
        </p:txBody>
      </p:sp>
      <p:sp>
        <p:nvSpPr>
          <p:cNvPr id="3" name="TextBox 3"/>
          <p:cNvSpPr txBox="1"/>
          <p:nvPr/>
        </p:nvSpPr>
        <p:spPr>
          <a:xfrm>
            <a:off x="1350642" y="3308476"/>
            <a:ext cx="6320983" cy="565785"/>
          </a:xfrm>
          <a:prstGeom prst="rect">
            <a:avLst/>
          </a:prstGeom>
        </p:spPr>
        <p:txBody>
          <a:bodyPr lIns="0" tIns="0" rIns="0" bIns="0" rtlCol="0" anchor="t">
            <a:spAutoFit/>
          </a:bodyPr>
          <a:lstStyle/>
          <a:p>
            <a:pPr algn="l">
              <a:lnSpc>
                <a:spcPts val="4320"/>
              </a:lnSpc>
            </a:pPr>
            <a:r>
              <a:rPr lang="en-US" sz="4000">
                <a:solidFill>
                  <a:srgbClr val="FFFFFF"/>
                </a:solidFill>
                <a:latin typeface="Open Sans Bold"/>
              </a:rPr>
              <a:t>Tool: </a:t>
            </a:r>
            <a:r>
              <a:rPr lang="en-US" sz="4000">
                <a:solidFill>
                  <a:srgbClr val="FFFFFF"/>
                </a:solidFill>
                <a:latin typeface="Open Sans"/>
              </a:rPr>
              <a:t>Enterprise Pitching</a:t>
            </a:r>
          </a:p>
        </p:txBody>
      </p:sp>
      <p:sp>
        <p:nvSpPr>
          <p:cNvPr id="4" name="Freeform 4"/>
          <p:cNvSpPr/>
          <p:nvPr/>
        </p:nvSpPr>
        <p:spPr>
          <a:xfrm>
            <a:off x="454329" y="3206559"/>
            <a:ext cx="731520" cy="731520"/>
          </a:xfrm>
          <a:custGeom>
            <a:avLst/>
            <a:gdLst/>
            <a:ahLst/>
            <a:cxnLst/>
            <a:rect l="l" t="t" r="r" b="b"/>
            <a:pathLst>
              <a:path w="731520" h="731520">
                <a:moveTo>
                  <a:pt x="0" y="0"/>
                </a:moveTo>
                <a:lnTo>
                  <a:pt x="731520" y="0"/>
                </a:lnTo>
                <a:lnTo>
                  <a:pt x="731520" y="731520"/>
                </a:lnTo>
                <a:lnTo>
                  <a:pt x="0" y="731520"/>
                </a:lnTo>
                <a:lnTo>
                  <a:pt x="0" y="0"/>
                </a:lnTo>
                <a:close/>
              </a:path>
            </a:pathLst>
          </a:custGeom>
          <a:blipFill>
            <a:blip r:embed="rId4"/>
            <a:stretch>
              <a:fillRect/>
            </a:stretch>
          </a:blipFill>
        </p:spPr>
        <p:txBody>
          <a:bodyPr/>
          <a:lstStyle/>
          <a:p>
            <a:endParaRPr lang="en-IN"/>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46548" y="1846290"/>
            <a:ext cx="4728759" cy="808863"/>
          </a:xfrm>
          <a:prstGeom prst="rect">
            <a:avLst/>
          </a:prstGeom>
        </p:spPr>
        <p:txBody>
          <a:bodyPr lIns="0" tIns="0" rIns="0" bIns="0" rtlCol="0" anchor="t">
            <a:spAutoFit/>
          </a:bodyPr>
          <a:lstStyle/>
          <a:p>
            <a:pPr algn="just">
              <a:lnSpc>
                <a:spcPts val="1296"/>
              </a:lnSpc>
            </a:pPr>
            <a:r>
              <a:rPr lang="en-US" sz="1200">
                <a:solidFill>
                  <a:srgbClr val="000000"/>
                </a:solidFill>
                <a:latin typeface="Open Sans"/>
              </a:rPr>
              <a:t>You need a convincing business pitch as soon as you start to talk to potential investors, customers, partners, team members or employees. Update your pitch regularly as your business idea evolves and your target audience changes. Under the last phase DEMONSTRATE you will also find a TOOL for Advanced Pitching.</a:t>
            </a:r>
          </a:p>
        </p:txBody>
      </p:sp>
      <p:sp>
        <p:nvSpPr>
          <p:cNvPr id="3" name="TextBox 3"/>
          <p:cNvSpPr txBox="1"/>
          <p:nvPr/>
        </p:nvSpPr>
        <p:spPr>
          <a:xfrm>
            <a:off x="646549" y="3181232"/>
            <a:ext cx="4728759" cy="2023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What?</a:t>
            </a:r>
          </a:p>
        </p:txBody>
      </p:sp>
      <p:sp>
        <p:nvSpPr>
          <p:cNvPr id="4" name="TextBox 4"/>
          <p:cNvSpPr txBox="1"/>
          <p:nvPr/>
        </p:nvSpPr>
        <p:spPr>
          <a:xfrm>
            <a:off x="646549" y="3498740"/>
            <a:ext cx="4728759" cy="646938"/>
          </a:xfrm>
          <a:prstGeom prst="rect">
            <a:avLst/>
          </a:prstGeom>
        </p:spPr>
        <p:txBody>
          <a:bodyPr lIns="0" tIns="0" rIns="0" bIns="0" rtlCol="0" anchor="t">
            <a:spAutoFit/>
          </a:bodyPr>
          <a:lstStyle/>
          <a:p>
            <a:pPr algn="l">
              <a:lnSpc>
                <a:spcPts val="1296"/>
              </a:lnSpc>
            </a:pPr>
            <a:r>
              <a:rPr lang="en-US" sz="1200">
                <a:solidFill>
                  <a:srgbClr val="000000"/>
                </a:solidFill>
                <a:latin typeface="Open Sans"/>
              </a:rPr>
              <a:t>This tool supports you in defining your objectives and developing a pitch based on these objectives. As great content does not necessarily make a great pitch, the tool also provides tips and tricks for presenting.</a:t>
            </a:r>
          </a:p>
        </p:txBody>
      </p:sp>
      <p:sp>
        <p:nvSpPr>
          <p:cNvPr id="5" name="TextBox 5"/>
          <p:cNvSpPr txBox="1"/>
          <p:nvPr/>
        </p:nvSpPr>
        <p:spPr>
          <a:xfrm>
            <a:off x="646548" y="4542488"/>
            <a:ext cx="4728759" cy="2023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How?</a:t>
            </a:r>
          </a:p>
        </p:txBody>
      </p:sp>
      <p:sp>
        <p:nvSpPr>
          <p:cNvPr id="6" name="TextBox 6"/>
          <p:cNvSpPr txBox="1"/>
          <p:nvPr/>
        </p:nvSpPr>
        <p:spPr>
          <a:xfrm>
            <a:off x="646548" y="4850271"/>
            <a:ext cx="4728759" cy="1456563"/>
          </a:xfrm>
          <a:prstGeom prst="rect">
            <a:avLst/>
          </a:prstGeom>
        </p:spPr>
        <p:txBody>
          <a:bodyPr lIns="0" tIns="0" rIns="0" bIns="0" rtlCol="0" anchor="t">
            <a:spAutoFit/>
          </a:bodyPr>
          <a:lstStyle/>
          <a:p>
            <a:pPr algn="just">
              <a:lnSpc>
                <a:spcPts val="1296"/>
              </a:lnSpc>
            </a:pPr>
            <a:r>
              <a:rPr lang="en-US" sz="1200">
                <a:solidFill>
                  <a:srgbClr val="000000"/>
                </a:solidFill>
                <a:latin typeface="Open Sans"/>
              </a:rPr>
              <a:t>In the end, only one or two people from your team will deliver the final pitch. However, everyone in your team should be ready to give a short pitch at any time. If you have your whole team on board while developing the pitch, you will come up with more ideas and can also give feedback to each other. Testing the pitch with your family and friends is also an important source of feedback and gives you confidence to present to others.</a:t>
            </a:r>
          </a:p>
          <a:p>
            <a:pPr algn="just">
              <a:lnSpc>
                <a:spcPts val="1296"/>
              </a:lnSpc>
            </a:pPr>
            <a:endParaRPr lang="en-US" sz="1200">
              <a:solidFill>
                <a:srgbClr val="000000"/>
              </a:solidFill>
              <a:latin typeface="Open Sans"/>
            </a:endParaRPr>
          </a:p>
          <a:p>
            <a:pPr algn="just">
              <a:lnSpc>
                <a:spcPts val="1296"/>
              </a:lnSpc>
            </a:pPr>
            <a:endParaRPr lang="en-US" sz="1200">
              <a:solidFill>
                <a:srgbClr val="000000"/>
              </a:solidFill>
              <a:latin typeface="Open Sans"/>
            </a:endParaRPr>
          </a:p>
        </p:txBody>
      </p:sp>
      <p:sp>
        <p:nvSpPr>
          <p:cNvPr id="7" name="TextBox 7"/>
          <p:cNvSpPr txBox="1"/>
          <p:nvPr/>
        </p:nvSpPr>
        <p:spPr>
          <a:xfrm>
            <a:off x="5747155" y="1508190"/>
            <a:ext cx="4546415" cy="2023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Steps</a:t>
            </a:r>
          </a:p>
        </p:txBody>
      </p:sp>
      <p:sp>
        <p:nvSpPr>
          <p:cNvPr id="8" name="TextBox 8"/>
          <p:cNvSpPr txBox="1"/>
          <p:nvPr/>
        </p:nvSpPr>
        <p:spPr>
          <a:xfrm>
            <a:off x="5747155" y="4236298"/>
            <a:ext cx="4546415" cy="2023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Key outcomes</a:t>
            </a:r>
          </a:p>
        </p:txBody>
      </p:sp>
      <p:grpSp>
        <p:nvGrpSpPr>
          <p:cNvPr id="9" name="Group 9"/>
          <p:cNvGrpSpPr/>
          <p:nvPr/>
        </p:nvGrpSpPr>
        <p:grpSpPr>
          <a:xfrm>
            <a:off x="6227180" y="4627359"/>
            <a:ext cx="3909510" cy="1999016"/>
            <a:chOff x="0" y="0"/>
            <a:chExt cx="5212680" cy="2665355"/>
          </a:xfrm>
        </p:grpSpPr>
        <p:sp>
          <p:nvSpPr>
            <p:cNvPr id="10" name="Freeform 10"/>
            <p:cNvSpPr/>
            <p:nvPr/>
          </p:nvSpPr>
          <p:spPr>
            <a:xfrm>
              <a:off x="0" y="0"/>
              <a:ext cx="5212715" cy="2665308"/>
            </a:xfrm>
            <a:custGeom>
              <a:avLst/>
              <a:gdLst/>
              <a:ahLst/>
              <a:cxnLst/>
              <a:rect l="l" t="t" r="r" b="b"/>
              <a:pathLst>
                <a:path w="5212715" h="2665308">
                  <a:moveTo>
                    <a:pt x="0" y="0"/>
                  </a:moveTo>
                  <a:lnTo>
                    <a:pt x="5212715" y="0"/>
                  </a:lnTo>
                  <a:lnTo>
                    <a:pt x="5212715" y="2665308"/>
                  </a:lnTo>
                  <a:lnTo>
                    <a:pt x="0" y="2665308"/>
                  </a:lnTo>
                  <a:close/>
                </a:path>
              </a:pathLst>
            </a:custGeom>
            <a:solidFill>
              <a:srgbClr val="F2F2F2"/>
            </a:solidFill>
          </p:spPr>
          <p:txBody>
            <a:bodyPr/>
            <a:lstStyle/>
            <a:p>
              <a:endParaRPr lang="en-IN"/>
            </a:p>
          </p:txBody>
        </p:sp>
        <p:sp>
          <p:nvSpPr>
            <p:cNvPr id="11" name="TextBox 11"/>
            <p:cNvSpPr txBox="1"/>
            <p:nvPr/>
          </p:nvSpPr>
          <p:spPr>
            <a:xfrm>
              <a:off x="0" y="-19050"/>
              <a:ext cx="5212680" cy="2684405"/>
            </a:xfrm>
            <a:prstGeom prst="rect">
              <a:avLst/>
            </a:prstGeom>
          </p:spPr>
          <p:txBody>
            <a:bodyPr lIns="50800" tIns="50800" rIns="50800" bIns="50800" rtlCol="0" anchor="t"/>
            <a:lstStyle/>
            <a:p>
              <a:pPr algn="l">
                <a:lnSpc>
                  <a:spcPts val="1679"/>
                </a:lnSpc>
              </a:pPr>
              <a:endParaRPr/>
            </a:p>
            <a:p>
              <a:pPr marL="144780" lvl="1" indent="-72390" algn="l">
                <a:lnSpc>
                  <a:spcPts val="1679"/>
                </a:lnSpc>
                <a:buFont typeface="Arial"/>
                <a:buChar char="•"/>
              </a:pPr>
              <a:r>
                <a:rPr lang="en-US" sz="1200">
                  <a:solidFill>
                    <a:srgbClr val="000000"/>
                  </a:solidFill>
                  <a:latin typeface="Open Sans"/>
                </a:rPr>
                <a:t>Understand what matters when you develop and give a pitch</a:t>
              </a:r>
            </a:p>
            <a:p>
              <a:pPr marL="144780" lvl="1" indent="-72390" algn="l">
                <a:lnSpc>
                  <a:spcPts val="1679"/>
                </a:lnSpc>
                <a:buFont typeface="Arial"/>
                <a:buChar char="•"/>
              </a:pPr>
              <a:r>
                <a:rPr lang="en-US" sz="1200">
                  <a:solidFill>
                    <a:srgbClr val="000000"/>
                  </a:solidFill>
                  <a:latin typeface="Open Sans"/>
                </a:rPr>
                <a:t>Cater your pitch according to your business stage </a:t>
              </a:r>
            </a:p>
            <a:p>
              <a:pPr marL="144780" lvl="1" indent="-72390" algn="l">
                <a:lnSpc>
                  <a:spcPts val="1679"/>
                </a:lnSpc>
                <a:buFont typeface="Arial"/>
                <a:buChar char="•"/>
              </a:pPr>
              <a:r>
                <a:rPr lang="en-US" sz="1200">
                  <a:solidFill>
                    <a:srgbClr val="000000"/>
                  </a:solidFill>
                  <a:latin typeface="Open Sans"/>
                </a:rPr>
                <a:t>Explore how you can convince your audience with a strong pitch</a:t>
              </a:r>
            </a:p>
            <a:p>
              <a:pPr marL="144780" lvl="1" indent="-72390" algn="l">
                <a:lnSpc>
                  <a:spcPts val="1679"/>
                </a:lnSpc>
              </a:pPr>
              <a:endParaRPr lang="en-US" sz="1200">
                <a:solidFill>
                  <a:srgbClr val="000000"/>
                </a:solidFill>
                <a:latin typeface="Open Sans"/>
              </a:endParaRPr>
            </a:p>
            <a:p>
              <a:pPr marL="144780" lvl="1" indent="-72390" algn="l">
                <a:lnSpc>
                  <a:spcPts val="1679"/>
                </a:lnSpc>
              </a:pPr>
              <a:endParaRPr lang="en-US" sz="1200">
                <a:solidFill>
                  <a:srgbClr val="000000"/>
                </a:solidFill>
                <a:latin typeface="Open Sans"/>
              </a:endParaRPr>
            </a:p>
            <a:p>
              <a:pPr marL="144780" lvl="1" indent="-72390" algn="l">
                <a:lnSpc>
                  <a:spcPts val="1679"/>
                </a:lnSpc>
              </a:pPr>
              <a:endParaRPr lang="en-US" sz="1200">
                <a:solidFill>
                  <a:srgbClr val="000000"/>
                </a:solidFill>
                <a:latin typeface="Open Sans"/>
              </a:endParaRPr>
            </a:p>
          </p:txBody>
        </p:sp>
      </p:grpSp>
      <p:sp>
        <p:nvSpPr>
          <p:cNvPr id="12" name="TextBox 12"/>
          <p:cNvSpPr txBox="1"/>
          <p:nvPr/>
        </p:nvSpPr>
        <p:spPr>
          <a:xfrm>
            <a:off x="646548" y="1510899"/>
            <a:ext cx="4728759" cy="2023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When?</a:t>
            </a:r>
          </a:p>
        </p:txBody>
      </p:sp>
      <p:sp>
        <p:nvSpPr>
          <p:cNvPr id="13" name="TextBox 13"/>
          <p:cNvSpPr txBox="1"/>
          <p:nvPr/>
        </p:nvSpPr>
        <p:spPr>
          <a:xfrm>
            <a:off x="6314611" y="1947447"/>
            <a:ext cx="3726660" cy="202311"/>
          </a:xfrm>
          <a:prstGeom prst="rect">
            <a:avLst/>
          </a:prstGeom>
        </p:spPr>
        <p:txBody>
          <a:bodyPr lIns="0" tIns="0" rIns="0" bIns="0" rtlCol="0" anchor="t">
            <a:spAutoFit/>
          </a:bodyPr>
          <a:lstStyle/>
          <a:p>
            <a:pPr marL="168910" lvl="1" indent="-84455" algn="l">
              <a:lnSpc>
                <a:spcPts val="1512"/>
              </a:lnSpc>
              <a:buFont typeface="Arial"/>
              <a:buChar char="•"/>
            </a:pPr>
            <a:r>
              <a:rPr lang="en-US" sz="1399">
                <a:solidFill>
                  <a:srgbClr val="001597"/>
                </a:solidFill>
                <a:latin typeface="Open Sans"/>
              </a:rPr>
              <a:t>Define your objective</a:t>
            </a:r>
          </a:p>
        </p:txBody>
      </p:sp>
      <p:sp>
        <p:nvSpPr>
          <p:cNvPr id="14" name="TextBox 14"/>
          <p:cNvSpPr txBox="1"/>
          <p:nvPr/>
        </p:nvSpPr>
        <p:spPr>
          <a:xfrm>
            <a:off x="6314611" y="2572837"/>
            <a:ext cx="3726660" cy="202311"/>
          </a:xfrm>
          <a:prstGeom prst="rect">
            <a:avLst/>
          </a:prstGeom>
        </p:spPr>
        <p:txBody>
          <a:bodyPr lIns="0" tIns="0" rIns="0" bIns="0" rtlCol="0" anchor="t">
            <a:spAutoFit/>
          </a:bodyPr>
          <a:lstStyle/>
          <a:p>
            <a:pPr marL="168910" lvl="1" indent="-84455" algn="l">
              <a:lnSpc>
                <a:spcPts val="1512"/>
              </a:lnSpc>
              <a:buFont typeface="Arial"/>
              <a:buChar char="•"/>
            </a:pPr>
            <a:r>
              <a:rPr lang="en-US" sz="1399">
                <a:solidFill>
                  <a:srgbClr val="001597"/>
                </a:solidFill>
                <a:latin typeface="Open Sans"/>
              </a:rPr>
              <a:t>Develop your pitch</a:t>
            </a:r>
          </a:p>
        </p:txBody>
      </p:sp>
      <p:sp>
        <p:nvSpPr>
          <p:cNvPr id="15" name="TextBox 15"/>
          <p:cNvSpPr txBox="1"/>
          <p:nvPr/>
        </p:nvSpPr>
        <p:spPr>
          <a:xfrm>
            <a:off x="455887" y="783603"/>
            <a:ext cx="9780040" cy="322326"/>
          </a:xfrm>
          <a:prstGeom prst="rect">
            <a:avLst/>
          </a:prstGeom>
        </p:spPr>
        <p:txBody>
          <a:bodyPr lIns="0" tIns="0" rIns="0" bIns="0" rtlCol="0" anchor="t">
            <a:spAutoFit/>
          </a:bodyPr>
          <a:lstStyle/>
          <a:p>
            <a:pPr algn="l">
              <a:lnSpc>
                <a:spcPts val="2592"/>
              </a:lnSpc>
            </a:pPr>
            <a:r>
              <a:rPr lang="en-US" sz="2400">
                <a:solidFill>
                  <a:srgbClr val="001597"/>
                </a:solidFill>
                <a:latin typeface="Open Sans Bold"/>
              </a:rPr>
              <a:t>Pitching</a:t>
            </a:r>
          </a:p>
        </p:txBody>
      </p:sp>
      <p:grpSp>
        <p:nvGrpSpPr>
          <p:cNvPr id="16" name="Group 16"/>
          <p:cNvGrpSpPr/>
          <p:nvPr/>
        </p:nvGrpSpPr>
        <p:grpSpPr>
          <a:xfrm>
            <a:off x="5988043" y="1822784"/>
            <a:ext cx="478273" cy="478273"/>
            <a:chOff x="0" y="0"/>
            <a:chExt cx="637697" cy="637697"/>
          </a:xfrm>
        </p:grpSpPr>
        <p:sp>
          <p:nvSpPr>
            <p:cNvPr id="17" name="Freeform 17"/>
            <p:cNvSpPr/>
            <p:nvPr/>
          </p:nvSpPr>
          <p:spPr>
            <a:xfrm>
              <a:off x="12700" y="12700"/>
              <a:ext cx="612267" cy="612267"/>
            </a:xfrm>
            <a:custGeom>
              <a:avLst/>
              <a:gdLst/>
              <a:ahLst/>
              <a:cxnLst/>
              <a:rect l="l" t="t" r="r" b="b"/>
              <a:pathLst>
                <a:path w="612267" h="612267">
                  <a:moveTo>
                    <a:pt x="0" y="306197"/>
                  </a:moveTo>
                  <a:cubicBezTo>
                    <a:pt x="0" y="137033"/>
                    <a:pt x="137033" y="0"/>
                    <a:pt x="306197" y="0"/>
                  </a:cubicBezTo>
                  <a:cubicBezTo>
                    <a:pt x="475361" y="0"/>
                    <a:pt x="612267" y="137033"/>
                    <a:pt x="612267" y="306197"/>
                  </a:cubicBezTo>
                  <a:cubicBezTo>
                    <a:pt x="612267" y="475361"/>
                    <a:pt x="475234" y="612267"/>
                    <a:pt x="306197" y="612267"/>
                  </a:cubicBezTo>
                  <a:cubicBezTo>
                    <a:pt x="137160" y="612267"/>
                    <a:pt x="0" y="475234"/>
                    <a:pt x="0" y="306197"/>
                  </a:cubicBezTo>
                  <a:close/>
                </a:path>
              </a:pathLst>
            </a:custGeom>
            <a:solidFill>
              <a:srgbClr val="001597"/>
            </a:solidFill>
          </p:spPr>
          <p:txBody>
            <a:bodyPr/>
            <a:lstStyle/>
            <a:p>
              <a:endParaRPr lang="en-IN"/>
            </a:p>
          </p:txBody>
        </p:sp>
        <p:sp>
          <p:nvSpPr>
            <p:cNvPr id="18" name="Freeform 18"/>
            <p:cNvSpPr/>
            <p:nvPr/>
          </p:nvSpPr>
          <p:spPr>
            <a:xfrm>
              <a:off x="0" y="0"/>
              <a:ext cx="637667" cy="637794"/>
            </a:xfrm>
            <a:custGeom>
              <a:avLst/>
              <a:gdLst/>
              <a:ahLst/>
              <a:cxnLst/>
              <a:rect l="l" t="t" r="r" b="b"/>
              <a:pathLst>
                <a:path w="637667" h="637794">
                  <a:moveTo>
                    <a:pt x="0" y="318897"/>
                  </a:moveTo>
                  <a:cubicBezTo>
                    <a:pt x="0" y="142748"/>
                    <a:pt x="142748" y="0"/>
                    <a:pt x="318897" y="0"/>
                  </a:cubicBezTo>
                  <a:lnTo>
                    <a:pt x="318897" y="12700"/>
                  </a:lnTo>
                  <a:lnTo>
                    <a:pt x="318897" y="0"/>
                  </a:lnTo>
                  <a:cubicBezTo>
                    <a:pt x="494919" y="0"/>
                    <a:pt x="637667" y="142748"/>
                    <a:pt x="637667" y="318897"/>
                  </a:cubicBezTo>
                  <a:lnTo>
                    <a:pt x="624967" y="318897"/>
                  </a:lnTo>
                  <a:lnTo>
                    <a:pt x="637667" y="318897"/>
                  </a:lnTo>
                  <a:cubicBezTo>
                    <a:pt x="637667" y="495046"/>
                    <a:pt x="494919" y="637794"/>
                    <a:pt x="318770" y="637794"/>
                  </a:cubicBezTo>
                  <a:lnTo>
                    <a:pt x="318770" y="625094"/>
                  </a:lnTo>
                  <a:lnTo>
                    <a:pt x="318770" y="637794"/>
                  </a:lnTo>
                  <a:cubicBezTo>
                    <a:pt x="142748" y="637667"/>
                    <a:pt x="0" y="494919"/>
                    <a:pt x="0" y="318897"/>
                  </a:cubicBezTo>
                  <a:lnTo>
                    <a:pt x="12700" y="318897"/>
                  </a:lnTo>
                  <a:lnTo>
                    <a:pt x="25400" y="318897"/>
                  </a:lnTo>
                  <a:lnTo>
                    <a:pt x="12700" y="318897"/>
                  </a:lnTo>
                  <a:lnTo>
                    <a:pt x="0" y="318897"/>
                  </a:lnTo>
                  <a:moveTo>
                    <a:pt x="25400" y="318897"/>
                  </a:moveTo>
                  <a:cubicBezTo>
                    <a:pt x="25400" y="325882"/>
                    <a:pt x="19685" y="331597"/>
                    <a:pt x="12700" y="331597"/>
                  </a:cubicBezTo>
                  <a:cubicBezTo>
                    <a:pt x="5715" y="331597"/>
                    <a:pt x="0" y="325882"/>
                    <a:pt x="0" y="318897"/>
                  </a:cubicBezTo>
                  <a:cubicBezTo>
                    <a:pt x="0" y="311912"/>
                    <a:pt x="5715" y="306197"/>
                    <a:pt x="12700" y="306197"/>
                  </a:cubicBezTo>
                  <a:cubicBezTo>
                    <a:pt x="19685" y="306197"/>
                    <a:pt x="25400" y="311912"/>
                    <a:pt x="25400" y="318897"/>
                  </a:cubicBezTo>
                  <a:cubicBezTo>
                    <a:pt x="25400" y="480949"/>
                    <a:pt x="156718" y="612267"/>
                    <a:pt x="318897" y="612267"/>
                  </a:cubicBezTo>
                  <a:cubicBezTo>
                    <a:pt x="481076" y="612267"/>
                    <a:pt x="612267" y="480949"/>
                    <a:pt x="612267" y="318897"/>
                  </a:cubicBezTo>
                  <a:cubicBezTo>
                    <a:pt x="612267" y="156845"/>
                    <a:pt x="480949" y="25400"/>
                    <a:pt x="318897" y="25400"/>
                  </a:cubicBezTo>
                  <a:lnTo>
                    <a:pt x="318897" y="12700"/>
                  </a:lnTo>
                  <a:lnTo>
                    <a:pt x="318897" y="25400"/>
                  </a:lnTo>
                  <a:cubicBezTo>
                    <a:pt x="156718" y="25400"/>
                    <a:pt x="25400" y="156718"/>
                    <a:pt x="25400" y="318897"/>
                  </a:cubicBezTo>
                  <a:close/>
                </a:path>
              </a:pathLst>
            </a:custGeom>
            <a:solidFill>
              <a:srgbClr val="FFFFFF"/>
            </a:solidFill>
          </p:spPr>
          <p:txBody>
            <a:bodyPr/>
            <a:lstStyle/>
            <a:p>
              <a:endParaRPr lang="en-IN"/>
            </a:p>
          </p:txBody>
        </p:sp>
        <p:sp>
          <p:nvSpPr>
            <p:cNvPr id="19" name="TextBox 19"/>
            <p:cNvSpPr txBox="1"/>
            <p:nvPr/>
          </p:nvSpPr>
          <p:spPr>
            <a:xfrm>
              <a:off x="0" y="0"/>
              <a:ext cx="637697" cy="637697"/>
            </a:xfrm>
            <a:prstGeom prst="rect">
              <a:avLst/>
            </a:prstGeom>
          </p:spPr>
          <p:txBody>
            <a:bodyPr lIns="50800" tIns="50800" rIns="50800" bIns="50800" rtlCol="0" anchor="ctr"/>
            <a:lstStyle/>
            <a:p>
              <a:pPr algn="ctr">
                <a:lnSpc>
                  <a:spcPts val="1679"/>
                </a:lnSpc>
              </a:pPr>
              <a:r>
                <a:rPr lang="en-US" sz="1399">
                  <a:solidFill>
                    <a:srgbClr val="FFFFFF"/>
                  </a:solidFill>
                  <a:latin typeface="Open Sans Bold"/>
                </a:rPr>
                <a:t>1</a:t>
              </a:r>
            </a:p>
          </p:txBody>
        </p:sp>
      </p:grpSp>
      <p:grpSp>
        <p:nvGrpSpPr>
          <p:cNvPr id="20" name="Group 20"/>
          <p:cNvGrpSpPr/>
          <p:nvPr/>
        </p:nvGrpSpPr>
        <p:grpSpPr>
          <a:xfrm>
            <a:off x="5984050" y="2396518"/>
            <a:ext cx="478273" cy="478273"/>
            <a:chOff x="0" y="0"/>
            <a:chExt cx="637697" cy="637697"/>
          </a:xfrm>
        </p:grpSpPr>
        <p:sp>
          <p:nvSpPr>
            <p:cNvPr id="21" name="Freeform 21"/>
            <p:cNvSpPr/>
            <p:nvPr/>
          </p:nvSpPr>
          <p:spPr>
            <a:xfrm>
              <a:off x="12700" y="12700"/>
              <a:ext cx="612267" cy="612267"/>
            </a:xfrm>
            <a:custGeom>
              <a:avLst/>
              <a:gdLst/>
              <a:ahLst/>
              <a:cxnLst/>
              <a:rect l="l" t="t" r="r" b="b"/>
              <a:pathLst>
                <a:path w="612267" h="612267">
                  <a:moveTo>
                    <a:pt x="0" y="306197"/>
                  </a:moveTo>
                  <a:cubicBezTo>
                    <a:pt x="0" y="137033"/>
                    <a:pt x="137033" y="0"/>
                    <a:pt x="306197" y="0"/>
                  </a:cubicBezTo>
                  <a:cubicBezTo>
                    <a:pt x="475361" y="0"/>
                    <a:pt x="612267" y="137033"/>
                    <a:pt x="612267" y="306197"/>
                  </a:cubicBezTo>
                  <a:cubicBezTo>
                    <a:pt x="612267" y="475361"/>
                    <a:pt x="475234" y="612267"/>
                    <a:pt x="306197" y="612267"/>
                  </a:cubicBezTo>
                  <a:cubicBezTo>
                    <a:pt x="137160" y="612267"/>
                    <a:pt x="0" y="475234"/>
                    <a:pt x="0" y="306197"/>
                  </a:cubicBezTo>
                  <a:close/>
                </a:path>
              </a:pathLst>
            </a:custGeom>
            <a:solidFill>
              <a:srgbClr val="001597"/>
            </a:solidFill>
          </p:spPr>
          <p:txBody>
            <a:bodyPr/>
            <a:lstStyle/>
            <a:p>
              <a:endParaRPr lang="en-IN"/>
            </a:p>
          </p:txBody>
        </p:sp>
        <p:sp>
          <p:nvSpPr>
            <p:cNvPr id="22" name="Freeform 22"/>
            <p:cNvSpPr/>
            <p:nvPr/>
          </p:nvSpPr>
          <p:spPr>
            <a:xfrm>
              <a:off x="0" y="0"/>
              <a:ext cx="637667" cy="637794"/>
            </a:xfrm>
            <a:custGeom>
              <a:avLst/>
              <a:gdLst/>
              <a:ahLst/>
              <a:cxnLst/>
              <a:rect l="l" t="t" r="r" b="b"/>
              <a:pathLst>
                <a:path w="637667" h="637794">
                  <a:moveTo>
                    <a:pt x="0" y="318897"/>
                  </a:moveTo>
                  <a:cubicBezTo>
                    <a:pt x="0" y="142748"/>
                    <a:pt x="142748" y="0"/>
                    <a:pt x="318897" y="0"/>
                  </a:cubicBezTo>
                  <a:lnTo>
                    <a:pt x="318897" y="12700"/>
                  </a:lnTo>
                  <a:lnTo>
                    <a:pt x="318897" y="0"/>
                  </a:lnTo>
                  <a:cubicBezTo>
                    <a:pt x="494919" y="0"/>
                    <a:pt x="637667" y="142748"/>
                    <a:pt x="637667" y="318897"/>
                  </a:cubicBezTo>
                  <a:lnTo>
                    <a:pt x="624967" y="318897"/>
                  </a:lnTo>
                  <a:lnTo>
                    <a:pt x="637667" y="318897"/>
                  </a:lnTo>
                  <a:cubicBezTo>
                    <a:pt x="637667" y="495046"/>
                    <a:pt x="494919" y="637794"/>
                    <a:pt x="318770" y="637794"/>
                  </a:cubicBezTo>
                  <a:lnTo>
                    <a:pt x="318770" y="625094"/>
                  </a:lnTo>
                  <a:lnTo>
                    <a:pt x="318770" y="637794"/>
                  </a:lnTo>
                  <a:cubicBezTo>
                    <a:pt x="142748" y="637667"/>
                    <a:pt x="0" y="494919"/>
                    <a:pt x="0" y="318897"/>
                  </a:cubicBezTo>
                  <a:lnTo>
                    <a:pt x="12700" y="318897"/>
                  </a:lnTo>
                  <a:lnTo>
                    <a:pt x="25400" y="318897"/>
                  </a:lnTo>
                  <a:lnTo>
                    <a:pt x="12700" y="318897"/>
                  </a:lnTo>
                  <a:lnTo>
                    <a:pt x="0" y="318897"/>
                  </a:lnTo>
                  <a:moveTo>
                    <a:pt x="25400" y="318897"/>
                  </a:moveTo>
                  <a:cubicBezTo>
                    <a:pt x="25400" y="325882"/>
                    <a:pt x="19685" y="331597"/>
                    <a:pt x="12700" y="331597"/>
                  </a:cubicBezTo>
                  <a:cubicBezTo>
                    <a:pt x="5715" y="331597"/>
                    <a:pt x="0" y="325882"/>
                    <a:pt x="0" y="318897"/>
                  </a:cubicBezTo>
                  <a:cubicBezTo>
                    <a:pt x="0" y="311912"/>
                    <a:pt x="5715" y="306197"/>
                    <a:pt x="12700" y="306197"/>
                  </a:cubicBezTo>
                  <a:cubicBezTo>
                    <a:pt x="19685" y="306197"/>
                    <a:pt x="25400" y="311912"/>
                    <a:pt x="25400" y="318897"/>
                  </a:cubicBezTo>
                  <a:cubicBezTo>
                    <a:pt x="25400" y="480949"/>
                    <a:pt x="156718" y="612267"/>
                    <a:pt x="318897" y="612267"/>
                  </a:cubicBezTo>
                  <a:cubicBezTo>
                    <a:pt x="481076" y="612267"/>
                    <a:pt x="612267" y="480949"/>
                    <a:pt x="612267" y="318897"/>
                  </a:cubicBezTo>
                  <a:cubicBezTo>
                    <a:pt x="612267" y="156845"/>
                    <a:pt x="480949" y="25400"/>
                    <a:pt x="318897" y="25400"/>
                  </a:cubicBezTo>
                  <a:lnTo>
                    <a:pt x="318897" y="12700"/>
                  </a:lnTo>
                  <a:lnTo>
                    <a:pt x="318897" y="25400"/>
                  </a:lnTo>
                  <a:cubicBezTo>
                    <a:pt x="156718" y="25400"/>
                    <a:pt x="25400" y="156718"/>
                    <a:pt x="25400" y="318897"/>
                  </a:cubicBezTo>
                  <a:close/>
                </a:path>
              </a:pathLst>
            </a:custGeom>
            <a:solidFill>
              <a:srgbClr val="FFFFFF"/>
            </a:solidFill>
          </p:spPr>
          <p:txBody>
            <a:bodyPr/>
            <a:lstStyle/>
            <a:p>
              <a:endParaRPr lang="en-IN"/>
            </a:p>
          </p:txBody>
        </p:sp>
        <p:sp>
          <p:nvSpPr>
            <p:cNvPr id="23" name="TextBox 23"/>
            <p:cNvSpPr txBox="1"/>
            <p:nvPr/>
          </p:nvSpPr>
          <p:spPr>
            <a:xfrm>
              <a:off x="0" y="0"/>
              <a:ext cx="637697" cy="637697"/>
            </a:xfrm>
            <a:prstGeom prst="rect">
              <a:avLst/>
            </a:prstGeom>
          </p:spPr>
          <p:txBody>
            <a:bodyPr lIns="50800" tIns="50800" rIns="50800" bIns="50800" rtlCol="0" anchor="ctr"/>
            <a:lstStyle/>
            <a:p>
              <a:pPr algn="ctr">
                <a:lnSpc>
                  <a:spcPts val="1679"/>
                </a:lnSpc>
              </a:pPr>
              <a:r>
                <a:rPr lang="en-US" sz="1399">
                  <a:solidFill>
                    <a:srgbClr val="FFFFFF"/>
                  </a:solidFill>
                  <a:latin typeface="Open Sans Bold"/>
                </a:rPr>
                <a:t>2</a:t>
              </a:r>
            </a:p>
          </p:txBody>
        </p:sp>
      </p:grpSp>
      <p:grpSp>
        <p:nvGrpSpPr>
          <p:cNvPr id="24" name="Group 24"/>
          <p:cNvGrpSpPr/>
          <p:nvPr/>
        </p:nvGrpSpPr>
        <p:grpSpPr>
          <a:xfrm>
            <a:off x="6171117" y="4621010"/>
            <a:ext cx="62413" cy="1888776"/>
            <a:chOff x="0" y="0"/>
            <a:chExt cx="83217" cy="2518368"/>
          </a:xfrm>
        </p:grpSpPr>
        <p:sp>
          <p:nvSpPr>
            <p:cNvPr id="25" name="Freeform 25"/>
            <p:cNvSpPr/>
            <p:nvPr/>
          </p:nvSpPr>
          <p:spPr>
            <a:xfrm>
              <a:off x="8509" y="8509"/>
              <a:ext cx="66294" cy="2501392"/>
            </a:xfrm>
            <a:custGeom>
              <a:avLst/>
              <a:gdLst/>
              <a:ahLst/>
              <a:cxnLst/>
              <a:rect l="l" t="t" r="r" b="b"/>
              <a:pathLst>
                <a:path w="66294" h="2501392">
                  <a:moveTo>
                    <a:pt x="0" y="0"/>
                  </a:moveTo>
                  <a:lnTo>
                    <a:pt x="66294" y="0"/>
                  </a:lnTo>
                  <a:lnTo>
                    <a:pt x="66294" y="2501392"/>
                  </a:lnTo>
                  <a:lnTo>
                    <a:pt x="0" y="2501392"/>
                  </a:lnTo>
                  <a:close/>
                </a:path>
              </a:pathLst>
            </a:custGeom>
            <a:solidFill>
              <a:srgbClr val="001597"/>
            </a:solidFill>
          </p:spPr>
          <p:txBody>
            <a:bodyPr/>
            <a:lstStyle/>
            <a:p>
              <a:endParaRPr lang="en-IN"/>
            </a:p>
          </p:txBody>
        </p:sp>
        <p:sp>
          <p:nvSpPr>
            <p:cNvPr id="26" name="Freeform 26"/>
            <p:cNvSpPr/>
            <p:nvPr/>
          </p:nvSpPr>
          <p:spPr>
            <a:xfrm>
              <a:off x="0" y="0"/>
              <a:ext cx="83312" cy="2518410"/>
            </a:xfrm>
            <a:custGeom>
              <a:avLst/>
              <a:gdLst/>
              <a:ahLst/>
              <a:cxnLst/>
              <a:rect l="l" t="t" r="r" b="b"/>
              <a:pathLst>
                <a:path w="83312" h="2518410">
                  <a:moveTo>
                    <a:pt x="8509" y="0"/>
                  </a:moveTo>
                  <a:lnTo>
                    <a:pt x="74803" y="0"/>
                  </a:lnTo>
                  <a:cubicBezTo>
                    <a:pt x="79502" y="0"/>
                    <a:pt x="83312" y="3810"/>
                    <a:pt x="83312" y="8509"/>
                  </a:cubicBezTo>
                  <a:lnTo>
                    <a:pt x="83312" y="2509901"/>
                  </a:lnTo>
                  <a:cubicBezTo>
                    <a:pt x="83312" y="2514600"/>
                    <a:pt x="79502" y="2518410"/>
                    <a:pt x="74803" y="2518410"/>
                  </a:cubicBezTo>
                  <a:lnTo>
                    <a:pt x="8509" y="2518410"/>
                  </a:lnTo>
                  <a:cubicBezTo>
                    <a:pt x="3810" y="2518410"/>
                    <a:pt x="0" y="2514600"/>
                    <a:pt x="0" y="2509901"/>
                  </a:cubicBezTo>
                  <a:lnTo>
                    <a:pt x="0" y="8509"/>
                  </a:lnTo>
                  <a:cubicBezTo>
                    <a:pt x="0" y="3810"/>
                    <a:pt x="3810" y="0"/>
                    <a:pt x="8509" y="0"/>
                  </a:cubicBezTo>
                  <a:moveTo>
                    <a:pt x="8509" y="16891"/>
                  </a:moveTo>
                  <a:lnTo>
                    <a:pt x="8509" y="8509"/>
                  </a:lnTo>
                  <a:lnTo>
                    <a:pt x="17018" y="8509"/>
                  </a:lnTo>
                  <a:lnTo>
                    <a:pt x="17018" y="2509901"/>
                  </a:lnTo>
                  <a:lnTo>
                    <a:pt x="8509" y="2509901"/>
                  </a:lnTo>
                  <a:lnTo>
                    <a:pt x="8509" y="2501392"/>
                  </a:lnTo>
                  <a:lnTo>
                    <a:pt x="74803" y="2501392"/>
                  </a:lnTo>
                  <a:lnTo>
                    <a:pt x="74803" y="2509901"/>
                  </a:lnTo>
                  <a:lnTo>
                    <a:pt x="66294" y="2509901"/>
                  </a:lnTo>
                  <a:lnTo>
                    <a:pt x="66294" y="8509"/>
                  </a:lnTo>
                  <a:lnTo>
                    <a:pt x="74803" y="8509"/>
                  </a:lnTo>
                  <a:lnTo>
                    <a:pt x="74803" y="17018"/>
                  </a:lnTo>
                  <a:lnTo>
                    <a:pt x="8509" y="17018"/>
                  </a:lnTo>
                  <a:close/>
                </a:path>
              </a:pathLst>
            </a:custGeom>
            <a:solidFill>
              <a:srgbClr val="001597"/>
            </a:solidFill>
          </p:spPr>
          <p:txBody>
            <a:bodyPr/>
            <a:lstStyle/>
            <a:p>
              <a:endParaRPr lang="en-IN"/>
            </a:p>
          </p:txBody>
        </p:sp>
      </p:grpSp>
      <p:sp>
        <p:nvSpPr>
          <p:cNvPr id="27" name="TextBox 27"/>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45</a:t>
            </a:r>
          </a:p>
        </p:txBody>
      </p:sp>
      <p:sp>
        <p:nvSpPr>
          <p:cNvPr id="28" name="Freeform 28"/>
          <p:cNvSpPr/>
          <p:nvPr/>
        </p:nvSpPr>
        <p:spPr>
          <a:xfrm>
            <a:off x="9555387" y="4138020"/>
            <a:ext cx="771965" cy="771965"/>
          </a:xfrm>
          <a:custGeom>
            <a:avLst/>
            <a:gdLst/>
            <a:ahLst/>
            <a:cxnLst/>
            <a:rect l="l" t="t" r="r" b="b"/>
            <a:pathLst>
              <a:path w="771965" h="771965">
                <a:moveTo>
                  <a:pt x="0" y="0"/>
                </a:moveTo>
                <a:lnTo>
                  <a:pt x="771965" y="0"/>
                </a:lnTo>
                <a:lnTo>
                  <a:pt x="771965" y="771965"/>
                </a:lnTo>
                <a:lnTo>
                  <a:pt x="0" y="771965"/>
                </a:lnTo>
                <a:lnTo>
                  <a:pt x="0" y="0"/>
                </a:lnTo>
                <a:close/>
              </a:path>
            </a:pathLst>
          </a:custGeom>
          <a:blipFill>
            <a:blip r:embed="rId3"/>
            <a:stretch>
              <a:fillRect/>
            </a:stretch>
          </a:blipFill>
        </p:spPr>
        <p:txBody>
          <a:bodyPr/>
          <a:lstStyle/>
          <a:p>
            <a:endParaRPr lang="en-IN"/>
          </a:p>
        </p:txBody>
      </p:sp>
      <p:sp>
        <p:nvSpPr>
          <p:cNvPr id="29" name="TextBox 29"/>
          <p:cNvSpPr txBox="1"/>
          <p:nvPr/>
        </p:nvSpPr>
        <p:spPr>
          <a:xfrm>
            <a:off x="6318605" y="3153040"/>
            <a:ext cx="3726660" cy="202311"/>
          </a:xfrm>
          <a:prstGeom prst="rect">
            <a:avLst/>
          </a:prstGeom>
        </p:spPr>
        <p:txBody>
          <a:bodyPr lIns="0" tIns="0" rIns="0" bIns="0" rtlCol="0" anchor="t">
            <a:spAutoFit/>
          </a:bodyPr>
          <a:lstStyle/>
          <a:p>
            <a:pPr marL="168910" lvl="1" indent="-84455" algn="l">
              <a:lnSpc>
                <a:spcPts val="1512"/>
              </a:lnSpc>
              <a:buFont typeface="Arial"/>
              <a:buChar char="•"/>
            </a:pPr>
            <a:r>
              <a:rPr lang="en-US" sz="1399">
                <a:solidFill>
                  <a:srgbClr val="001597"/>
                </a:solidFill>
                <a:latin typeface="Open Sans"/>
              </a:rPr>
              <a:t>Make use of tips and tricks</a:t>
            </a:r>
          </a:p>
        </p:txBody>
      </p:sp>
      <p:grpSp>
        <p:nvGrpSpPr>
          <p:cNvPr id="30" name="Group 30"/>
          <p:cNvGrpSpPr/>
          <p:nvPr/>
        </p:nvGrpSpPr>
        <p:grpSpPr>
          <a:xfrm>
            <a:off x="5988044" y="2976721"/>
            <a:ext cx="478273" cy="478273"/>
            <a:chOff x="0" y="0"/>
            <a:chExt cx="637697" cy="637697"/>
          </a:xfrm>
        </p:grpSpPr>
        <p:sp>
          <p:nvSpPr>
            <p:cNvPr id="31" name="Freeform 31"/>
            <p:cNvSpPr/>
            <p:nvPr/>
          </p:nvSpPr>
          <p:spPr>
            <a:xfrm>
              <a:off x="12700" y="12700"/>
              <a:ext cx="612267" cy="612267"/>
            </a:xfrm>
            <a:custGeom>
              <a:avLst/>
              <a:gdLst/>
              <a:ahLst/>
              <a:cxnLst/>
              <a:rect l="l" t="t" r="r" b="b"/>
              <a:pathLst>
                <a:path w="612267" h="612267">
                  <a:moveTo>
                    <a:pt x="0" y="306197"/>
                  </a:moveTo>
                  <a:cubicBezTo>
                    <a:pt x="0" y="137033"/>
                    <a:pt x="137033" y="0"/>
                    <a:pt x="306197" y="0"/>
                  </a:cubicBezTo>
                  <a:cubicBezTo>
                    <a:pt x="475361" y="0"/>
                    <a:pt x="612267" y="137033"/>
                    <a:pt x="612267" y="306197"/>
                  </a:cubicBezTo>
                  <a:cubicBezTo>
                    <a:pt x="612267" y="475361"/>
                    <a:pt x="475234" y="612267"/>
                    <a:pt x="306197" y="612267"/>
                  </a:cubicBezTo>
                  <a:cubicBezTo>
                    <a:pt x="137160" y="612267"/>
                    <a:pt x="0" y="475234"/>
                    <a:pt x="0" y="306197"/>
                  </a:cubicBezTo>
                  <a:close/>
                </a:path>
              </a:pathLst>
            </a:custGeom>
            <a:solidFill>
              <a:srgbClr val="001597"/>
            </a:solidFill>
          </p:spPr>
          <p:txBody>
            <a:bodyPr/>
            <a:lstStyle/>
            <a:p>
              <a:endParaRPr lang="en-IN"/>
            </a:p>
          </p:txBody>
        </p:sp>
        <p:sp>
          <p:nvSpPr>
            <p:cNvPr id="32" name="Freeform 32"/>
            <p:cNvSpPr/>
            <p:nvPr/>
          </p:nvSpPr>
          <p:spPr>
            <a:xfrm>
              <a:off x="0" y="0"/>
              <a:ext cx="637667" cy="637794"/>
            </a:xfrm>
            <a:custGeom>
              <a:avLst/>
              <a:gdLst/>
              <a:ahLst/>
              <a:cxnLst/>
              <a:rect l="l" t="t" r="r" b="b"/>
              <a:pathLst>
                <a:path w="637667" h="637794">
                  <a:moveTo>
                    <a:pt x="0" y="318897"/>
                  </a:moveTo>
                  <a:cubicBezTo>
                    <a:pt x="0" y="142748"/>
                    <a:pt x="142748" y="0"/>
                    <a:pt x="318897" y="0"/>
                  </a:cubicBezTo>
                  <a:lnTo>
                    <a:pt x="318897" y="12700"/>
                  </a:lnTo>
                  <a:lnTo>
                    <a:pt x="318897" y="0"/>
                  </a:lnTo>
                  <a:cubicBezTo>
                    <a:pt x="494919" y="0"/>
                    <a:pt x="637667" y="142748"/>
                    <a:pt x="637667" y="318897"/>
                  </a:cubicBezTo>
                  <a:lnTo>
                    <a:pt x="624967" y="318897"/>
                  </a:lnTo>
                  <a:lnTo>
                    <a:pt x="637667" y="318897"/>
                  </a:lnTo>
                  <a:cubicBezTo>
                    <a:pt x="637667" y="495046"/>
                    <a:pt x="494919" y="637794"/>
                    <a:pt x="318770" y="637794"/>
                  </a:cubicBezTo>
                  <a:lnTo>
                    <a:pt x="318770" y="625094"/>
                  </a:lnTo>
                  <a:lnTo>
                    <a:pt x="318770" y="637794"/>
                  </a:lnTo>
                  <a:cubicBezTo>
                    <a:pt x="142748" y="637667"/>
                    <a:pt x="0" y="494919"/>
                    <a:pt x="0" y="318897"/>
                  </a:cubicBezTo>
                  <a:lnTo>
                    <a:pt x="12700" y="318897"/>
                  </a:lnTo>
                  <a:lnTo>
                    <a:pt x="25400" y="318897"/>
                  </a:lnTo>
                  <a:lnTo>
                    <a:pt x="12700" y="318897"/>
                  </a:lnTo>
                  <a:lnTo>
                    <a:pt x="0" y="318897"/>
                  </a:lnTo>
                  <a:moveTo>
                    <a:pt x="25400" y="318897"/>
                  </a:moveTo>
                  <a:cubicBezTo>
                    <a:pt x="25400" y="325882"/>
                    <a:pt x="19685" y="331597"/>
                    <a:pt x="12700" y="331597"/>
                  </a:cubicBezTo>
                  <a:cubicBezTo>
                    <a:pt x="5715" y="331597"/>
                    <a:pt x="0" y="325882"/>
                    <a:pt x="0" y="318897"/>
                  </a:cubicBezTo>
                  <a:cubicBezTo>
                    <a:pt x="0" y="311912"/>
                    <a:pt x="5715" y="306197"/>
                    <a:pt x="12700" y="306197"/>
                  </a:cubicBezTo>
                  <a:cubicBezTo>
                    <a:pt x="19685" y="306197"/>
                    <a:pt x="25400" y="311912"/>
                    <a:pt x="25400" y="318897"/>
                  </a:cubicBezTo>
                  <a:cubicBezTo>
                    <a:pt x="25400" y="480949"/>
                    <a:pt x="156718" y="612267"/>
                    <a:pt x="318897" y="612267"/>
                  </a:cubicBezTo>
                  <a:cubicBezTo>
                    <a:pt x="481076" y="612267"/>
                    <a:pt x="612267" y="480949"/>
                    <a:pt x="612267" y="318897"/>
                  </a:cubicBezTo>
                  <a:cubicBezTo>
                    <a:pt x="612267" y="156845"/>
                    <a:pt x="480949" y="25400"/>
                    <a:pt x="318897" y="25400"/>
                  </a:cubicBezTo>
                  <a:lnTo>
                    <a:pt x="318897" y="12700"/>
                  </a:lnTo>
                  <a:lnTo>
                    <a:pt x="318897" y="25400"/>
                  </a:lnTo>
                  <a:cubicBezTo>
                    <a:pt x="156718" y="25400"/>
                    <a:pt x="25400" y="156718"/>
                    <a:pt x="25400" y="318897"/>
                  </a:cubicBezTo>
                  <a:close/>
                </a:path>
              </a:pathLst>
            </a:custGeom>
            <a:solidFill>
              <a:srgbClr val="FFFFFF"/>
            </a:solidFill>
          </p:spPr>
          <p:txBody>
            <a:bodyPr/>
            <a:lstStyle/>
            <a:p>
              <a:endParaRPr lang="en-IN"/>
            </a:p>
          </p:txBody>
        </p:sp>
        <p:sp>
          <p:nvSpPr>
            <p:cNvPr id="33" name="TextBox 33"/>
            <p:cNvSpPr txBox="1"/>
            <p:nvPr/>
          </p:nvSpPr>
          <p:spPr>
            <a:xfrm>
              <a:off x="0" y="0"/>
              <a:ext cx="637697" cy="637697"/>
            </a:xfrm>
            <a:prstGeom prst="rect">
              <a:avLst/>
            </a:prstGeom>
          </p:spPr>
          <p:txBody>
            <a:bodyPr lIns="50800" tIns="50800" rIns="50800" bIns="50800" rtlCol="0" anchor="ctr"/>
            <a:lstStyle/>
            <a:p>
              <a:pPr algn="ctr">
                <a:lnSpc>
                  <a:spcPts val="1679"/>
                </a:lnSpc>
              </a:pPr>
              <a:r>
                <a:rPr lang="en-US" sz="1399">
                  <a:solidFill>
                    <a:srgbClr val="FFFFFF"/>
                  </a:solidFill>
                  <a:latin typeface="Open Sans Bold"/>
                </a:rPr>
                <a:t>3</a:t>
              </a:r>
            </a:p>
          </p:txBody>
        </p:sp>
      </p:grpSp>
      <p:grpSp>
        <p:nvGrpSpPr>
          <p:cNvPr id="34" name="Group 34"/>
          <p:cNvGrpSpPr/>
          <p:nvPr/>
        </p:nvGrpSpPr>
        <p:grpSpPr>
          <a:xfrm>
            <a:off x="267443" y="49632"/>
            <a:ext cx="10315411" cy="825810"/>
            <a:chOff x="0" y="0"/>
            <a:chExt cx="13753881" cy="1101080"/>
          </a:xfrm>
        </p:grpSpPr>
        <p:sp>
          <p:nvSpPr>
            <p:cNvPr id="35" name="Freeform 35"/>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4"/>
              <a:stretch>
                <a:fillRect/>
              </a:stretch>
            </a:blipFill>
          </p:spPr>
          <p:txBody>
            <a:bodyPr/>
            <a:lstStyle/>
            <a:p>
              <a:endParaRPr lang="en-IN"/>
            </a:p>
          </p:txBody>
        </p:sp>
        <p:sp>
          <p:nvSpPr>
            <p:cNvPr id="36" name="Freeform 36"/>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5"/>
              <a:stretch>
                <a:fillRect/>
              </a:stretch>
            </a:blipFill>
          </p:spPr>
          <p:txBody>
            <a:bodyPr/>
            <a:lstStyle/>
            <a:p>
              <a:endParaRPr lang="en-IN"/>
            </a:p>
          </p:txBody>
        </p:sp>
        <p:sp>
          <p:nvSpPr>
            <p:cNvPr id="37" name="Freeform 37"/>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6"/>
              <a:stretch>
                <a:fillRect l="-20431" t="-87766" r="-22929" b="-100143"/>
              </a:stretch>
            </a:blipFill>
          </p:spPr>
          <p:txBody>
            <a:bodyPr/>
            <a:lstStyle/>
            <a:p>
              <a:endParaRPr lang="en-IN"/>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6491" y="0"/>
            <a:ext cx="10315411" cy="825810"/>
            <a:chOff x="0" y="0"/>
            <a:chExt cx="13753881" cy="1101080"/>
          </a:xfrm>
        </p:grpSpPr>
        <p:sp>
          <p:nvSpPr>
            <p:cNvPr id="3" name="Freeform 3"/>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4" name="Freeform 4"/>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5" name="Freeform 5"/>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
        <p:nvSpPr>
          <p:cNvPr id="6" name="TextBox 6"/>
          <p:cNvSpPr txBox="1"/>
          <p:nvPr/>
        </p:nvSpPr>
        <p:spPr>
          <a:xfrm>
            <a:off x="422724" y="776546"/>
            <a:ext cx="9780040" cy="300228"/>
          </a:xfrm>
          <a:prstGeom prst="rect">
            <a:avLst/>
          </a:prstGeom>
        </p:spPr>
        <p:txBody>
          <a:bodyPr lIns="0" tIns="0" rIns="0" bIns="0" rtlCol="0" anchor="t">
            <a:spAutoFit/>
          </a:bodyPr>
          <a:lstStyle/>
          <a:p>
            <a:pPr algn="l">
              <a:lnSpc>
                <a:spcPts val="2376"/>
              </a:lnSpc>
            </a:pPr>
            <a:r>
              <a:rPr lang="en-US" sz="2200">
                <a:solidFill>
                  <a:srgbClr val="001597"/>
                </a:solidFill>
                <a:latin typeface="Open Sans Bold"/>
              </a:rPr>
              <a:t>Steps </a:t>
            </a:r>
            <a:r>
              <a:rPr lang="en-US" sz="2200">
                <a:solidFill>
                  <a:srgbClr val="001597"/>
                </a:solidFill>
                <a:latin typeface="Open Sans"/>
              </a:rPr>
              <a:t>– Pitching</a:t>
            </a:r>
          </a:p>
        </p:txBody>
      </p:sp>
      <p:sp>
        <p:nvSpPr>
          <p:cNvPr id="7" name="TextBox 7"/>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46</a:t>
            </a:r>
          </a:p>
        </p:txBody>
      </p:sp>
      <p:grpSp>
        <p:nvGrpSpPr>
          <p:cNvPr id="8" name="Group 8"/>
          <p:cNvGrpSpPr/>
          <p:nvPr/>
        </p:nvGrpSpPr>
        <p:grpSpPr>
          <a:xfrm>
            <a:off x="331299" y="1308422"/>
            <a:ext cx="1147449" cy="324594"/>
            <a:chOff x="0" y="0"/>
            <a:chExt cx="1529932" cy="432792"/>
          </a:xfrm>
        </p:grpSpPr>
        <p:sp>
          <p:nvSpPr>
            <p:cNvPr id="9" name="Freeform 9"/>
            <p:cNvSpPr/>
            <p:nvPr/>
          </p:nvSpPr>
          <p:spPr>
            <a:xfrm>
              <a:off x="0" y="0"/>
              <a:ext cx="1529969" cy="432816"/>
            </a:xfrm>
            <a:custGeom>
              <a:avLst/>
              <a:gdLst/>
              <a:ahLst/>
              <a:cxnLst/>
              <a:rect l="l" t="t" r="r" b="b"/>
              <a:pathLst>
                <a:path w="1529969" h="432816">
                  <a:moveTo>
                    <a:pt x="0" y="216408"/>
                  </a:moveTo>
                  <a:cubicBezTo>
                    <a:pt x="0" y="96901"/>
                    <a:pt x="96901" y="0"/>
                    <a:pt x="216408" y="0"/>
                  </a:cubicBezTo>
                  <a:lnTo>
                    <a:pt x="1313561" y="0"/>
                  </a:lnTo>
                  <a:cubicBezTo>
                    <a:pt x="1433068" y="0"/>
                    <a:pt x="1529969" y="96901"/>
                    <a:pt x="1529969" y="216408"/>
                  </a:cubicBezTo>
                  <a:cubicBezTo>
                    <a:pt x="1529969" y="335915"/>
                    <a:pt x="1433068" y="432816"/>
                    <a:pt x="1313561" y="432816"/>
                  </a:cubicBezTo>
                  <a:lnTo>
                    <a:pt x="216408" y="432816"/>
                  </a:lnTo>
                  <a:cubicBezTo>
                    <a:pt x="96901" y="432816"/>
                    <a:pt x="0" y="335915"/>
                    <a:pt x="0" y="216408"/>
                  </a:cubicBezTo>
                  <a:close/>
                </a:path>
              </a:pathLst>
            </a:custGeom>
            <a:solidFill>
              <a:srgbClr val="001597"/>
            </a:solidFill>
          </p:spPr>
          <p:txBody>
            <a:bodyPr/>
            <a:lstStyle/>
            <a:p>
              <a:endParaRPr lang="en-IN"/>
            </a:p>
          </p:txBody>
        </p:sp>
      </p:grpSp>
      <p:sp>
        <p:nvSpPr>
          <p:cNvPr id="10" name="TextBox 10"/>
          <p:cNvSpPr txBox="1"/>
          <p:nvPr/>
        </p:nvSpPr>
        <p:spPr>
          <a:xfrm>
            <a:off x="1642371" y="1391236"/>
            <a:ext cx="3079559" cy="2023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Analysing the impact value chain</a:t>
            </a:r>
          </a:p>
        </p:txBody>
      </p:sp>
      <p:sp>
        <p:nvSpPr>
          <p:cNvPr id="11" name="TextBox 11"/>
          <p:cNvSpPr txBox="1"/>
          <p:nvPr/>
        </p:nvSpPr>
        <p:spPr>
          <a:xfrm>
            <a:off x="422724" y="1375305"/>
            <a:ext cx="964599" cy="202311"/>
          </a:xfrm>
          <a:prstGeom prst="rect">
            <a:avLst/>
          </a:prstGeom>
        </p:spPr>
        <p:txBody>
          <a:bodyPr lIns="0" tIns="0" rIns="0" bIns="0" rtlCol="0" anchor="t">
            <a:spAutoFit/>
          </a:bodyPr>
          <a:lstStyle/>
          <a:p>
            <a:pPr algn="ctr">
              <a:lnSpc>
                <a:spcPts val="1512"/>
              </a:lnSpc>
            </a:pPr>
            <a:r>
              <a:rPr lang="en-US" sz="1399">
                <a:solidFill>
                  <a:srgbClr val="FFFFFF"/>
                </a:solidFill>
                <a:latin typeface="Open Sans Bold"/>
              </a:rPr>
              <a:t>Step 1</a:t>
            </a:r>
          </a:p>
        </p:txBody>
      </p:sp>
      <p:sp>
        <p:nvSpPr>
          <p:cNvPr id="12" name="TextBox 12"/>
          <p:cNvSpPr txBox="1"/>
          <p:nvPr/>
        </p:nvSpPr>
        <p:spPr>
          <a:xfrm>
            <a:off x="897796" y="1832203"/>
            <a:ext cx="4282575" cy="3076575"/>
          </a:xfrm>
          <a:prstGeom prst="rect">
            <a:avLst/>
          </a:prstGeom>
        </p:spPr>
        <p:txBody>
          <a:bodyPr lIns="0" tIns="0" rIns="0" bIns="0" rtlCol="0" anchor="t">
            <a:spAutoFit/>
          </a:bodyPr>
          <a:lstStyle/>
          <a:p>
            <a:pPr algn="just">
              <a:lnSpc>
                <a:spcPts val="1320"/>
              </a:lnSpc>
            </a:pPr>
            <a:r>
              <a:rPr lang="en-US" sz="1100">
                <a:solidFill>
                  <a:srgbClr val="000000"/>
                </a:solidFill>
                <a:latin typeface="Open Sans"/>
              </a:rPr>
              <a:t>Start with the WHY. Designing a powerful pitch is all about reaching the hearts and minds of your audience. In order to achieve both, think of a balance.</a:t>
            </a:r>
          </a:p>
          <a:p>
            <a:pPr algn="just">
              <a:lnSpc>
                <a:spcPts val="1320"/>
              </a:lnSpc>
            </a:pPr>
            <a:r>
              <a:rPr lang="en-US" sz="1100">
                <a:solidFill>
                  <a:srgbClr val="000000"/>
                </a:solidFill>
                <a:latin typeface="Open Sans"/>
              </a:rPr>
              <a:t>The credibility of your business model should be balanced with the emotions you create by presenting your solution. In order to develop the perfect pitch, you and your team have to clarify the following questions upfront:</a:t>
            </a:r>
          </a:p>
          <a:p>
            <a:pPr marL="132715" lvl="1" indent="-66358" algn="l">
              <a:lnSpc>
                <a:spcPts val="1320"/>
              </a:lnSpc>
              <a:buFont typeface="Arial"/>
              <a:buChar char="•"/>
            </a:pPr>
            <a:r>
              <a:rPr lang="en-US" sz="1100">
                <a:solidFill>
                  <a:srgbClr val="001597"/>
                </a:solidFill>
                <a:latin typeface="Open Sans Bold"/>
              </a:rPr>
              <a:t>What is your business development stage? </a:t>
            </a:r>
            <a:r>
              <a:rPr lang="en-US" sz="1100">
                <a:solidFill>
                  <a:srgbClr val="000000"/>
                </a:solidFill>
                <a:latin typeface="Open Sans"/>
              </a:rPr>
              <a:t>When did you start the business idea and what have you achieved until now?</a:t>
            </a:r>
          </a:p>
          <a:p>
            <a:pPr marL="132715" lvl="1" indent="-66358" algn="l">
              <a:lnSpc>
                <a:spcPts val="1320"/>
              </a:lnSpc>
              <a:buFont typeface="Arial"/>
              <a:buChar char="•"/>
            </a:pPr>
            <a:r>
              <a:rPr lang="en-US" sz="1100">
                <a:solidFill>
                  <a:srgbClr val="001597"/>
                </a:solidFill>
                <a:latin typeface="Open Sans Bold"/>
              </a:rPr>
              <a:t>Who are you presenting to and how much time do you have? </a:t>
            </a:r>
            <a:r>
              <a:rPr lang="en-US" sz="1100">
                <a:solidFill>
                  <a:srgbClr val="000000"/>
                </a:solidFill>
                <a:latin typeface="Open Sans"/>
              </a:rPr>
              <a:t>Is it an investor, potential partner, your friends, a jury? Do you have 3, 5, 10 minutes or longer?</a:t>
            </a:r>
          </a:p>
          <a:p>
            <a:pPr marL="132715" lvl="1" indent="-66358" algn="l">
              <a:lnSpc>
                <a:spcPts val="1320"/>
              </a:lnSpc>
              <a:buFont typeface="Arial"/>
              <a:buChar char="•"/>
            </a:pPr>
            <a:r>
              <a:rPr lang="en-US" sz="1100">
                <a:solidFill>
                  <a:srgbClr val="001597"/>
                </a:solidFill>
                <a:latin typeface="Open Sans Bold"/>
              </a:rPr>
              <a:t>What are you asking for? </a:t>
            </a:r>
            <a:r>
              <a:rPr lang="en-US" sz="1100">
                <a:solidFill>
                  <a:srgbClr val="000000"/>
                </a:solidFill>
                <a:latin typeface="Open Sans"/>
              </a:rPr>
              <a:t>What do you want the audience to do after the pitch: speak to you, join your team, donate money, invest money, offer expert advice, etc.?</a:t>
            </a:r>
          </a:p>
          <a:p>
            <a:pPr marL="132715" lvl="1" indent="-66358" algn="just">
              <a:lnSpc>
                <a:spcPts val="1320"/>
              </a:lnSpc>
            </a:pPr>
            <a:r>
              <a:rPr lang="en-US" sz="1100">
                <a:solidFill>
                  <a:srgbClr val="000000"/>
                </a:solidFill>
                <a:latin typeface="Open Sans"/>
              </a:rPr>
              <a:t>Answer the questions in the WORKSHEET: Who is your target audience and what do you want from them? Before every new pitch, remember to go back to your key objectives, identify what is different this time and adjust the pitch accordingly.</a:t>
            </a:r>
          </a:p>
        </p:txBody>
      </p:sp>
      <p:sp>
        <p:nvSpPr>
          <p:cNvPr id="13" name="AutoShape 13"/>
          <p:cNvSpPr/>
          <p:nvPr/>
        </p:nvSpPr>
        <p:spPr>
          <a:xfrm rot="5298419">
            <a:off x="-720753" y="2741994"/>
            <a:ext cx="2579177" cy="0"/>
          </a:xfrm>
          <a:prstGeom prst="line">
            <a:avLst/>
          </a:prstGeom>
          <a:ln w="57150" cap="rnd">
            <a:solidFill>
              <a:srgbClr val="001597"/>
            </a:solidFill>
            <a:prstDash val="solid"/>
            <a:headEnd type="none" w="sm" len="sm"/>
            <a:tailEnd type="triangle" w="lg" len="med"/>
          </a:ln>
        </p:spPr>
        <p:txBody>
          <a:bodyPr/>
          <a:lstStyle/>
          <a:p>
            <a:endParaRPr lang="en-IN"/>
          </a:p>
        </p:txBody>
      </p:sp>
      <p:grpSp>
        <p:nvGrpSpPr>
          <p:cNvPr id="14" name="Group 14"/>
          <p:cNvGrpSpPr/>
          <p:nvPr/>
        </p:nvGrpSpPr>
        <p:grpSpPr>
          <a:xfrm>
            <a:off x="5424196" y="1309722"/>
            <a:ext cx="1147449" cy="324594"/>
            <a:chOff x="0" y="0"/>
            <a:chExt cx="1529932" cy="432792"/>
          </a:xfrm>
        </p:grpSpPr>
        <p:sp>
          <p:nvSpPr>
            <p:cNvPr id="15" name="Freeform 15"/>
            <p:cNvSpPr/>
            <p:nvPr/>
          </p:nvSpPr>
          <p:spPr>
            <a:xfrm>
              <a:off x="0" y="0"/>
              <a:ext cx="1529969" cy="432816"/>
            </a:xfrm>
            <a:custGeom>
              <a:avLst/>
              <a:gdLst/>
              <a:ahLst/>
              <a:cxnLst/>
              <a:rect l="l" t="t" r="r" b="b"/>
              <a:pathLst>
                <a:path w="1529969" h="432816">
                  <a:moveTo>
                    <a:pt x="0" y="216408"/>
                  </a:moveTo>
                  <a:cubicBezTo>
                    <a:pt x="0" y="96901"/>
                    <a:pt x="96901" y="0"/>
                    <a:pt x="216408" y="0"/>
                  </a:cubicBezTo>
                  <a:lnTo>
                    <a:pt x="1313561" y="0"/>
                  </a:lnTo>
                  <a:cubicBezTo>
                    <a:pt x="1433068" y="0"/>
                    <a:pt x="1529969" y="96901"/>
                    <a:pt x="1529969" y="216408"/>
                  </a:cubicBezTo>
                  <a:cubicBezTo>
                    <a:pt x="1529969" y="335915"/>
                    <a:pt x="1433068" y="432816"/>
                    <a:pt x="1313561" y="432816"/>
                  </a:cubicBezTo>
                  <a:lnTo>
                    <a:pt x="216408" y="432816"/>
                  </a:lnTo>
                  <a:cubicBezTo>
                    <a:pt x="96901" y="432816"/>
                    <a:pt x="0" y="335915"/>
                    <a:pt x="0" y="216408"/>
                  </a:cubicBezTo>
                  <a:close/>
                </a:path>
              </a:pathLst>
            </a:custGeom>
            <a:solidFill>
              <a:srgbClr val="001597"/>
            </a:solidFill>
          </p:spPr>
          <p:txBody>
            <a:bodyPr/>
            <a:lstStyle/>
            <a:p>
              <a:endParaRPr lang="en-IN"/>
            </a:p>
          </p:txBody>
        </p:sp>
      </p:grpSp>
      <p:sp>
        <p:nvSpPr>
          <p:cNvPr id="16" name="TextBox 16"/>
          <p:cNvSpPr txBox="1"/>
          <p:nvPr/>
        </p:nvSpPr>
        <p:spPr>
          <a:xfrm>
            <a:off x="6735268" y="1392536"/>
            <a:ext cx="3079559" cy="2023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Develop your pitch</a:t>
            </a:r>
          </a:p>
        </p:txBody>
      </p:sp>
      <p:sp>
        <p:nvSpPr>
          <p:cNvPr id="17" name="TextBox 17"/>
          <p:cNvSpPr txBox="1"/>
          <p:nvPr/>
        </p:nvSpPr>
        <p:spPr>
          <a:xfrm>
            <a:off x="5515621" y="1376605"/>
            <a:ext cx="964599" cy="202311"/>
          </a:xfrm>
          <a:prstGeom prst="rect">
            <a:avLst/>
          </a:prstGeom>
        </p:spPr>
        <p:txBody>
          <a:bodyPr lIns="0" tIns="0" rIns="0" bIns="0" rtlCol="0" anchor="t">
            <a:spAutoFit/>
          </a:bodyPr>
          <a:lstStyle/>
          <a:p>
            <a:pPr algn="ctr">
              <a:lnSpc>
                <a:spcPts val="1512"/>
              </a:lnSpc>
            </a:pPr>
            <a:r>
              <a:rPr lang="en-US" sz="1399">
                <a:solidFill>
                  <a:srgbClr val="FFFFFF"/>
                </a:solidFill>
                <a:latin typeface="Open Sans Bold"/>
              </a:rPr>
              <a:t>Step 2</a:t>
            </a:r>
          </a:p>
        </p:txBody>
      </p:sp>
      <p:sp>
        <p:nvSpPr>
          <p:cNvPr id="18" name="TextBox 18"/>
          <p:cNvSpPr txBox="1"/>
          <p:nvPr/>
        </p:nvSpPr>
        <p:spPr>
          <a:xfrm>
            <a:off x="5990693" y="1833503"/>
            <a:ext cx="4282575" cy="3562350"/>
          </a:xfrm>
          <a:prstGeom prst="rect">
            <a:avLst/>
          </a:prstGeom>
        </p:spPr>
        <p:txBody>
          <a:bodyPr lIns="0" tIns="0" rIns="0" bIns="0" rtlCol="0" anchor="t">
            <a:spAutoFit/>
          </a:bodyPr>
          <a:lstStyle/>
          <a:p>
            <a:pPr algn="just">
              <a:lnSpc>
                <a:spcPts val="1320"/>
              </a:lnSpc>
            </a:pPr>
            <a:r>
              <a:rPr lang="en-US" sz="1100">
                <a:solidFill>
                  <a:srgbClr val="000000"/>
                </a:solidFill>
                <a:latin typeface="Open Sans"/>
              </a:rPr>
              <a:t>Keeping in mind the context and audience, now it is time to develop your pitch. The AIDA Model gives you a structure for your pitch. </a:t>
            </a:r>
          </a:p>
          <a:p>
            <a:pPr algn="just">
              <a:lnSpc>
                <a:spcPts val="1320"/>
              </a:lnSpc>
            </a:pPr>
            <a:r>
              <a:rPr lang="en-US" sz="1100">
                <a:solidFill>
                  <a:srgbClr val="000000"/>
                </a:solidFill>
                <a:latin typeface="Open Sans Bold"/>
              </a:rPr>
              <a:t>How can you best sell your idea? The AIDA Model:</a:t>
            </a:r>
          </a:p>
          <a:p>
            <a:pPr algn="just">
              <a:lnSpc>
                <a:spcPts val="1320"/>
              </a:lnSpc>
            </a:pPr>
            <a:r>
              <a:rPr lang="en-US" sz="1100">
                <a:solidFill>
                  <a:srgbClr val="001597"/>
                </a:solidFill>
                <a:latin typeface="Open Sans Bold"/>
              </a:rPr>
              <a:t>A </a:t>
            </a:r>
            <a:r>
              <a:rPr lang="en-US" sz="1100">
                <a:solidFill>
                  <a:srgbClr val="001597"/>
                </a:solidFill>
                <a:latin typeface="Open Sans"/>
              </a:rPr>
              <a:t>– Catch the Attention of your audience!</a:t>
            </a:r>
          </a:p>
          <a:p>
            <a:pPr algn="just">
              <a:lnSpc>
                <a:spcPts val="1320"/>
              </a:lnSpc>
            </a:pPr>
            <a:r>
              <a:rPr lang="en-US" sz="1100">
                <a:solidFill>
                  <a:srgbClr val="000000"/>
                </a:solidFill>
                <a:latin typeface="Open Sans"/>
              </a:rPr>
              <a:t>Comparisons, personal stories, bold statements, questions or visual descriptions of the problems you aim to tackle can help you catch the attention of your audience and make them curious to learn more! </a:t>
            </a:r>
          </a:p>
          <a:p>
            <a:pPr algn="just">
              <a:lnSpc>
                <a:spcPts val="1320"/>
              </a:lnSpc>
            </a:pPr>
            <a:r>
              <a:rPr lang="en-US" sz="1100">
                <a:solidFill>
                  <a:srgbClr val="001597"/>
                </a:solidFill>
                <a:latin typeface="Open Sans Bold"/>
              </a:rPr>
              <a:t>I </a:t>
            </a:r>
            <a:r>
              <a:rPr lang="en-US" sz="1100">
                <a:solidFill>
                  <a:srgbClr val="001597"/>
                </a:solidFill>
                <a:latin typeface="Open Sans"/>
              </a:rPr>
              <a:t>– Raise the Interest of your audience!</a:t>
            </a:r>
          </a:p>
          <a:p>
            <a:pPr algn="just">
              <a:lnSpc>
                <a:spcPts val="1320"/>
              </a:lnSpc>
            </a:pPr>
            <a:r>
              <a:rPr lang="en-US" sz="1100">
                <a:solidFill>
                  <a:srgbClr val="000000"/>
                </a:solidFill>
                <a:latin typeface="Open Sans"/>
              </a:rPr>
              <a:t>Connect to their context and emphasise advantages and benefits of your idea for the audience to which you’re speaking. Focus on how your solution is unique, and what you have already achieved.</a:t>
            </a:r>
          </a:p>
          <a:p>
            <a:pPr algn="just">
              <a:lnSpc>
                <a:spcPts val="1320"/>
              </a:lnSpc>
            </a:pPr>
            <a:r>
              <a:rPr lang="en-US" sz="1100">
                <a:solidFill>
                  <a:srgbClr val="001597"/>
                </a:solidFill>
                <a:latin typeface="Open Sans Bold"/>
              </a:rPr>
              <a:t>D</a:t>
            </a:r>
            <a:r>
              <a:rPr lang="en-US" sz="1100">
                <a:solidFill>
                  <a:srgbClr val="001597"/>
                </a:solidFill>
                <a:latin typeface="Open Sans"/>
              </a:rPr>
              <a:t> – Awaken the Desire of your audience to work with you!</a:t>
            </a:r>
          </a:p>
          <a:p>
            <a:pPr algn="just">
              <a:lnSpc>
                <a:spcPts val="1320"/>
              </a:lnSpc>
            </a:pPr>
            <a:r>
              <a:rPr lang="en-US" sz="1100">
                <a:solidFill>
                  <a:srgbClr val="000000"/>
                </a:solidFill>
                <a:latin typeface="Open Sans"/>
              </a:rPr>
              <a:t>Explain how you are meeting a need for them and demonstrate how they will gain from working with you or investing in you! </a:t>
            </a:r>
          </a:p>
          <a:p>
            <a:pPr algn="just">
              <a:lnSpc>
                <a:spcPts val="1320"/>
              </a:lnSpc>
            </a:pPr>
            <a:r>
              <a:rPr lang="en-US" sz="1100">
                <a:solidFill>
                  <a:srgbClr val="001597"/>
                </a:solidFill>
                <a:latin typeface="Open Sans Bold"/>
              </a:rPr>
              <a:t>A </a:t>
            </a:r>
            <a:r>
              <a:rPr lang="en-US" sz="1100">
                <a:solidFill>
                  <a:srgbClr val="001597"/>
                </a:solidFill>
                <a:latin typeface="Open Sans"/>
              </a:rPr>
              <a:t>– Call for Actions by your audience!</a:t>
            </a:r>
          </a:p>
          <a:p>
            <a:pPr algn="just">
              <a:lnSpc>
                <a:spcPts val="1320"/>
              </a:lnSpc>
            </a:pPr>
            <a:r>
              <a:rPr lang="en-US" sz="1100">
                <a:solidFill>
                  <a:srgbClr val="000000"/>
                </a:solidFill>
                <a:latin typeface="Open Sans"/>
              </a:rPr>
              <a:t>Invite the audience to learn more about you, support you, partner with you, purchase from you, or invest in you. Offer concrete possibilities and let them know how to get in contact with you! </a:t>
            </a:r>
          </a:p>
          <a:p>
            <a:pPr algn="just">
              <a:lnSpc>
                <a:spcPts val="1320"/>
              </a:lnSpc>
            </a:pPr>
            <a:endParaRPr lang="en-US" sz="1100">
              <a:solidFill>
                <a:srgbClr val="000000"/>
              </a:solidFill>
              <a:latin typeface="Open Sans"/>
            </a:endParaRPr>
          </a:p>
        </p:txBody>
      </p:sp>
      <p:sp>
        <p:nvSpPr>
          <p:cNvPr id="19" name="AutoShape 19"/>
          <p:cNvSpPr/>
          <p:nvPr/>
        </p:nvSpPr>
        <p:spPr>
          <a:xfrm rot="5298419">
            <a:off x="4372144" y="2743294"/>
            <a:ext cx="2579177" cy="0"/>
          </a:xfrm>
          <a:prstGeom prst="line">
            <a:avLst/>
          </a:prstGeom>
          <a:ln w="57150" cap="rnd">
            <a:solidFill>
              <a:srgbClr val="001597"/>
            </a:solidFill>
            <a:prstDash val="solid"/>
            <a:headEnd type="none" w="sm" len="sm"/>
            <a:tailEnd type="triangle" w="lg" len="med"/>
          </a:ln>
        </p:spPr>
        <p:txBody>
          <a:bodyPr/>
          <a:lstStyle/>
          <a:p>
            <a:endParaRPr lang="en-IN"/>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 y="3392858"/>
            <a:ext cx="10691834" cy="4166817"/>
          </a:xfrm>
          <a:custGeom>
            <a:avLst/>
            <a:gdLst/>
            <a:ahLst/>
            <a:cxnLst/>
            <a:rect l="l" t="t" r="r" b="b"/>
            <a:pathLst>
              <a:path w="10691834" h="4166817">
                <a:moveTo>
                  <a:pt x="0" y="0"/>
                </a:moveTo>
                <a:lnTo>
                  <a:pt x="10691834" y="0"/>
                </a:lnTo>
                <a:lnTo>
                  <a:pt x="10691834" y="4166817"/>
                </a:lnTo>
                <a:lnTo>
                  <a:pt x="0" y="4166817"/>
                </a:lnTo>
                <a:lnTo>
                  <a:pt x="0" y="0"/>
                </a:lnTo>
                <a:close/>
              </a:path>
            </a:pathLst>
          </a:custGeom>
          <a:blipFill>
            <a:blip r:embed="rId3"/>
            <a:stretch>
              <a:fillRect t="-81425" b="-11020"/>
            </a:stretch>
          </a:blipFill>
        </p:spPr>
        <p:txBody>
          <a:bodyPr/>
          <a:lstStyle/>
          <a:p>
            <a:endParaRPr lang="en-IN"/>
          </a:p>
        </p:txBody>
      </p:sp>
      <p:grpSp>
        <p:nvGrpSpPr>
          <p:cNvPr id="3" name="Group 3"/>
          <p:cNvGrpSpPr/>
          <p:nvPr/>
        </p:nvGrpSpPr>
        <p:grpSpPr>
          <a:xfrm>
            <a:off x="267443" y="49632"/>
            <a:ext cx="10315411" cy="825810"/>
            <a:chOff x="0" y="0"/>
            <a:chExt cx="13753881" cy="1101080"/>
          </a:xfrm>
        </p:grpSpPr>
        <p:sp>
          <p:nvSpPr>
            <p:cNvPr id="4" name="Freeform 4"/>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4"/>
              <a:stretch>
                <a:fillRect/>
              </a:stretch>
            </a:blipFill>
          </p:spPr>
          <p:txBody>
            <a:bodyPr/>
            <a:lstStyle/>
            <a:p>
              <a:endParaRPr lang="en-IN"/>
            </a:p>
          </p:txBody>
        </p:sp>
        <p:sp>
          <p:nvSpPr>
            <p:cNvPr id="5" name="Freeform 5"/>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5"/>
              <a:stretch>
                <a:fillRect/>
              </a:stretch>
            </a:blipFill>
          </p:spPr>
          <p:txBody>
            <a:bodyPr/>
            <a:lstStyle/>
            <a:p>
              <a:endParaRPr lang="en-IN"/>
            </a:p>
          </p:txBody>
        </p:sp>
        <p:sp>
          <p:nvSpPr>
            <p:cNvPr id="6" name="Freeform 6"/>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6"/>
              <a:stretch>
                <a:fillRect l="-20431" t="-87766" r="-22929" b="-100143"/>
              </a:stretch>
            </a:blipFill>
          </p:spPr>
          <p:txBody>
            <a:bodyPr/>
            <a:lstStyle/>
            <a:p>
              <a:endParaRPr lang="en-IN"/>
            </a:p>
          </p:txBody>
        </p:sp>
      </p:grpSp>
      <p:sp>
        <p:nvSpPr>
          <p:cNvPr id="7" name="TextBox 7"/>
          <p:cNvSpPr txBox="1"/>
          <p:nvPr/>
        </p:nvSpPr>
        <p:spPr>
          <a:xfrm>
            <a:off x="578288" y="689630"/>
            <a:ext cx="9520949" cy="6366015"/>
          </a:xfrm>
          <a:prstGeom prst="rect">
            <a:avLst/>
          </a:prstGeom>
        </p:spPr>
        <p:txBody>
          <a:bodyPr lIns="0" tIns="0" rIns="0" bIns="0" rtlCol="0" anchor="t">
            <a:spAutoFit/>
          </a:bodyPr>
          <a:lstStyle/>
          <a:p>
            <a:pPr algn="just">
              <a:lnSpc>
                <a:spcPts val="3049"/>
              </a:lnSpc>
            </a:pPr>
            <a:r>
              <a:rPr lang="en-US" sz="2210">
                <a:solidFill>
                  <a:srgbClr val="001597"/>
                </a:solidFill>
                <a:latin typeface="Open Sans Bold"/>
              </a:rPr>
              <a:t>About the Toolkit: </a:t>
            </a:r>
            <a:r>
              <a:rPr lang="en-US" sz="2210">
                <a:solidFill>
                  <a:srgbClr val="001597"/>
                </a:solidFill>
                <a:latin typeface="Open Sans"/>
              </a:rPr>
              <a:t>Circular Economy Business Model Tools</a:t>
            </a:r>
          </a:p>
          <a:p>
            <a:pPr algn="just">
              <a:lnSpc>
                <a:spcPts val="1439"/>
              </a:lnSpc>
            </a:pPr>
            <a:endParaRPr lang="en-US" sz="2210">
              <a:solidFill>
                <a:srgbClr val="001597"/>
              </a:solidFill>
              <a:latin typeface="Open Sans"/>
            </a:endParaRPr>
          </a:p>
          <a:p>
            <a:pPr algn="just">
              <a:lnSpc>
                <a:spcPts val="1439"/>
              </a:lnSpc>
            </a:pPr>
            <a:r>
              <a:rPr lang="en-US" sz="1200">
                <a:solidFill>
                  <a:srgbClr val="000000"/>
                </a:solidFill>
                <a:latin typeface="Open Sans"/>
              </a:rPr>
              <a:t>The Circular Economy Business Model Toolkit is a comprehensive resource designed to empower women innovators and startups in understanding and implementing circular economy principles. It equips them with the necessary knowledge and tools to assess their business models from a circularity perspective, emphasizing the triple bottom line impact (economic, environmental, and social). This toolkit includes the following essential tools:</a:t>
            </a:r>
          </a:p>
          <a:p>
            <a:pPr algn="just">
              <a:lnSpc>
                <a:spcPts val="1439"/>
              </a:lnSpc>
            </a:pPr>
            <a:endParaRPr lang="en-US" sz="1200">
              <a:solidFill>
                <a:srgbClr val="000000"/>
              </a:solidFill>
              <a:latin typeface="Open Sans"/>
            </a:endParaRPr>
          </a:p>
          <a:p>
            <a:pPr algn="just">
              <a:lnSpc>
                <a:spcPts val="1439"/>
              </a:lnSpc>
            </a:pPr>
            <a:r>
              <a:rPr lang="en-US" sz="1200">
                <a:solidFill>
                  <a:srgbClr val="000000"/>
                </a:solidFill>
                <a:latin typeface="Open Sans Bold"/>
              </a:rPr>
              <a:t>Value Proposition Building:</a:t>
            </a:r>
          </a:p>
          <a:p>
            <a:pPr marL="601980" lvl="2" indent="-200660" algn="just">
              <a:lnSpc>
                <a:spcPts val="1439"/>
              </a:lnSpc>
              <a:buFont typeface="Arial"/>
              <a:buChar char="⚬"/>
            </a:pPr>
            <a:r>
              <a:rPr lang="en-US" sz="1200">
                <a:solidFill>
                  <a:srgbClr val="000000"/>
                </a:solidFill>
                <a:latin typeface="Open Sans"/>
              </a:rPr>
              <a:t>This tool assists startups in crafting a clear and compelling value proposition that aligns with circular economy principles.</a:t>
            </a:r>
          </a:p>
          <a:p>
            <a:pPr marL="601980" lvl="2" indent="-200660" algn="just">
              <a:lnSpc>
                <a:spcPts val="1439"/>
              </a:lnSpc>
              <a:buFont typeface="Arial"/>
              <a:buChar char="⚬"/>
            </a:pPr>
            <a:r>
              <a:rPr lang="en-US" sz="1200">
                <a:solidFill>
                  <a:srgbClr val="000000"/>
                </a:solidFill>
                <a:latin typeface="Open Sans"/>
              </a:rPr>
              <a:t>It helps identify unique selling points related to sustainability and resource efficiency.</a:t>
            </a:r>
          </a:p>
          <a:p>
            <a:pPr marL="601980" lvl="2" indent="-200660" algn="just">
              <a:lnSpc>
                <a:spcPts val="1439"/>
              </a:lnSpc>
            </a:pPr>
            <a:endParaRPr lang="en-US" sz="1200">
              <a:solidFill>
                <a:srgbClr val="000000"/>
              </a:solidFill>
              <a:latin typeface="Open Sans"/>
            </a:endParaRPr>
          </a:p>
          <a:p>
            <a:pPr marL="601980" lvl="2" indent="-200660" algn="just">
              <a:lnSpc>
                <a:spcPts val="1439"/>
              </a:lnSpc>
            </a:pPr>
            <a:r>
              <a:rPr lang="en-US" sz="1200">
                <a:solidFill>
                  <a:srgbClr val="000000"/>
                </a:solidFill>
                <a:latin typeface="Open Sans Bold"/>
              </a:rPr>
              <a:t>Circular Economy Compass:</a:t>
            </a:r>
          </a:p>
          <a:p>
            <a:pPr marL="601980" lvl="2" indent="-200660" algn="just">
              <a:lnSpc>
                <a:spcPts val="1439"/>
              </a:lnSpc>
              <a:buFont typeface="Arial"/>
              <a:buChar char="⚬"/>
            </a:pPr>
            <a:r>
              <a:rPr lang="en-US" sz="1200">
                <a:solidFill>
                  <a:srgbClr val="000000"/>
                </a:solidFill>
                <a:latin typeface="Open Sans"/>
              </a:rPr>
              <a:t>The Circular Economy Compass provides a strategic framework for startups to navigate their journey towards circularity.</a:t>
            </a:r>
          </a:p>
          <a:p>
            <a:pPr marL="601980" lvl="2" indent="-200660" algn="just">
              <a:lnSpc>
                <a:spcPts val="1439"/>
              </a:lnSpc>
              <a:buFont typeface="Arial"/>
              <a:buChar char="⚬"/>
            </a:pPr>
            <a:r>
              <a:rPr lang="en-US" sz="1200">
                <a:solidFill>
                  <a:srgbClr val="000000"/>
                </a:solidFill>
                <a:latin typeface="Open Sans"/>
              </a:rPr>
              <a:t>It guides entrepreneurs in identifying opportunities for resource optimization, waste reduction, and closed-loop systems.</a:t>
            </a:r>
          </a:p>
          <a:p>
            <a:pPr marL="601980" lvl="2" indent="-200660" algn="just">
              <a:lnSpc>
                <a:spcPts val="1439"/>
              </a:lnSpc>
            </a:pPr>
            <a:endParaRPr lang="en-US" sz="1200">
              <a:solidFill>
                <a:srgbClr val="000000"/>
              </a:solidFill>
              <a:latin typeface="Open Sans"/>
            </a:endParaRPr>
          </a:p>
          <a:p>
            <a:pPr marL="601980" lvl="2" indent="-200660" algn="just">
              <a:lnSpc>
                <a:spcPts val="1439"/>
              </a:lnSpc>
            </a:pPr>
            <a:r>
              <a:rPr lang="en-US" sz="1200">
                <a:solidFill>
                  <a:srgbClr val="000000"/>
                </a:solidFill>
                <a:latin typeface="Open Sans Bold"/>
              </a:rPr>
              <a:t>Circularity Intensifier:</a:t>
            </a:r>
          </a:p>
          <a:p>
            <a:pPr marL="601980" lvl="2" indent="-200660" algn="just">
              <a:lnSpc>
                <a:spcPts val="1439"/>
              </a:lnSpc>
              <a:buFont typeface="Arial"/>
              <a:buChar char="⚬"/>
            </a:pPr>
            <a:r>
              <a:rPr lang="en-US" sz="1200">
                <a:solidFill>
                  <a:srgbClr val="000000"/>
                </a:solidFill>
                <a:latin typeface="Open Sans"/>
              </a:rPr>
              <a:t>The Circularity Intensifier tool helps startups intensify their circularity efforts by identifying areas where they can enhance resource efficiency and reduce waste.</a:t>
            </a:r>
          </a:p>
          <a:p>
            <a:pPr marL="601980" lvl="2" indent="-200660" algn="just">
              <a:lnSpc>
                <a:spcPts val="1439"/>
              </a:lnSpc>
              <a:buFont typeface="Arial"/>
              <a:buChar char="⚬"/>
            </a:pPr>
            <a:r>
              <a:rPr lang="en-US" sz="1200">
                <a:solidFill>
                  <a:srgbClr val="000000"/>
                </a:solidFill>
                <a:latin typeface="Open Sans"/>
              </a:rPr>
              <a:t>It suggests strategies to move from a linear to a circular business model.</a:t>
            </a:r>
          </a:p>
          <a:p>
            <a:pPr marL="601980" lvl="2" indent="-200660" algn="just">
              <a:lnSpc>
                <a:spcPts val="1439"/>
              </a:lnSpc>
            </a:pPr>
            <a:endParaRPr lang="en-US" sz="1200">
              <a:solidFill>
                <a:srgbClr val="000000"/>
              </a:solidFill>
              <a:latin typeface="Open Sans"/>
            </a:endParaRPr>
          </a:p>
          <a:p>
            <a:pPr marL="601980" lvl="2" indent="-200660" algn="just">
              <a:lnSpc>
                <a:spcPts val="1439"/>
              </a:lnSpc>
            </a:pPr>
            <a:r>
              <a:rPr lang="en-US" sz="1200">
                <a:solidFill>
                  <a:srgbClr val="000000"/>
                </a:solidFill>
                <a:latin typeface="Open Sans Bold"/>
              </a:rPr>
              <a:t>Understanding Impact:</a:t>
            </a:r>
          </a:p>
          <a:p>
            <a:pPr marL="601980" lvl="2" indent="-200660" algn="just">
              <a:lnSpc>
                <a:spcPts val="1439"/>
              </a:lnSpc>
              <a:buFont typeface="Arial"/>
              <a:buChar char="⚬"/>
            </a:pPr>
            <a:r>
              <a:rPr lang="en-US" sz="1200">
                <a:solidFill>
                  <a:srgbClr val="000000"/>
                </a:solidFill>
                <a:latin typeface="Open Sans"/>
              </a:rPr>
              <a:t>Understanding the impact of a circular business model is crucial. This tool assists in quantifying and assessing the environmental and social impacts of a startup's operations.</a:t>
            </a:r>
          </a:p>
          <a:p>
            <a:pPr marL="601980" lvl="2" indent="-200660" algn="just">
              <a:lnSpc>
                <a:spcPts val="1439"/>
              </a:lnSpc>
              <a:buFont typeface="Arial"/>
              <a:buChar char="⚬"/>
            </a:pPr>
            <a:r>
              <a:rPr lang="en-US" sz="1200">
                <a:solidFill>
                  <a:srgbClr val="000000"/>
                </a:solidFill>
                <a:latin typeface="Open Sans"/>
              </a:rPr>
              <a:t>It helps in making data-driven decisions to improve sustainability.</a:t>
            </a:r>
          </a:p>
          <a:p>
            <a:pPr marL="601980" lvl="2" indent="-200660" algn="just">
              <a:lnSpc>
                <a:spcPts val="1439"/>
              </a:lnSpc>
            </a:pPr>
            <a:endParaRPr lang="en-US" sz="1200">
              <a:solidFill>
                <a:srgbClr val="000000"/>
              </a:solidFill>
              <a:latin typeface="Open Sans"/>
            </a:endParaRPr>
          </a:p>
          <a:p>
            <a:pPr marL="601980" lvl="2" indent="-200660" algn="just">
              <a:lnSpc>
                <a:spcPts val="1439"/>
              </a:lnSpc>
            </a:pPr>
            <a:r>
              <a:rPr lang="en-US" sz="1200">
                <a:solidFill>
                  <a:srgbClr val="000000"/>
                </a:solidFill>
                <a:latin typeface="Open Sans Bold"/>
              </a:rPr>
              <a:t>Enterprise Pitching:</a:t>
            </a:r>
          </a:p>
          <a:p>
            <a:pPr marL="601980" lvl="2" indent="-200660" algn="just">
              <a:lnSpc>
                <a:spcPts val="1439"/>
              </a:lnSpc>
              <a:buFont typeface="Arial"/>
              <a:buChar char="⚬"/>
            </a:pPr>
            <a:r>
              <a:rPr lang="en-US" sz="1200">
                <a:solidFill>
                  <a:srgbClr val="000000"/>
                </a:solidFill>
                <a:latin typeface="Open Sans"/>
              </a:rPr>
              <a:t>Effective communication is key to success. This tool helps startups develop pitches and presentations that effectively convey their circular economy business model.</a:t>
            </a:r>
          </a:p>
          <a:p>
            <a:pPr marL="601980" lvl="2" indent="-200660" algn="just">
              <a:lnSpc>
                <a:spcPts val="1439"/>
              </a:lnSpc>
              <a:buFont typeface="Arial"/>
              <a:buChar char="⚬"/>
            </a:pPr>
            <a:r>
              <a:rPr lang="en-US" sz="1200">
                <a:solidFill>
                  <a:srgbClr val="000000"/>
                </a:solidFill>
                <a:latin typeface="Open Sans"/>
              </a:rPr>
              <a:t>It highlights the environmental and social benefits, making it appealing to investors and customers.</a:t>
            </a:r>
          </a:p>
          <a:p>
            <a:pPr marL="601980" lvl="2" indent="-200660" algn="just">
              <a:lnSpc>
                <a:spcPts val="1439"/>
              </a:lnSpc>
            </a:pPr>
            <a:endParaRPr lang="en-US" sz="1200">
              <a:solidFill>
                <a:srgbClr val="000000"/>
              </a:solidFill>
              <a:latin typeface="Open Sans"/>
            </a:endParaRPr>
          </a:p>
          <a:p>
            <a:pPr marL="601980" lvl="2" indent="-200660" algn="just">
              <a:lnSpc>
                <a:spcPts val="1439"/>
              </a:lnSpc>
            </a:pPr>
            <a:r>
              <a:rPr lang="en-US" sz="1200">
                <a:solidFill>
                  <a:srgbClr val="001597"/>
                </a:solidFill>
                <a:latin typeface="Open Sans Bold"/>
              </a:rPr>
              <a:t>TIPS: </a:t>
            </a:r>
            <a:r>
              <a:rPr lang="en-US" sz="1200">
                <a:solidFill>
                  <a:srgbClr val="000000"/>
                </a:solidFill>
                <a:latin typeface="Open Sans"/>
              </a:rPr>
              <a:t>To maximize the benefits of these tools, it is advisable for startups to engage their team members from different departments in the process. Collaborative efforts ensure a holistic understanding and application of circular economy principles within the organization.</a:t>
            </a:r>
          </a:p>
          <a:p>
            <a:pPr marL="601980" lvl="2" indent="-200660" algn="just">
              <a:lnSpc>
                <a:spcPts val="1439"/>
              </a:lnSpc>
            </a:pPr>
            <a:endParaRPr lang="en-US" sz="1200">
              <a:solidFill>
                <a:srgbClr val="000000"/>
              </a:solidFill>
              <a:latin typeface="Open Sans"/>
            </a:endParaRPr>
          </a:p>
        </p:txBody>
      </p:sp>
      <p:grpSp>
        <p:nvGrpSpPr>
          <p:cNvPr id="8" name="Group 8"/>
          <p:cNvGrpSpPr/>
          <p:nvPr/>
        </p:nvGrpSpPr>
        <p:grpSpPr>
          <a:xfrm>
            <a:off x="1413052" y="7012769"/>
            <a:ext cx="7865706" cy="381934"/>
            <a:chOff x="0" y="0"/>
            <a:chExt cx="10487608" cy="509245"/>
          </a:xfrm>
        </p:grpSpPr>
        <p:sp>
          <p:nvSpPr>
            <p:cNvPr id="9" name="Freeform 9"/>
            <p:cNvSpPr/>
            <p:nvPr/>
          </p:nvSpPr>
          <p:spPr>
            <a:xfrm>
              <a:off x="0" y="0"/>
              <a:ext cx="10487660" cy="509270"/>
            </a:xfrm>
            <a:custGeom>
              <a:avLst/>
              <a:gdLst/>
              <a:ahLst/>
              <a:cxnLst/>
              <a:rect l="l" t="t" r="r" b="b"/>
              <a:pathLst>
                <a:path w="10487660" h="509270">
                  <a:moveTo>
                    <a:pt x="0" y="0"/>
                  </a:moveTo>
                  <a:lnTo>
                    <a:pt x="10487660" y="0"/>
                  </a:lnTo>
                  <a:lnTo>
                    <a:pt x="10487660" y="509270"/>
                  </a:lnTo>
                  <a:lnTo>
                    <a:pt x="0" y="509270"/>
                  </a:lnTo>
                  <a:close/>
                </a:path>
              </a:pathLst>
            </a:custGeom>
            <a:solidFill>
              <a:srgbClr val="D8D8D8"/>
            </a:solidFill>
          </p:spPr>
          <p:txBody>
            <a:bodyPr/>
            <a:lstStyle/>
            <a:p>
              <a:endParaRPr lang="en-IN"/>
            </a:p>
          </p:txBody>
        </p:sp>
        <p:sp>
          <p:nvSpPr>
            <p:cNvPr id="10" name="TextBox 10"/>
            <p:cNvSpPr txBox="1"/>
            <p:nvPr/>
          </p:nvSpPr>
          <p:spPr>
            <a:xfrm>
              <a:off x="0" y="-9525"/>
              <a:ext cx="10487608" cy="518770"/>
            </a:xfrm>
            <a:prstGeom prst="rect">
              <a:avLst/>
            </a:prstGeom>
          </p:spPr>
          <p:txBody>
            <a:bodyPr lIns="50800" tIns="50800" rIns="50800" bIns="50800" rtlCol="0" anchor="ctr"/>
            <a:lstStyle/>
            <a:p>
              <a:pPr algn="ctr">
                <a:lnSpc>
                  <a:spcPts val="1200"/>
                </a:lnSpc>
              </a:pPr>
              <a:r>
                <a:rPr lang="en-US" sz="1000" spc="9">
                  <a:solidFill>
                    <a:srgbClr val="7F7F7F"/>
                  </a:solidFill>
                  <a:latin typeface="TT Rounds Condensed"/>
                </a:rPr>
                <a:t>This is to acknowledge the support of SEED (</a:t>
              </a:r>
              <a:r>
                <a:rPr lang="en-US" sz="1000" u="sng" spc="9">
                  <a:solidFill>
                    <a:srgbClr val="7F7F7F"/>
                  </a:solidFill>
                  <a:latin typeface="TT Rounds Condensed"/>
                  <a:hlinkClick r:id="rId7" tooltip="http://www.seed.uno/"/>
                </a:rPr>
                <a:t>www.seed.uno</a:t>
              </a:r>
              <a:r>
                <a:rPr lang="en-US" sz="1000" spc="9">
                  <a:solidFill>
                    <a:srgbClr val="7F7F7F"/>
                  </a:solidFill>
                  <a:latin typeface="TT Rounds Condensed"/>
                </a:rPr>
                <a:t>) and Circular Economy Catalyst (www.thecircularcatalyst.com) project implemented by adelphi, Germany in designing and development of these circular economy business model tools.</a:t>
              </a:r>
            </a:p>
          </p:txBody>
        </p:sp>
      </p:grpSp>
      <p:sp>
        <p:nvSpPr>
          <p:cNvPr id="11" name="TextBox 11"/>
          <p:cNvSpPr txBox="1"/>
          <p:nvPr/>
        </p:nvSpPr>
        <p:spPr>
          <a:xfrm>
            <a:off x="10153446" y="7055645"/>
            <a:ext cx="219673" cy="219633"/>
          </a:xfrm>
          <a:prstGeom prst="rect">
            <a:avLst/>
          </a:prstGeom>
        </p:spPr>
        <p:txBody>
          <a:bodyPr lIns="0" tIns="0" rIns="0" bIns="0" rtlCol="0" anchor="t">
            <a:spAutoFit/>
          </a:bodyPr>
          <a:lstStyle/>
          <a:p>
            <a:pPr algn="r">
              <a:lnSpc>
                <a:spcPts val="1586"/>
              </a:lnSpc>
            </a:pPr>
            <a:r>
              <a:rPr lang="en-US" sz="1322" spc="12">
                <a:solidFill>
                  <a:srgbClr val="888888"/>
                </a:solidFill>
                <a:latin typeface="TT Rounds Condensed"/>
              </a:rPr>
              <a:t>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925954"/>
            <a:ext cx="5170208" cy="1101381"/>
            <a:chOff x="0" y="0"/>
            <a:chExt cx="6893611" cy="1468508"/>
          </a:xfrm>
        </p:grpSpPr>
        <p:sp>
          <p:nvSpPr>
            <p:cNvPr id="3" name="Freeform 3"/>
            <p:cNvSpPr/>
            <p:nvPr/>
          </p:nvSpPr>
          <p:spPr>
            <a:xfrm>
              <a:off x="0" y="0"/>
              <a:ext cx="6893560" cy="1468501"/>
            </a:xfrm>
            <a:custGeom>
              <a:avLst/>
              <a:gdLst/>
              <a:ahLst/>
              <a:cxnLst/>
              <a:rect l="l" t="t" r="r" b="b"/>
              <a:pathLst>
                <a:path w="6893560" h="1468501">
                  <a:moveTo>
                    <a:pt x="0" y="0"/>
                  </a:moveTo>
                  <a:lnTo>
                    <a:pt x="6893560" y="0"/>
                  </a:lnTo>
                  <a:lnTo>
                    <a:pt x="6893560" y="1468501"/>
                  </a:lnTo>
                  <a:lnTo>
                    <a:pt x="0" y="1468501"/>
                  </a:lnTo>
                  <a:close/>
                </a:path>
              </a:pathLst>
            </a:custGeom>
            <a:solidFill>
              <a:srgbClr val="F2F2F2"/>
            </a:solidFill>
          </p:spPr>
          <p:txBody>
            <a:bodyPr/>
            <a:lstStyle/>
            <a:p>
              <a:endParaRPr lang="en-IN"/>
            </a:p>
          </p:txBody>
        </p:sp>
      </p:grpSp>
      <p:sp>
        <p:nvSpPr>
          <p:cNvPr id="4" name="TextBox 4"/>
          <p:cNvSpPr txBox="1"/>
          <p:nvPr/>
        </p:nvSpPr>
        <p:spPr>
          <a:xfrm>
            <a:off x="480396" y="713990"/>
            <a:ext cx="9780040" cy="300228"/>
          </a:xfrm>
          <a:prstGeom prst="rect">
            <a:avLst/>
          </a:prstGeom>
        </p:spPr>
        <p:txBody>
          <a:bodyPr lIns="0" tIns="0" rIns="0" bIns="0" rtlCol="0" anchor="t">
            <a:spAutoFit/>
          </a:bodyPr>
          <a:lstStyle/>
          <a:p>
            <a:pPr algn="l">
              <a:lnSpc>
                <a:spcPts val="2376"/>
              </a:lnSpc>
            </a:pPr>
            <a:r>
              <a:rPr lang="en-US" sz="2200">
                <a:solidFill>
                  <a:srgbClr val="001597"/>
                </a:solidFill>
                <a:latin typeface="Open Sans Bold"/>
              </a:rPr>
              <a:t>Steps </a:t>
            </a:r>
            <a:r>
              <a:rPr lang="en-US" sz="2200">
                <a:solidFill>
                  <a:srgbClr val="001597"/>
                </a:solidFill>
                <a:latin typeface="Open Sans"/>
              </a:rPr>
              <a:t>– Pitching</a:t>
            </a:r>
          </a:p>
        </p:txBody>
      </p:sp>
      <p:sp>
        <p:nvSpPr>
          <p:cNvPr id="5" name="TextBox 5"/>
          <p:cNvSpPr txBox="1"/>
          <p:nvPr/>
        </p:nvSpPr>
        <p:spPr>
          <a:xfrm>
            <a:off x="91425" y="186633"/>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47</a:t>
            </a:r>
          </a:p>
        </p:txBody>
      </p:sp>
      <p:sp>
        <p:nvSpPr>
          <p:cNvPr id="6" name="TextBox 6"/>
          <p:cNvSpPr txBox="1"/>
          <p:nvPr/>
        </p:nvSpPr>
        <p:spPr>
          <a:xfrm>
            <a:off x="489049" y="1128730"/>
            <a:ext cx="4589734" cy="3400425"/>
          </a:xfrm>
          <a:prstGeom prst="rect">
            <a:avLst/>
          </a:prstGeom>
        </p:spPr>
        <p:txBody>
          <a:bodyPr lIns="0" tIns="0" rIns="0" bIns="0" rtlCol="0" anchor="t">
            <a:spAutoFit/>
          </a:bodyPr>
          <a:lstStyle/>
          <a:p>
            <a:pPr algn="just">
              <a:lnSpc>
                <a:spcPts val="1320"/>
              </a:lnSpc>
            </a:pPr>
            <a:r>
              <a:rPr lang="en-US" sz="1100">
                <a:solidFill>
                  <a:srgbClr val="000000"/>
                </a:solidFill>
                <a:latin typeface="Open Sans"/>
              </a:rPr>
              <a:t>For content related to your particular pitch, go back to your WORKSHEET Problem-Solution Fit and Your Visual Prototype. The pitch summarises the key information you need to convey in the time you have available and is tailored to your specific audience. At this stage, you should focus on the following key aspects:</a:t>
            </a:r>
          </a:p>
          <a:p>
            <a:pPr algn="just">
              <a:lnSpc>
                <a:spcPts val="1320"/>
              </a:lnSpc>
            </a:pPr>
            <a:r>
              <a:rPr lang="en-US" sz="1100">
                <a:solidFill>
                  <a:srgbClr val="001597"/>
                </a:solidFill>
                <a:latin typeface="Open Sans Bold"/>
              </a:rPr>
              <a:t>Key parts of the early stage pitch</a:t>
            </a:r>
          </a:p>
          <a:p>
            <a:pPr marL="132715" lvl="1" indent="-66358" algn="just">
              <a:lnSpc>
                <a:spcPts val="1320"/>
              </a:lnSpc>
              <a:buFont typeface="Arial"/>
              <a:buChar char="•"/>
            </a:pPr>
            <a:r>
              <a:rPr lang="en-US" sz="1100">
                <a:solidFill>
                  <a:srgbClr val="001597"/>
                </a:solidFill>
                <a:latin typeface="Open Sans Bold"/>
              </a:rPr>
              <a:t>Problem</a:t>
            </a:r>
          </a:p>
          <a:p>
            <a:pPr marL="132715" lvl="1" indent="-66358" algn="just">
              <a:lnSpc>
                <a:spcPts val="1320"/>
              </a:lnSpc>
            </a:pPr>
            <a:r>
              <a:rPr lang="en-US" sz="1100">
                <a:solidFill>
                  <a:srgbClr val="000000"/>
                </a:solidFill>
                <a:latin typeface="Open Sans"/>
              </a:rPr>
              <a:t>What problem is out there? What are you solving for customers? What problems are you solving for other stakeholders? What positive environmental and social impacts are you having?</a:t>
            </a:r>
          </a:p>
          <a:p>
            <a:pPr marL="132715" lvl="1" indent="-66358" algn="just">
              <a:lnSpc>
                <a:spcPts val="1320"/>
              </a:lnSpc>
              <a:buFont typeface="Arial"/>
              <a:buChar char="•"/>
            </a:pPr>
            <a:r>
              <a:rPr lang="en-US" sz="1100">
                <a:solidFill>
                  <a:srgbClr val="001597"/>
                </a:solidFill>
                <a:latin typeface="Open Sans Bold"/>
              </a:rPr>
              <a:t>Product / Solution</a:t>
            </a:r>
          </a:p>
          <a:p>
            <a:pPr marL="132715" lvl="1" indent="-66358" algn="just">
              <a:lnSpc>
                <a:spcPts val="1320"/>
              </a:lnSpc>
            </a:pPr>
            <a:r>
              <a:rPr lang="en-US" sz="1100">
                <a:solidFill>
                  <a:srgbClr val="000000"/>
                </a:solidFill>
                <a:latin typeface="Open Sans"/>
              </a:rPr>
              <a:t>In simple words, what does your product do for customers, other stakeholders, the environment? How does it work? </a:t>
            </a:r>
          </a:p>
          <a:p>
            <a:pPr marL="132715" lvl="1" indent="-66358" algn="just">
              <a:lnSpc>
                <a:spcPts val="1320"/>
              </a:lnSpc>
              <a:buFont typeface="Arial"/>
              <a:buChar char="•"/>
            </a:pPr>
            <a:r>
              <a:rPr lang="en-US" sz="1100">
                <a:solidFill>
                  <a:srgbClr val="001597"/>
                </a:solidFill>
                <a:latin typeface="Open Sans Bold"/>
              </a:rPr>
              <a:t>Customer </a:t>
            </a:r>
          </a:p>
          <a:p>
            <a:pPr marL="132715" lvl="1" indent="-66358" algn="just">
              <a:lnSpc>
                <a:spcPts val="1320"/>
              </a:lnSpc>
            </a:pPr>
            <a:r>
              <a:rPr lang="en-US" sz="1100">
                <a:solidFill>
                  <a:srgbClr val="000000"/>
                </a:solidFill>
                <a:latin typeface="Open Sans"/>
              </a:rPr>
              <a:t>Who is your target customer? How have you tested or will you test it with customers?</a:t>
            </a:r>
          </a:p>
          <a:p>
            <a:pPr marL="132715" lvl="1" indent="-66358" algn="just">
              <a:lnSpc>
                <a:spcPts val="1320"/>
              </a:lnSpc>
            </a:pPr>
            <a:r>
              <a:rPr lang="en-US" sz="1100">
                <a:solidFill>
                  <a:srgbClr val="000000"/>
                </a:solidFill>
                <a:latin typeface="Open Sans"/>
              </a:rPr>
              <a:t>Use the WORKSHEET Your Pitch to develop your pitch. In your group, decide on the key content you want to cover, and what really makes you unique. Then, you can jointly work on the text for your pitch. Practice it in the group, and refine it.</a:t>
            </a:r>
          </a:p>
          <a:p>
            <a:pPr marL="132715" lvl="1" indent="-66358" algn="just">
              <a:lnSpc>
                <a:spcPts val="1320"/>
              </a:lnSpc>
            </a:pPr>
            <a:endParaRPr lang="en-US" sz="1100">
              <a:solidFill>
                <a:srgbClr val="000000"/>
              </a:solidFill>
              <a:latin typeface="Open Sans"/>
            </a:endParaRPr>
          </a:p>
        </p:txBody>
      </p:sp>
      <p:grpSp>
        <p:nvGrpSpPr>
          <p:cNvPr id="7" name="Group 7"/>
          <p:cNvGrpSpPr/>
          <p:nvPr/>
        </p:nvGrpSpPr>
        <p:grpSpPr>
          <a:xfrm>
            <a:off x="5255039" y="1128518"/>
            <a:ext cx="1190916" cy="324594"/>
            <a:chOff x="0" y="0"/>
            <a:chExt cx="1587888" cy="432792"/>
          </a:xfrm>
        </p:grpSpPr>
        <p:sp>
          <p:nvSpPr>
            <p:cNvPr id="8" name="Freeform 8"/>
            <p:cNvSpPr/>
            <p:nvPr/>
          </p:nvSpPr>
          <p:spPr>
            <a:xfrm>
              <a:off x="0" y="0"/>
              <a:ext cx="1587881" cy="432816"/>
            </a:xfrm>
            <a:custGeom>
              <a:avLst/>
              <a:gdLst/>
              <a:ahLst/>
              <a:cxnLst/>
              <a:rect l="l" t="t" r="r" b="b"/>
              <a:pathLst>
                <a:path w="1587881" h="432816">
                  <a:moveTo>
                    <a:pt x="0" y="216408"/>
                  </a:moveTo>
                  <a:cubicBezTo>
                    <a:pt x="0" y="96901"/>
                    <a:pt x="96901" y="0"/>
                    <a:pt x="216408" y="0"/>
                  </a:cubicBezTo>
                  <a:lnTo>
                    <a:pt x="1371473" y="0"/>
                  </a:lnTo>
                  <a:cubicBezTo>
                    <a:pt x="1490980" y="0"/>
                    <a:pt x="1587881" y="96901"/>
                    <a:pt x="1587881" y="216408"/>
                  </a:cubicBezTo>
                  <a:cubicBezTo>
                    <a:pt x="1587881" y="335915"/>
                    <a:pt x="1490980" y="432816"/>
                    <a:pt x="1371473" y="432816"/>
                  </a:cubicBezTo>
                  <a:lnTo>
                    <a:pt x="216408" y="432816"/>
                  </a:lnTo>
                  <a:cubicBezTo>
                    <a:pt x="96901" y="432816"/>
                    <a:pt x="0" y="335915"/>
                    <a:pt x="0" y="216408"/>
                  </a:cubicBezTo>
                  <a:close/>
                </a:path>
              </a:pathLst>
            </a:custGeom>
            <a:solidFill>
              <a:srgbClr val="001597"/>
            </a:solidFill>
          </p:spPr>
          <p:txBody>
            <a:bodyPr/>
            <a:lstStyle/>
            <a:p>
              <a:endParaRPr lang="en-IN"/>
            </a:p>
          </p:txBody>
        </p:sp>
      </p:grpSp>
      <p:sp>
        <p:nvSpPr>
          <p:cNvPr id="9" name="TextBox 9"/>
          <p:cNvSpPr txBox="1"/>
          <p:nvPr/>
        </p:nvSpPr>
        <p:spPr>
          <a:xfrm>
            <a:off x="6566111" y="1211332"/>
            <a:ext cx="3203144" cy="392811"/>
          </a:xfrm>
          <a:prstGeom prst="rect">
            <a:avLst/>
          </a:prstGeom>
        </p:spPr>
        <p:txBody>
          <a:bodyPr lIns="0" tIns="0" rIns="0" bIns="0" rtlCol="0" anchor="t">
            <a:spAutoFit/>
          </a:bodyPr>
          <a:lstStyle/>
          <a:p>
            <a:pPr algn="l">
              <a:lnSpc>
                <a:spcPts val="1512"/>
              </a:lnSpc>
            </a:pPr>
            <a:r>
              <a:rPr lang="en-US" sz="1399">
                <a:solidFill>
                  <a:srgbClr val="001597"/>
                </a:solidFill>
                <a:latin typeface="Open Sans Bold"/>
              </a:rPr>
              <a:t>Make use of tips &amp; tricks</a:t>
            </a:r>
          </a:p>
          <a:p>
            <a:pPr algn="l">
              <a:lnSpc>
                <a:spcPts val="1512"/>
              </a:lnSpc>
            </a:pPr>
            <a:endParaRPr lang="en-US" sz="1399">
              <a:solidFill>
                <a:srgbClr val="001597"/>
              </a:solidFill>
              <a:latin typeface="Open Sans Bold"/>
            </a:endParaRPr>
          </a:p>
        </p:txBody>
      </p:sp>
      <p:sp>
        <p:nvSpPr>
          <p:cNvPr id="10" name="TextBox 10"/>
          <p:cNvSpPr txBox="1"/>
          <p:nvPr/>
        </p:nvSpPr>
        <p:spPr>
          <a:xfrm>
            <a:off x="5346464" y="1195401"/>
            <a:ext cx="1008066" cy="202311"/>
          </a:xfrm>
          <a:prstGeom prst="rect">
            <a:avLst/>
          </a:prstGeom>
        </p:spPr>
        <p:txBody>
          <a:bodyPr lIns="0" tIns="0" rIns="0" bIns="0" rtlCol="0" anchor="t">
            <a:spAutoFit/>
          </a:bodyPr>
          <a:lstStyle/>
          <a:p>
            <a:pPr algn="ctr">
              <a:lnSpc>
                <a:spcPts val="1512"/>
              </a:lnSpc>
            </a:pPr>
            <a:r>
              <a:rPr lang="en-US" sz="1399">
                <a:solidFill>
                  <a:srgbClr val="FFFFFF"/>
                </a:solidFill>
                <a:latin typeface="Open Sans Bold"/>
              </a:rPr>
              <a:t>Step 2</a:t>
            </a:r>
          </a:p>
        </p:txBody>
      </p:sp>
      <p:sp>
        <p:nvSpPr>
          <p:cNvPr id="11" name="TextBox 11"/>
          <p:cNvSpPr txBox="1"/>
          <p:nvPr/>
        </p:nvSpPr>
        <p:spPr>
          <a:xfrm>
            <a:off x="5751032" y="1652299"/>
            <a:ext cx="4451732" cy="4210050"/>
          </a:xfrm>
          <a:prstGeom prst="rect">
            <a:avLst/>
          </a:prstGeom>
        </p:spPr>
        <p:txBody>
          <a:bodyPr lIns="0" tIns="0" rIns="0" bIns="0" rtlCol="0" anchor="t">
            <a:spAutoFit/>
          </a:bodyPr>
          <a:lstStyle/>
          <a:p>
            <a:pPr algn="just">
              <a:lnSpc>
                <a:spcPts val="1320"/>
              </a:lnSpc>
            </a:pPr>
            <a:r>
              <a:rPr lang="en-US" sz="1100">
                <a:solidFill>
                  <a:srgbClr val="000000"/>
                </a:solidFill>
                <a:latin typeface="Open Sans"/>
              </a:rPr>
              <a:t>A good pitch is not only about what you say, but also how you say it. Consider the following when it comes to the moment you have to pitch:</a:t>
            </a:r>
          </a:p>
          <a:p>
            <a:pPr marL="132715" lvl="1" indent="-66358" algn="just">
              <a:lnSpc>
                <a:spcPts val="1320"/>
              </a:lnSpc>
              <a:buFont typeface="Arial"/>
              <a:buChar char="•"/>
            </a:pPr>
            <a:r>
              <a:rPr lang="en-US" sz="1100">
                <a:solidFill>
                  <a:srgbClr val="000000"/>
                </a:solidFill>
                <a:latin typeface="Open Sans"/>
              </a:rPr>
              <a:t>Be able to summarise who you are creating value for and how</a:t>
            </a:r>
          </a:p>
          <a:p>
            <a:pPr marL="132715" lvl="1" indent="-66358" algn="just">
              <a:lnSpc>
                <a:spcPts val="1320"/>
              </a:lnSpc>
              <a:buFont typeface="Arial"/>
              <a:buChar char="•"/>
            </a:pPr>
            <a:r>
              <a:rPr lang="en-US" sz="1100">
                <a:solidFill>
                  <a:srgbClr val="000000"/>
                </a:solidFill>
                <a:latin typeface="Open Sans"/>
              </a:rPr>
              <a:t>Show emotions and heart – it is not only about numbers, but also about creating a brighter future</a:t>
            </a:r>
          </a:p>
          <a:p>
            <a:pPr marL="132715" lvl="1" indent="-66358" algn="just">
              <a:lnSpc>
                <a:spcPts val="1320"/>
              </a:lnSpc>
              <a:buFont typeface="Arial"/>
              <a:buChar char="•"/>
            </a:pPr>
            <a:r>
              <a:rPr lang="en-US" sz="1100">
                <a:solidFill>
                  <a:srgbClr val="000000"/>
                </a:solidFill>
                <a:latin typeface="Open Sans"/>
              </a:rPr>
              <a:t>Have your pitch ready at any time – chances come in the most unexpected moments</a:t>
            </a:r>
          </a:p>
          <a:p>
            <a:pPr marL="132715" lvl="1" indent="-66358" algn="just">
              <a:lnSpc>
                <a:spcPts val="1320"/>
              </a:lnSpc>
              <a:buFont typeface="Arial"/>
              <a:buChar char="•"/>
            </a:pPr>
            <a:r>
              <a:rPr lang="en-US" sz="1100">
                <a:solidFill>
                  <a:srgbClr val="000000"/>
                </a:solidFill>
                <a:latin typeface="Open Sans"/>
              </a:rPr>
              <a:t>Rehearse, rehearse and rehearse – practice at least 7 times before you walk on stage</a:t>
            </a:r>
          </a:p>
          <a:p>
            <a:pPr marL="132715" lvl="1" indent="-66358" algn="just">
              <a:lnSpc>
                <a:spcPts val="1320"/>
              </a:lnSpc>
              <a:buFont typeface="Arial"/>
              <a:buChar char="•"/>
            </a:pPr>
            <a:r>
              <a:rPr lang="en-US" sz="1100">
                <a:solidFill>
                  <a:srgbClr val="000000"/>
                </a:solidFill>
                <a:latin typeface="Open Sans"/>
              </a:rPr>
              <a:t>Feedback is the breakfast of champions – leave your ego at the door and focus on getting better every day</a:t>
            </a:r>
          </a:p>
          <a:p>
            <a:pPr marL="132715" lvl="1" indent="-66358" algn="just">
              <a:lnSpc>
                <a:spcPts val="1320"/>
              </a:lnSpc>
              <a:buFont typeface="Arial"/>
              <a:buChar char="•"/>
            </a:pPr>
            <a:r>
              <a:rPr lang="en-US" sz="1100">
                <a:solidFill>
                  <a:srgbClr val="000000"/>
                </a:solidFill>
                <a:latin typeface="Open Sans"/>
              </a:rPr>
              <a:t>Think about your grandmother – would she understand your ideas?</a:t>
            </a:r>
          </a:p>
          <a:p>
            <a:pPr marL="132715" lvl="1" indent="-66358" algn="just">
              <a:lnSpc>
                <a:spcPts val="1320"/>
              </a:lnSpc>
              <a:buFont typeface="Arial"/>
              <a:buChar char="•"/>
            </a:pPr>
            <a:r>
              <a:rPr lang="en-US" sz="1100">
                <a:solidFill>
                  <a:srgbClr val="000000"/>
                </a:solidFill>
                <a:latin typeface="Open Sans"/>
              </a:rPr>
              <a:t>Keep eye contact with your audience and make them feel important</a:t>
            </a:r>
          </a:p>
          <a:p>
            <a:pPr marL="132715" lvl="1" indent="-66358" algn="just">
              <a:lnSpc>
                <a:spcPts val="1320"/>
              </a:lnSpc>
              <a:buFont typeface="Arial"/>
              <a:buChar char="•"/>
            </a:pPr>
            <a:r>
              <a:rPr lang="en-US" sz="1100">
                <a:solidFill>
                  <a:srgbClr val="000000"/>
                </a:solidFill>
                <a:latin typeface="Open Sans"/>
              </a:rPr>
              <a:t>If you use PowerPoint or Keynote, have one page that summarises your idea perfectly and is easy to remember</a:t>
            </a:r>
          </a:p>
          <a:p>
            <a:pPr marL="132715" lvl="1" indent="-66358" algn="just">
              <a:lnSpc>
                <a:spcPts val="1320"/>
              </a:lnSpc>
              <a:buFont typeface="Arial"/>
              <a:buChar char="•"/>
            </a:pPr>
            <a:r>
              <a:rPr lang="en-US" sz="1100">
                <a:solidFill>
                  <a:srgbClr val="000000"/>
                </a:solidFill>
                <a:latin typeface="Open Sans"/>
              </a:rPr>
              <a:t>Know who you are pitching to, ask questions that stimulate the decision makers – keep eye contact with them</a:t>
            </a:r>
          </a:p>
          <a:p>
            <a:pPr marL="132715" lvl="1" indent="-66358" algn="just">
              <a:lnSpc>
                <a:spcPts val="1320"/>
              </a:lnSpc>
            </a:pPr>
            <a:r>
              <a:rPr lang="en-US" sz="1100">
                <a:solidFill>
                  <a:srgbClr val="000000"/>
                </a:solidFill>
                <a:latin typeface="Open Sans"/>
              </a:rPr>
              <a:t>There is no worksheet for this step, but make sure to read the Tips &amp; Tricks and to take them into consideration.</a:t>
            </a:r>
          </a:p>
          <a:p>
            <a:pPr marL="132715" lvl="1" indent="-66358" algn="just">
              <a:lnSpc>
                <a:spcPts val="1320"/>
              </a:lnSpc>
            </a:pPr>
            <a:r>
              <a:rPr lang="en-US" sz="1100">
                <a:solidFill>
                  <a:srgbClr val="000000"/>
                </a:solidFill>
                <a:latin typeface="Open Sans"/>
              </a:rPr>
              <a:t>You will need to adapt your pitch to your business model. To do so and to prepare for any Question and Answer to your pitch, see the TOOL Advanced Pitching.</a:t>
            </a:r>
          </a:p>
          <a:p>
            <a:pPr marL="132715" lvl="1" indent="-66358" algn="just">
              <a:lnSpc>
                <a:spcPts val="1320"/>
              </a:lnSpc>
            </a:pPr>
            <a:endParaRPr lang="en-US" sz="1100">
              <a:solidFill>
                <a:srgbClr val="000000"/>
              </a:solidFill>
              <a:latin typeface="Open Sans"/>
            </a:endParaRPr>
          </a:p>
        </p:txBody>
      </p:sp>
      <p:sp>
        <p:nvSpPr>
          <p:cNvPr id="12" name="AutoShape 12"/>
          <p:cNvSpPr/>
          <p:nvPr/>
        </p:nvSpPr>
        <p:spPr>
          <a:xfrm rot="5298419">
            <a:off x="4202987" y="2562090"/>
            <a:ext cx="2579177" cy="0"/>
          </a:xfrm>
          <a:prstGeom prst="line">
            <a:avLst/>
          </a:prstGeom>
          <a:ln w="57150" cap="rnd">
            <a:solidFill>
              <a:srgbClr val="001597"/>
            </a:solidFill>
            <a:prstDash val="solid"/>
            <a:headEnd type="none" w="sm" len="sm"/>
            <a:tailEnd type="triangle" w="lg" len="med"/>
          </a:ln>
        </p:spPr>
        <p:txBody>
          <a:bodyPr/>
          <a:lstStyle/>
          <a:p>
            <a:endParaRPr lang="en-IN"/>
          </a:p>
        </p:txBody>
      </p:sp>
      <p:grpSp>
        <p:nvGrpSpPr>
          <p:cNvPr id="13" name="Group 13"/>
          <p:cNvGrpSpPr/>
          <p:nvPr/>
        </p:nvGrpSpPr>
        <p:grpSpPr>
          <a:xfrm>
            <a:off x="641579" y="5925954"/>
            <a:ext cx="4528629" cy="1101381"/>
            <a:chOff x="0" y="0"/>
            <a:chExt cx="6038172" cy="1468508"/>
          </a:xfrm>
        </p:grpSpPr>
        <p:sp>
          <p:nvSpPr>
            <p:cNvPr id="14" name="Freeform 14"/>
            <p:cNvSpPr/>
            <p:nvPr/>
          </p:nvSpPr>
          <p:spPr>
            <a:xfrm>
              <a:off x="0" y="0"/>
              <a:ext cx="6038215" cy="1468501"/>
            </a:xfrm>
            <a:custGeom>
              <a:avLst/>
              <a:gdLst/>
              <a:ahLst/>
              <a:cxnLst/>
              <a:rect l="l" t="t" r="r" b="b"/>
              <a:pathLst>
                <a:path w="6038215" h="1468501">
                  <a:moveTo>
                    <a:pt x="0" y="0"/>
                  </a:moveTo>
                  <a:lnTo>
                    <a:pt x="6038215" y="0"/>
                  </a:lnTo>
                  <a:lnTo>
                    <a:pt x="6038215" y="1468501"/>
                  </a:lnTo>
                  <a:lnTo>
                    <a:pt x="0" y="1468501"/>
                  </a:lnTo>
                  <a:close/>
                </a:path>
              </a:pathLst>
            </a:custGeom>
            <a:solidFill>
              <a:srgbClr val="F2F2F2"/>
            </a:solidFill>
          </p:spPr>
          <p:txBody>
            <a:bodyPr/>
            <a:lstStyle/>
            <a:p>
              <a:endParaRPr lang="en-IN"/>
            </a:p>
          </p:txBody>
        </p:sp>
        <p:sp>
          <p:nvSpPr>
            <p:cNvPr id="15" name="TextBox 15"/>
            <p:cNvSpPr txBox="1"/>
            <p:nvPr/>
          </p:nvSpPr>
          <p:spPr>
            <a:xfrm>
              <a:off x="0" y="-9525"/>
              <a:ext cx="6038172" cy="1478033"/>
            </a:xfrm>
            <a:prstGeom prst="rect">
              <a:avLst/>
            </a:prstGeom>
          </p:spPr>
          <p:txBody>
            <a:bodyPr lIns="50800" tIns="50800" rIns="50800" bIns="50800" rtlCol="0" anchor="t"/>
            <a:lstStyle/>
            <a:p>
              <a:pPr algn="just">
                <a:lnSpc>
                  <a:spcPts val="1200"/>
                </a:lnSpc>
              </a:pPr>
              <a:r>
                <a:rPr lang="en-US" sz="1000">
                  <a:solidFill>
                    <a:srgbClr val="7F7F7F"/>
                  </a:solidFill>
                  <a:latin typeface="Open Sans Italics"/>
                </a:rPr>
                <a:t>Keep the AIDA Model in mind and check what your pitch does to catch the Attention, raise the Interest, awaken the Desire and calls for Actions of your target audience!</a:t>
              </a:r>
            </a:p>
            <a:p>
              <a:pPr algn="just">
                <a:lnSpc>
                  <a:spcPts val="1200"/>
                </a:lnSpc>
              </a:pPr>
              <a:r>
                <a:rPr lang="en-US" sz="1000">
                  <a:solidFill>
                    <a:srgbClr val="7F7F7F"/>
                  </a:solidFill>
                  <a:latin typeface="Open Sans Italics"/>
                </a:rPr>
                <a:t>You are not just setting up any kind of enterprise, but a circular economy enterprise. This is a unique selling point which you should stress!</a:t>
              </a:r>
            </a:p>
          </p:txBody>
        </p:sp>
      </p:grpSp>
      <p:sp>
        <p:nvSpPr>
          <p:cNvPr id="16" name="Freeform 16"/>
          <p:cNvSpPr/>
          <p:nvPr/>
        </p:nvSpPr>
        <p:spPr>
          <a:xfrm>
            <a:off x="58324" y="5912816"/>
            <a:ext cx="540000" cy="540000"/>
          </a:xfrm>
          <a:custGeom>
            <a:avLst/>
            <a:gdLst/>
            <a:ahLst/>
            <a:cxnLst/>
            <a:rect l="l" t="t" r="r" b="b"/>
            <a:pathLst>
              <a:path w="540000" h="540000">
                <a:moveTo>
                  <a:pt x="0" y="0"/>
                </a:moveTo>
                <a:lnTo>
                  <a:pt x="540000" y="0"/>
                </a:lnTo>
                <a:lnTo>
                  <a:pt x="540000" y="540000"/>
                </a:lnTo>
                <a:lnTo>
                  <a:pt x="0" y="540000"/>
                </a:lnTo>
                <a:lnTo>
                  <a:pt x="0" y="0"/>
                </a:lnTo>
                <a:close/>
              </a:path>
            </a:pathLst>
          </a:custGeom>
          <a:blipFill>
            <a:blip r:embed="rId3"/>
            <a:stretch>
              <a:fillRect/>
            </a:stretch>
          </a:blipFill>
        </p:spPr>
        <p:txBody>
          <a:bodyPr/>
          <a:lstStyle/>
          <a:p>
            <a:endParaRPr lang="en-IN"/>
          </a:p>
        </p:txBody>
      </p:sp>
      <p:sp>
        <p:nvSpPr>
          <p:cNvPr id="17" name="Freeform 17"/>
          <p:cNvSpPr/>
          <p:nvPr/>
        </p:nvSpPr>
        <p:spPr>
          <a:xfrm rot="3364189">
            <a:off x="75258" y="6430571"/>
            <a:ext cx="544694" cy="544694"/>
          </a:xfrm>
          <a:custGeom>
            <a:avLst/>
            <a:gdLst/>
            <a:ahLst/>
            <a:cxnLst/>
            <a:rect l="l" t="t" r="r" b="b"/>
            <a:pathLst>
              <a:path w="544694" h="544694">
                <a:moveTo>
                  <a:pt x="0" y="0"/>
                </a:moveTo>
                <a:lnTo>
                  <a:pt x="544694" y="0"/>
                </a:lnTo>
                <a:lnTo>
                  <a:pt x="544694" y="544694"/>
                </a:lnTo>
                <a:lnTo>
                  <a:pt x="0" y="544694"/>
                </a:lnTo>
                <a:lnTo>
                  <a:pt x="0" y="0"/>
                </a:lnTo>
                <a:close/>
              </a:path>
            </a:pathLst>
          </a:custGeom>
          <a:blipFill>
            <a:blip r:embed="rId4"/>
            <a:stretch>
              <a:fillRect/>
            </a:stretch>
          </a:blipFill>
        </p:spPr>
        <p:txBody>
          <a:bodyPr/>
          <a:lstStyle/>
          <a:p>
            <a:endParaRPr lang="en-IN"/>
          </a:p>
        </p:txBody>
      </p:sp>
      <p:sp>
        <p:nvSpPr>
          <p:cNvPr id="18" name="Freeform 18"/>
          <p:cNvSpPr/>
          <p:nvPr/>
        </p:nvSpPr>
        <p:spPr>
          <a:xfrm>
            <a:off x="202211" y="6563825"/>
            <a:ext cx="278185" cy="278185"/>
          </a:xfrm>
          <a:custGeom>
            <a:avLst/>
            <a:gdLst/>
            <a:ahLst/>
            <a:cxnLst/>
            <a:rect l="l" t="t" r="r" b="b"/>
            <a:pathLst>
              <a:path w="278185" h="278185">
                <a:moveTo>
                  <a:pt x="0" y="0"/>
                </a:moveTo>
                <a:lnTo>
                  <a:pt x="278185" y="0"/>
                </a:lnTo>
                <a:lnTo>
                  <a:pt x="278185" y="278185"/>
                </a:lnTo>
                <a:lnTo>
                  <a:pt x="0" y="278185"/>
                </a:lnTo>
                <a:lnTo>
                  <a:pt x="0" y="0"/>
                </a:lnTo>
                <a:close/>
              </a:path>
            </a:pathLst>
          </a:custGeom>
          <a:blipFill>
            <a:blip r:embed="rId5"/>
            <a:stretch>
              <a:fillRect/>
            </a:stretch>
          </a:blipFill>
        </p:spPr>
        <p:txBody>
          <a:bodyPr/>
          <a:lstStyle/>
          <a:p>
            <a:endParaRPr lang="en-IN"/>
          </a:p>
        </p:txBody>
      </p:sp>
      <p:grpSp>
        <p:nvGrpSpPr>
          <p:cNvPr id="19" name="Group 19"/>
          <p:cNvGrpSpPr/>
          <p:nvPr/>
        </p:nvGrpSpPr>
        <p:grpSpPr>
          <a:xfrm>
            <a:off x="267443" y="49632"/>
            <a:ext cx="10315411" cy="825810"/>
            <a:chOff x="0" y="0"/>
            <a:chExt cx="13753881" cy="1101080"/>
          </a:xfrm>
        </p:grpSpPr>
        <p:sp>
          <p:nvSpPr>
            <p:cNvPr id="20" name="Freeform 20"/>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6"/>
              <a:stretch>
                <a:fillRect/>
              </a:stretch>
            </a:blipFill>
          </p:spPr>
          <p:txBody>
            <a:bodyPr/>
            <a:lstStyle/>
            <a:p>
              <a:endParaRPr lang="en-IN"/>
            </a:p>
          </p:txBody>
        </p:sp>
        <p:sp>
          <p:nvSpPr>
            <p:cNvPr id="21" name="Freeform 21"/>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7"/>
              <a:stretch>
                <a:fillRect/>
              </a:stretch>
            </a:blipFill>
          </p:spPr>
          <p:txBody>
            <a:bodyPr/>
            <a:lstStyle/>
            <a:p>
              <a:endParaRPr lang="en-IN"/>
            </a:p>
          </p:txBody>
        </p:sp>
        <p:sp>
          <p:nvSpPr>
            <p:cNvPr id="22" name="Freeform 22"/>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8"/>
              <a:stretch>
                <a:fillRect l="-20431" t="-87766" r="-22929" b="-100143"/>
              </a:stretch>
            </a:blipFill>
          </p:spPr>
          <p:txBody>
            <a:bodyPr/>
            <a:lstStyle/>
            <a:p>
              <a:endParaRPr lang="en-IN"/>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55332" y="860403"/>
            <a:ext cx="9166860" cy="300380"/>
          </a:xfrm>
          <a:prstGeom prst="rect">
            <a:avLst/>
          </a:prstGeom>
        </p:spPr>
        <p:txBody>
          <a:bodyPr lIns="0" tIns="0" rIns="0" bIns="0" rtlCol="0" anchor="t">
            <a:spAutoFit/>
          </a:bodyPr>
          <a:lstStyle/>
          <a:p>
            <a:pPr algn="l">
              <a:lnSpc>
                <a:spcPts val="2386"/>
              </a:lnSpc>
            </a:pPr>
            <a:r>
              <a:rPr lang="en-US" sz="2210">
                <a:solidFill>
                  <a:srgbClr val="001597"/>
                </a:solidFill>
                <a:latin typeface="Open Sans Bold"/>
              </a:rPr>
              <a:t>Who is your target audience and what do you want from them?</a:t>
            </a:r>
          </a:p>
        </p:txBody>
      </p:sp>
      <p:sp>
        <p:nvSpPr>
          <p:cNvPr id="3" name="TextBox 3"/>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48</a:t>
            </a:r>
          </a:p>
        </p:txBody>
      </p:sp>
      <p:graphicFrame>
        <p:nvGraphicFramePr>
          <p:cNvPr id="4" name="Table 4"/>
          <p:cNvGraphicFramePr>
            <a:graphicFrameLocks noGrp="1"/>
          </p:cNvGraphicFramePr>
          <p:nvPr/>
        </p:nvGraphicFramePr>
        <p:xfrm>
          <a:off x="695326" y="1360808"/>
          <a:ext cx="9334500" cy="5308600"/>
        </p:xfrm>
        <a:graphic>
          <a:graphicData uri="http://schemas.openxmlformats.org/drawingml/2006/table">
            <a:tbl>
              <a:tblPr/>
              <a:tblGrid>
                <a:gridCol w="3109413">
                  <a:extLst>
                    <a:ext uri="{9D8B030D-6E8A-4147-A177-3AD203B41FA5}">
                      <a16:colId xmlns:a16="http://schemas.microsoft.com/office/drawing/2014/main" val="20000"/>
                    </a:ext>
                  </a:extLst>
                </a:gridCol>
                <a:gridCol w="3115674">
                  <a:extLst>
                    <a:ext uri="{9D8B030D-6E8A-4147-A177-3AD203B41FA5}">
                      <a16:colId xmlns:a16="http://schemas.microsoft.com/office/drawing/2014/main" val="20001"/>
                    </a:ext>
                  </a:extLst>
                </a:gridCol>
                <a:gridCol w="3109413">
                  <a:extLst>
                    <a:ext uri="{9D8B030D-6E8A-4147-A177-3AD203B41FA5}">
                      <a16:colId xmlns:a16="http://schemas.microsoft.com/office/drawing/2014/main" val="20002"/>
                    </a:ext>
                  </a:extLst>
                </a:gridCol>
              </a:tblGrid>
              <a:tr h="612712">
                <a:tc>
                  <a:txBody>
                    <a:bodyPr/>
                    <a:lstStyle/>
                    <a:p>
                      <a:pPr algn="ctr">
                        <a:lnSpc>
                          <a:spcPts val="1439"/>
                        </a:lnSpc>
                        <a:defRPr/>
                      </a:pPr>
                      <a:r>
                        <a:rPr lang="en-US" sz="1200">
                          <a:solidFill>
                            <a:srgbClr val="FFFFFF"/>
                          </a:solidFill>
                          <a:latin typeface="Open Sans Bold"/>
                        </a:rPr>
                        <a:t>What is your business development stage?</a:t>
                      </a:r>
                      <a:endParaRPr lang="en-US" sz="1100"/>
                    </a:p>
                  </a:txBody>
                  <a:tcPr marL="69500" marR="69500" marT="69500" marB="69500" anchor="ctr">
                    <a:lnL w="9525" cap="flat" cmpd="sng" algn="ctr">
                      <a:solidFill>
                        <a:srgbClr val="000000"/>
                      </a:solidFill>
                      <a:prstDash val="solid"/>
                      <a:round/>
                      <a:headEnd type="none" w="med" len="med"/>
                      <a:tailEnd type="none" w="med" len="med"/>
                    </a:lnL>
                    <a:lnR w="1905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1597"/>
                    </a:solidFill>
                  </a:tcPr>
                </a:tc>
                <a:tc>
                  <a:txBody>
                    <a:bodyPr/>
                    <a:lstStyle/>
                    <a:p>
                      <a:pPr algn="ctr">
                        <a:lnSpc>
                          <a:spcPts val="1439"/>
                        </a:lnSpc>
                        <a:defRPr/>
                      </a:pPr>
                      <a:r>
                        <a:rPr lang="en-US" sz="1200">
                          <a:solidFill>
                            <a:srgbClr val="FFFFFF"/>
                          </a:solidFill>
                          <a:latin typeface="Open Sans Bold"/>
                        </a:rPr>
                        <a:t>To whom are you presenting to </a:t>
                      </a:r>
                      <a:endParaRPr lang="en-US" sz="1100"/>
                    </a:p>
                    <a:p>
                      <a:pPr algn="ctr">
                        <a:lnSpc>
                          <a:spcPts val="1439"/>
                        </a:lnSpc>
                      </a:pPr>
                      <a:r>
                        <a:rPr lang="en-US" sz="1200">
                          <a:solidFill>
                            <a:srgbClr val="FFFFFF"/>
                          </a:solidFill>
                          <a:latin typeface="Open Sans Bold"/>
                        </a:rPr>
                        <a:t>and how much time do you have?</a:t>
                      </a:r>
                    </a:p>
                  </a:txBody>
                  <a:tcPr marL="69500" marR="69500" marT="69500" marB="695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1597"/>
                    </a:solidFill>
                  </a:tcPr>
                </a:tc>
                <a:tc>
                  <a:txBody>
                    <a:bodyPr/>
                    <a:lstStyle/>
                    <a:p>
                      <a:pPr algn="ctr">
                        <a:lnSpc>
                          <a:spcPts val="1439"/>
                        </a:lnSpc>
                        <a:defRPr/>
                      </a:pPr>
                      <a:r>
                        <a:rPr lang="en-US" sz="1200">
                          <a:solidFill>
                            <a:srgbClr val="FFFFFF"/>
                          </a:solidFill>
                          <a:latin typeface="Open Sans Bold"/>
                        </a:rPr>
                        <a:t>What are you asking for?</a:t>
                      </a:r>
                      <a:endParaRPr lang="en-US" sz="1100"/>
                    </a:p>
                  </a:txBody>
                  <a:tcPr marL="69500" marR="69500" marT="69500" marB="69500" anchor="ctr">
                    <a:lnL w="19050"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1597"/>
                    </a:solidFill>
                  </a:tcPr>
                </a:tc>
                <a:extLst>
                  <a:ext uri="{0D108BD9-81ED-4DB2-BD59-A6C34878D82A}">
                    <a16:rowId xmlns:a16="http://schemas.microsoft.com/office/drawing/2014/main" val="10000"/>
                  </a:ext>
                </a:extLst>
              </a:tr>
              <a:tr h="728562">
                <a:tc>
                  <a:txBody>
                    <a:bodyPr/>
                    <a:lstStyle/>
                    <a:p>
                      <a:pPr algn="just">
                        <a:lnSpc>
                          <a:spcPts val="1080"/>
                        </a:lnSpc>
                        <a:defRPr/>
                      </a:pPr>
                      <a:r>
                        <a:rPr lang="en-US" sz="900" spc="8">
                          <a:solidFill>
                            <a:srgbClr val="C00000"/>
                          </a:solidFill>
                          <a:latin typeface="TT Rounds Condensed Italics"/>
                        </a:rPr>
                        <a:t>Having started just 3 months ago, we have proven (through interviews) that our problem exists and that our solution works. We are currently developing our minimum viable product…</a:t>
                      </a:r>
                      <a:endParaRPr lang="en-US" sz="1100"/>
                    </a:p>
                  </a:txBody>
                  <a:tcPr marL="69500" marR="69500" marT="69500" marB="69500"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5B9BD5"/>
                    </a:solidFill>
                  </a:tcPr>
                </a:tc>
                <a:tc>
                  <a:txBody>
                    <a:bodyPr/>
                    <a:lstStyle/>
                    <a:p>
                      <a:pPr algn="just">
                        <a:lnSpc>
                          <a:spcPts val="1080"/>
                        </a:lnSpc>
                        <a:defRPr/>
                      </a:pPr>
                      <a:r>
                        <a:rPr lang="en-US" sz="900" spc="8">
                          <a:solidFill>
                            <a:srgbClr val="C00000"/>
                          </a:solidFill>
                          <a:latin typeface="TT Rounds Condensed Italics"/>
                        </a:rPr>
                        <a:t>We are presenting to the CEO of Foundation X and her management team. The appointment takes 30 minutes, so we decided to present to them what we have achieved in 5 minutes so as to leave enough time for their questions…</a:t>
                      </a:r>
                      <a:endParaRPr lang="en-US" sz="1100"/>
                    </a:p>
                  </a:txBody>
                  <a:tcPr marL="69500" marR="69500" marT="69500" marB="69500"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D0DEEF"/>
                    </a:solidFill>
                  </a:tcPr>
                </a:tc>
                <a:tc>
                  <a:txBody>
                    <a:bodyPr/>
                    <a:lstStyle/>
                    <a:p>
                      <a:pPr algn="just">
                        <a:lnSpc>
                          <a:spcPts val="1080"/>
                        </a:lnSpc>
                        <a:defRPr/>
                      </a:pPr>
                      <a:r>
                        <a:rPr lang="en-US" sz="900" spc="8">
                          <a:solidFill>
                            <a:srgbClr val="C00000"/>
                          </a:solidFill>
                          <a:latin typeface="TT Rounds Condensed Italics"/>
                        </a:rPr>
                        <a:t>We are asking for a partnership with Foundation X in order to cooperate with the development of our minimum viable product both in terms of technical experience and finance…</a:t>
                      </a:r>
                      <a:endParaRPr lang="en-US" sz="1100"/>
                    </a:p>
                  </a:txBody>
                  <a:tcPr marL="69500" marR="69500" marT="69500" marB="69500"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D0DEEF"/>
                    </a:solidFill>
                  </a:tcPr>
                </a:tc>
                <a:extLst>
                  <a:ext uri="{0D108BD9-81ED-4DB2-BD59-A6C34878D82A}">
                    <a16:rowId xmlns:a16="http://schemas.microsoft.com/office/drawing/2014/main" val="10001"/>
                  </a:ext>
                </a:extLst>
              </a:tr>
              <a:tr h="3967326">
                <a:tc>
                  <a:txBody>
                    <a:bodyPr/>
                    <a:lstStyle/>
                    <a:p>
                      <a:pPr algn="ctr">
                        <a:lnSpc>
                          <a:spcPts val="1920"/>
                        </a:lnSpc>
                        <a:defRPr/>
                      </a:pPr>
                      <a:r>
                        <a:rPr lang="en-US" sz="1600" spc="14">
                          <a:solidFill>
                            <a:srgbClr val="FFFFFF"/>
                          </a:solidFill>
                          <a:latin typeface="TT Rounds Condensed Bold"/>
                        </a:rPr>
                        <a:t> </a:t>
                      </a:r>
                      <a:endParaRPr lang="en-US" sz="1100"/>
                    </a:p>
                  </a:txBody>
                  <a:tcPr marL="69500" marR="69500" marT="69500" marB="69500"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69500" marR="69500" marT="69500" marB="69500"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69500" marR="69500" marT="69500" marB="69500"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grpSp>
        <p:nvGrpSpPr>
          <p:cNvPr id="5" name="Group 5"/>
          <p:cNvGrpSpPr/>
          <p:nvPr/>
        </p:nvGrpSpPr>
        <p:grpSpPr>
          <a:xfrm>
            <a:off x="4686135" y="6865335"/>
            <a:ext cx="1147449" cy="324594"/>
            <a:chOff x="0" y="0"/>
            <a:chExt cx="1529932" cy="432792"/>
          </a:xfrm>
        </p:grpSpPr>
        <p:sp>
          <p:nvSpPr>
            <p:cNvPr id="6" name="Freeform 6"/>
            <p:cNvSpPr/>
            <p:nvPr/>
          </p:nvSpPr>
          <p:spPr>
            <a:xfrm>
              <a:off x="0" y="0"/>
              <a:ext cx="1529969" cy="432816"/>
            </a:xfrm>
            <a:custGeom>
              <a:avLst/>
              <a:gdLst/>
              <a:ahLst/>
              <a:cxnLst/>
              <a:rect l="l" t="t" r="r" b="b"/>
              <a:pathLst>
                <a:path w="1529969" h="432816">
                  <a:moveTo>
                    <a:pt x="0" y="216408"/>
                  </a:moveTo>
                  <a:cubicBezTo>
                    <a:pt x="0" y="96901"/>
                    <a:pt x="96901" y="0"/>
                    <a:pt x="216408" y="0"/>
                  </a:cubicBezTo>
                  <a:lnTo>
                    <a:pt x="1313561" y="0"/>
                  </a:lnTo>
                  <a:cubicBezTo>
                    <a:pt x="1433068" y="0"/>
                    <a:pt x="1529969" y="96901"/>
                    <a:pt x="1529969" y="216408"/>
                  </a:cubicBezTo>
                  <a:cubicBezTo>
                    <a:pt x="1529969" y="335915"/>
                    <a:pt x="1433068" y="432816"/>
                    <a:pt x="1313561" y="432816"/>
                  </a:cubicBezTo>
                  <a:lnTo>
                    <a:pt x="216408" y="432816"/>
                  </a:lnTo>
                  <a:cubicBezTo>
                    <a:pt x="96901" y="432816"/>
                    <a:pt x="0" y="335915"/>
                    <a:pt x="0" y="216408"/>
                  </a:cubicBezTo>
                  <a:close/>
                </a:path>
              </a:pathLst>
            </a:custGeom>
            <a:solidFill>
              <a:srgbClr val="001597"/>
            </a:solidFill>
          </p:spPr>
          <p:txBody>
            <a:bodyPr/>
            <a:lstStyle/>
            <a:p>
              <a:endParaRPr lang="en-IN"/>
            </a:p>
          </p:txBody>
        </p:sp>
      </p:grpSp>
      <p:sp>
        <p:nvSpPr>
          <p:cNvPr id="7" name="TextBox 7"/>
          <p:cNvSpPr txBox="1"/>
          <p:nvPr/>
        </p:nvSpPr>
        <p:spPr>
          <a:xfrm>
            <a:off x="4777560" y="6932218"/>
            <a:ext cx="964599" cy="202311"/>
          </a:xfrm>
          <a:prstGeom prst="rect">
            <a:avLst/>
          </a:prstGeom>
        </p:spPr>
        <p:txBody>
          <a:bodyPr lIns="0" tIns="0" rIns="0" bIns="0" rtlCol="0" anchor="t">
            <a:spAutoFit/>
          </a:bodyPr>
          <a:lstStyle/>
          <a:p>
            <a:pPr algn="ctr">
              <a:lnSpc>
                <a:spcPts val="1512"/>
              </a:lnSpc>
            </a:pPr>
            <a:r>
              <a:rPr lang="en-US" sz="1399">
                <a:solidFill>
                  <a:srgbClr val="FFFFFF"/>
                </a:solidFill>
                <a:latin typeface="Open Sans Bold"/>
              </a:rPr>
              <a:t>Step 3</a:t>
            </a:r>
          </a:p>
        </p:txBody>
      </p:sp>
      <p:sp>
        <p:nvSpPr>
          <p:cNvPr id="8" name="Freeform 8"/>
          <p:cNvSpPr/>
          <p:nvPr/>
        </p:nvSpPr>
        <p:spPr>
          <a:xfrm rot="342684">
            <a:off x="10211871" y="2006519"/>
            <a:ext cx="1064270" cy="997081"/>
          </a:xfrm>
          <a:custGeom>
            <a:avLst/>
            <a:gdLst/>
            <a:ahLst/>
            <a:cxnLst/>
            <a:rect l="l" t="t" r="r" b="b"/>
            <a:pathLst>
              <a:path w="1064270" h="997081">
                <a:moveTo>
                  <a:pt x="0" y="0"/>
                </a:moveTo>
                <a:lnTo>
                  <a:pt x="1064270" y="0"/>
                </a:lnTo>
                <a:lnTo>
                  <a:pt x="1064270" y="997081"/>
                </a:lnTo>
                <a:lnTo>
                  <a:pt x="0" y="997081"/>
                </a:lnTo>
                <a:lnTo>
                  <a:pt x="0" y="0"/>
                </a:lnTo>
                <a:close/>
              </a:path>
            </a:pathLst>
          </a:custGeom>
          <a:blipFill>
            <a:blip r:embed="rId3"/>
            <a:stretch>
              <a:fillRect r="-12156" b="-12181"/>
            </a:stretch>
          </a:blipFill>
        </p:spPr>
        <p:txBody>
          <a:bodyPr/>
          <a:lstStyle/>
          <a:p>
            <a:endParaRPr lang="en-IN"/>
          </a:p>
        </p:txBody>
      </p:sp>
      <p:sp>
        <p:nvSpPr>
          <p:cNvPr id="9" name="Freeform 9"/>
          <p:cNvSpPr/>
          <p:nvPr/>
        </p:nvSpPr>
        <p:spPr>
          <a:xfrm rot="5400000">
            <a:off x="120425" y="2748285"/>
            <a:ext cx="183250" cy="794847"/>
          </a:xfrm>
          <a:custGeom>
            <a:avLst/>
            <a:gdLst/>
            <a:ahLst/>
            <a:cxnLst/>
            <a:rect l="l" t="t" r="r" b="b"/>
            <a:pathLst>
              <a:path w="183250" h="794847">
                <a:moveTo>
                  <a:pt x="0" y="0"/>
                </a:moveTo>
                <a:lnTo>
                  <a:pt x="183250" y="0"/>
                </a:lnTo>
                <a:lnTo>
                  <a:pt x="183250" y="794847"/>
                </a:lnTo>
                <a:lnTo>
                  <a:pt x="0" y="794847"/>
                </a:lnTo>
                <a:lnTo>
                  <a:pt x="0" y="0"/>
                </a:lnTo>
                <a:close/>
              </a:path>
            </a:pathLst>
          </a:custGeom>
          <a:blipFill>
            <a:blip r:embed="rId4"/>
            <a:stretch>
              <a:fillRect b="-48"/>
            </a:stretch>
          </a:blipFill>
        </p:spPr>
        <p:txBody>
          <a:bodyPr/>
          <a:lstStyle/>
          <a:p>
            <a:endParaRPr lang="en-IN"/>
          </a:p>
        </p:txBody>
      </p:sp>
      <p:grpSp>
        <p:nvGrpSpPr>
          <p:cNvPr id="10" name="Group 10"/>
          <p:cNvGrpSpPr/>
          <p:nvPr/>
        </p:nvGrpSpPr>
        <p:grpSpPr>
          <a:xfrm>
            <a:off x="267443" y="49632"/>
            <a:ext cx="10315411" cy="825810"/>
            <a:chOff x="0" y="0"/>
            <a:chExt cx="13753881" cy="1101080"/>
          </a:xfrm>
        </p:grpSpPr>
        <p:sp>
          <p:nvSpPr>
            <p:cNvPr id="11" name="Freeform 11"/>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5"/>
              <a:stretch>
                <a:fillRect/>
              </a:stretch>
            </a:blipFill>
          </p:spPr>
          <p:txBody>
            <a:bodyPr/>
            <a:lstStyle/>
            <a:p>
              <a:endParaRPr lang="en-IN"/>
            </a:p>
          </p:txBody>
        </p:sp>
        <p:sp>
          <p:nvSpPr>
            <p:cNvPr id="12" name="Freeform 12"/>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6"/>
              <a:stretch>
                <a:fillRect/>
              </a:stretch>
            </a:blipFill>
          </p:spPr>
          <p:txBody>
            <a:bodyPr/>
            <a:lstStyle/>
            <a:p>
              <a:endParaRPr lang="en-IN"/>
            </a:p>
          </p:txBody>
        </p:sp>
        <p:sp>
          <p:nvSpPr>
            <p:cNvPr id="13" name="Freeform 13"/>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7"/>
              <a:stretch>
                <a:fillRect l="-20431" t="-87766" r="-22929" b="-100143"/>
              </a:stretch>
            </a:blipFill>
          </p:spPr>
          <p:txBody>
            <a:bodyPr/>
            <a:lstStyle/>
            <a:p>
              <a:endParaRPr lang="en-IN"/>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49</a:t>
            </a:r>
          </a:p>
        </p:txBody>
      </p:sp>
      <p:grpSp>
        <p:nvGrpSpPr>
          <p:cNvPr id="3" name="Group 3"/>
          <p:cNvGrpSpPr/>
          <p:nvPr/>
        </p:nvGrpSpPr>
        <p:grpSpPr>
          <a:xfrm>
            <a:off x="267443" y="49632"/>
            <a:ext cx="10315411" cy="825810"/>
            <a:chOff x="0" y="0"/>
            <a:chExt cx="13753881" cy="1101080"/>
          </a:xfrm>
        </p:grpSpPr>
        <p:sp>
          <p:nvSpPr>
            <p:cNvPr id="4" name="Freeform 4"/>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5" name="Freeform 5"/>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6" name="Freeform 6"/>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
        <p:nvSpPr>
          <p:cNvPr id="7" name="TextBox 7"/>
          <p:cNvSpPr txBox="1"/>
          <p:nvPr/>
        </p:nvSpPr>
        <p:spPr>
          <a:xfrm>
            <a:off x="447348" y="761949"/>
            <a:ext cx="9780040" cy="322326"/>
          </a:xfrm>
          <a:prstGeom prst="rect">
            <a:avLst/>
          </a:prstGeom>
        </p:spPr>
        <p:txBody>
          <a:bodyPr lIns="0" tIns="0" rIns="0" bIns="0" rtlCol="0" anchor="t">
            <a:spAutoFit/>
          </a:bodyPr>
          <a:lstStyle/>
          <a:p>
            <a:pPr algn="l">
              <a:lnSpc>
                <a:spcPts val="2592"/>
              </a:lnSpc>
            </a:pPr>
            <a:r>
              <a:rPr lang="en-US" sz="2400">
                <a:solidFill>
                  <a:srgbClr val="001597"/>
                </a:solidFill>
                <a:latin typeface="Open Sans Bold"/>
              </a:rPr>
              <a:t>Your Pitch</a:t>
            </a:r>
          </a:p>
        </p:txBody>
      </p:sp>
      <p:grpSp>
        <p:nvGrpSpPr>
          <p:cNvPr id="8" name="Group 8"/>
          <p:cNvGrpSpPr/>
          <p:nvPr/>
        </p:nvGrpSpPr>
        <p:grpSpPr>
          <a:xfrm>
            <a:off x="685305" y="1283049"/>
            <a:ext cx="9359849" cy="5695938"/>
            <a:chOff x="0" y="0"/>
            <a:chExt cx="12479799" cy="7594584"/>
          </a:xfrm>
        </p:grpSpPr>
        <p:sp>
          <p:nvSpPr>
            <p:cNvPr id="9" name="Freeform 9"/>
            <p:cNvSpPr/>
            <p:nvPr/>
          </p:nvSpPr>
          <p:spPr>
            <a:xfrm>
              <a:off x="8509" y="8509"/>
              <a:ext cx="12462764" cy="7577582"/>
            </a:xfrm>
            <a:custGeom>
              <a:avLst/>
              <a:gdLst/>
              <a:ahLst/>
              <a:cxnLst/>
              <a:rect l="l" t="t" r="r" b="b"/>
              <a:pathLst>
                <a:path w="12462764" h="7577582">
                  <a:moveTo>
                    <a:pt x="0" y="0"/>
                  </a:moveTo>
                  <a:lnTo>
                    <a:pt x="12462764" y="0"/>
                  </a:lnTo>
                  <a:lnTo>
                    <a:pt x="12462764" y="7577582"/>
                  </a:lnTo>
                  <a:lnTo>
                    <a:pt x="0" y="7577582"/>
                  </a:lnTo>
                  <a:close/>
                </a:path>
              </a:pathLst>
            </a:custGeom>
            <a:solidFill>
              <a:srgbClr val="FFFFFF"/>
            </a:solidFill>
          </p:spPr>
          <p:txBody>
            <a:bodyPr/>
            <a:lstStyle/>
            <a:p>
              <a:endParaRPr lang="en-IN"/>
            </a:p>
          </p:txBody>
        </p:sp>
        <p:sp>
          <p:nvSpPr>
            <p:cNvPr id="10" name="Freeform 10"/>
            <p:cNvSpPr/>
            <p:nvPr/>
          </p:nvSpPr>
          <p:spPr>
            <a:xfrm>
              <a:off x="0" y="0"/>
              <a:ext cx="12479782" cy="7594600"/>
            </a:xfrm>
            <a:custGeom>
              <a:avLst/>
              <a:gdLst/>
              <a:ahLst/>
              <a:cxnLst/>
              <a:rect l="l" t="t" r="r" b="b"/>
              <a:pathLst>
                <a:path w="12479782" h="7594600">
                  <a:moveTo>
                    <a:pt x="8509" y="0"/>
                  </a:moveTo>
                  <a:lnTo>
                    <a:pt x="12471273" y="0"/>
                  </a:lnTo>
                  <a:cubicBezTo>
                    <a:pt x="12475972" y="0"/>
                    <a:pt x="12479782" y="3810"/>
                    <a:pt x="12479782" y="8509"/>
                  </a:cubicBezTo>
                  <a:lnTo>
                    <a:pt x="12479782" y="7586091"/>
                  </a:lnTo>
                  <a:cubicBezTo>
                    <a:pt x="12479782" y="7590790"/>
                    <a:pt x="12475972" y="7594600"/>
                    <a:pt x="12471273" y="7594600"/>
                  </a:cubicBezTo>
                  <a:lnTo>
                    <a:pt x="8509" y="7594600"/>
                  </a:lnTo>
                  <a:cubicBezTo>
                    <a:pt x="3810" y="7594600"/>
                    <a:pt x="0" y="7590790"/>
                    <a:pt x="0" y="7586091"/>
                  </a:cubicBezTo>
                  <a:lnTo>
                    <a:pt x="0" y="8509"/>
                  </a:lnTo>
                  <a:cubicBezTo>
                    <a:pt x="0" y="3810"/>
                    <a:pt x="3810" y="0"/>
                    <a:pt x="8509" y="0"/>
                  </a:cubicBezTo>
                  <a:moveTo>
                    <a:pt x="8509" y="16891"/>
                  </a:moveTo>
                  <a:lnTo>
                    <a:pt x="8509" y="8509"/>
                  </a:lnTo>
                  <a:lnTo>
                    <a:pt x="17018" y="8509"/>
                  </a:lnTo>
                  <a:lnTo>
                    <a:pt x="17018" y="7586091"/>
                  </a:lnTo>
                  <a:lnTo>
                    <a:pt x="8509" y="7586091"/>
                  </a:lnTo>
                  <a:lnTo>
                    <a:pt x="8509" y="7577582"/>
                  </a:lnTo>
                  <a:lnTo>
                    <a:pt x="12471273" y="7577582"/>
                  </a:lnTo>
                  <a:lnTo>
                    <a:pt x="12471273" y="7586091"/>
                  </a:lnTo>
                  <a:lnTo>
                    <a:pt x="12462764" y="7586091"/>
                  </a:lnTo>
                  <a:lnTo>
                    <a:pt x="12462764" y="8509"/>
                  </a:lnTo>
                  <a:lnTo>
                    <a:pt x="12471273" y="8509"/>
                  </a:lnTo>
                  <a:lnTo>
                    <a:pt x="12471273" y="17018"/>
                  </a:lnTo>
                  <a:lnTo>
                    <a:pt x="8509" y="17018"/>
                  </a:lnTo>
                  <a:close/>
                </a:path>
              </a:pathLst>
            </a:custGeom>
            <a:solidFill>
              <a:srgbClr val="0C2849"/>
            </a:solidFill>
          </p:spPr>
          <p:txBody>
            <a:bodyPr/>
            <a:lstStyle/>
            <a:p>
              <a:endParaRPr lang="en-IN"/>
            </a:p>
          </p:txBody>
        </p:sp>
      </p:grpSp>
      <p:sp>
        <p:nvSpPr>
          <p:cNvPr id="11" name="Freeform 11"/>
          <p:cNvSpPr/>
          <p:nvPr/>
        </p:nvSpPr>
        <p:spPr>
          <a:xfrm rot="-6954340">
            <a:off x="-321720" y="1274786"/>
            <a:ext cx="1620282" cy="631481"/>
          </a:xfrm>
          <a:custGeom>
            <a:avLst/>
            <a:gdLst/>
            <a:ahLst/>
            <a:cxnLst/>
            <a:rect l="l" t="t" r="r" b="b"/>
            <a:pathLst>
              <a:path w="1620282" h="631481">
                <a:moveTo>
                  <a:pt x="0" y="0"/>
                </a:moveTo>
                <a:lnTo>
                  <a:pt x="1620282" y="0"/>
                </a:lnTo>
                <a:lnTo>
                  <a:pt x="1620282" y="631481"/>
                </a:lnTo>
                <a:lnTo>
                  <a:pt x="0" y="631481"/>
                </a:lnTo>
                <a:lnTo>
                  <a:pt x="0" y="0"/>
                </a:lnTo>
                <a:close/>
              </a:path>
            </a:pathLst>
          </a:custGeom>
          <a:blipFill>
            <a:blip r:embed="rId6"/>
            <a:stretch>
              <a:fillRect r="-20704" b="-20710"/>
            </a:stretch>
          </a:blipFill>
        </p:spPr>
        <p:txBody>
          <a:bodyPr/>
          <a:lstStyle/>
          <a:p>
            <a:endParaRPr lang="en-IN"/>
          </a:p>
        </p:txBody>
      </p:sp>
      <p:grpSp>
        <p:nvGrpSpPr>
          <p:cNvPr id="12" name="Group 12"/>
          <p:cNvGrpSpPr/>
          <p:nvPr/>
        </p:nvGrpSpPr>
        <p:grpSpPr>
          <a:xfrm>
            <a:off x="2227415" y="565436"/>
            <a:ext cx="1147449" cy="324594"/>
            <a:chOff x="0" y="0"/>
            <a:chExt cx="1529932" cy="432792"/>
          </a:xfrm>
        </p:grpSpPr>
        <p:sp>
          <p:nvSpPr>
            <p:cNvPr id="13" name="Freeform 13"/>
            <p:cNvSpPr/>
            <p:nvPr/>
          </p:nvSpPr>
          <p:spPr>
            <a:xfrm>
              <a:off x="0" y="0"/>
              <a:ext cx="1529969" cy="432816"/>
            </a:xfrm>
            <a:custGeom>
              <a:avLst/>
              <a:gdLst/>
              <a:ahLst/>
              <a:cxnLst/>
              <a:rect l="l" t="t" r="r" b="b"/>
              <a:pathLst>
                <a:path w="1529969" h="432816">
                  <a:moveTo>
                    <a:pt x="0" y="216408"/>
                  </a:moveTo>
                  <a:cubicBezTo>
                    <a:pt x="0" y="96901"/>
                    <a:pt x="96901" y="0"/>
                    <a:pt x="216408" y="0"/>
                  </a:cubicBezTo>
                  <a:lnTo>
                    <a:pt x="1313561" y="0"/>
                  </a:lnTo>
                  <a:cubicBezTo>
                    <a:pt x="1433068" y="0"/>
                    <a:pt x="1529969" y="96901"/>
                    <a:pt x="1529969" y="216408"/>
                  </a:cubicBezTo>
                  <a:cubicBezTo>
                    <a:pt x="1529969" y="335915"/>
                    <a:pt x="1433068" y="432816"/>
                    <a:pt x="1313561" y="432816"/>
                  </a:cubicBezTo>
                  <a:lnTo>
                    <a:pt x="216408" y="432816"/>
                  </a:lnTo>
                  <a:cubicBezTo>
                    <a:pt x="96901" y="432816"/>
                    <a:pt x="0" y="335915"/>
                    <a:pt x="0" y="216408"/>
                  </a:cubicBezTo>
                  <a:close/>
                </a:path>
              </a:pathLst>
            </a:custGeom>
            <a:solidFill>
              <a:srgbClr val="001597"/>
            </a:solidFill>
          </p:spPr>
          <p:txBody>
            <a:bodyPr/>
            <a:lstStyle/>
            <a:p>
              <a:endParaRPr lang="en-IN"/>
            </a:p>
          </p:txBody>
        </p:sp>
      </p:grpSp>
      <p:sp>
        <p:nvSpPr>
          <p:cNvPr id="14" name="TextBox 14"/>
          <p:cNvSpPr txBox="1"/>
          <p:nvPr/>
        </p:nvSpPr>
        <p:spPr>
          <a:xfrm>
            <a:off x="2318840" y="632319"/>
            <a:ext cx="964599" cy="202311"/>
          </a:xfrm>
          <a:prstGeom prst="rect">
            <a:avLst/>
          </a:prstGeom>
        </p:spPr>
        <p:txBody>
          <a:bodyPr lIns="0" tIns="0" rIns="0" bIns="0" rtlCol="0" anchor="t">
            <a:spAutoFit/>
          </a:bodyPr>
          <a:lstStyle/>
          <a:p>
            <a:pPr algn="ctr">
              <a:lnSpc>
                <a:spcPts val="1512"/>
              </a:lnSpc>
            </a:pPr>
            <a:r>
              <a:rPr lang="en-US" sz="1399">
                <a:solidFill>
                  <a:srgbClr val="FFFFFF"/>
                </a:solidFill>
                <a:latin typeface="Open Sans Bold"/>
              </a:rPr>
              <a:t>Step 2</a:t>
            </a:r>
          </a:p>
        </p:txBody>
      </p:sp>
      <p:sp>
        <p:nvSpPr>
          <p:cNvPr id="15" name="Freeform 15"/>
          <p:cNvSpPr/>
          <p:nvPr/>
        </p:nvSpPr>
        <p:spPr>
          <a:xfrm rot="342684">
            <a:off x="10211873" y="1285926"/>
            <a:ext cx="1064270" cy="997081"/>
          </a:xfrm>
          <a:custGeom>
            <a:avLst/>
            <a:gdLst/>
            <a:ahLst/>
            <a:cxnLst/>
            <a:rect l="l" t="t" r="r" b="b"/>
            <a:pathLst>
              <a:path w="1064270" h="997081">
                <a:moveTo>
                  <a:pt x="0" y="0"/>
                </a:moveTo>
                <a:lnTo>
                  <a:pt x="1064270" y="0"/>
                </a:lnTo>
                <a:lnTo>
                  <a:pt x="1064270" y="997081"/>
                </a:lnTo>
                <a:lnTo>
                  <a:pt x="0" y="997081"/>
                </a:lnTo>
                <a:lnTo>
                  <a:pt x="0" y="0"/>
                </a:lnTo>
                <a:close/>
              </a:path>
            </a:pathLst>
          </a:custGeom>
          <a:blipFill>
            <a:blip r:embed="rId7"/>
            <a:stretch>
              <a:fillRect r="-12156" b="-12181"/>
            </a:stretch>
          </a:blipFill>
        </p:spPr>
        <p:txBody>
          <a:bodyPr/>
          <a:lstStyle/>
          <a:p>
            <a:endParaRPr lang="en-IN"/>
          </a:p>
        </p:txBody>
      </p:sp>
      <p:sp>
        <p:nvSpPr>
          <p:cNvPr id="16" name="TextBox 16"/>
          <p:cNvSpPr txBox="1"/>
          <p:nvPr/>
        </p:nvSpPr>
        <p:spPr>
          <a:xfrm>
            <a:off x="8729103" y="5723506"/>
            <a:ext cx="1421510" cy="838200"/>
          </a:xfrm>
          <a:prstGeom prst="rect">
            <a:avLst/>
          </a:prstGeom>
        </p:spPr>
        <p:txBody>
          <a:bodyPr lIns="0" tIns="0" rIns="0" bIns="0" rtlCol="0" anchor="t">
            <a:spAutoFit/>
          </a:bodyPr>
          <a:lstStyle/>
          <a:p>
            <a:pPr marL="168910" lvl="1" indent="-84455" algn="l">
              <a:lnSpc>
                <a:spcPts val="1679"/>
              </a:lnSpc>
              <a:buFont typeface="Arial"/>
              <a:buChar char="•"/>
            </a:pPr>
            <a:r>
              <a:rPr lang="en-US" sz="1399">
                <a:solidFill>
                  <a:srgbClr val="001597"/>
                </a:solidFill>
                <a:latin typeface="Open Sans"/>
              </a:rPr>
              <a:t>Attention?</a:t>
            </a:r>
          </a:p>
          <a:p>
            <a:pPr marL="168910" lvl="1" indent="-84455" algn="l">
              <a:lnSpc>
                <a:spcPts val="1679"/>
              </a:lnSpc>
              <a:buFont typeface="Arial"/>
              <a:buChar char="•"/>
            </a:pPr>
            <a:r>
              <a:rPr lang="en-US" sz="1399">
                <a:solidFill>
                  <a:srgbClr val="001597"/>
                </a:solidFill>
                <a:latin typeface="Open Sans"/>
              </a:rPr>
              <a:t>Interest?</a:t>
            </a:r>
          </a:p>
          <a:p>
            <a:pPr marL="168910" lvl="1" indent="-84455" algn="l">
              <a:lnSpc>
                <a:spcPts val="1679"/>
              </a:lnSpc>
              <a:buFont typeface="Arial"/>
              <a:buChar char="•"/>
            </a:pPr>
            <a:r>
              <a:rPr lang="en-US" sz="1399">
                <a:solidFill>
                  <a:srgbClr val="001597"/>
                </a:solidFill>
                <a:latin typeface="Open Sans"/>
              </a:rPr>
              <a:t>Desire?</a:t>
            </a:r>
          </a:p>
          <a:p>
            <a:pPr marL="168910" lvl="1" indent="-84455" algn="l">
              <a:lnSpc>
                <a:spcPts val="1679"/>
              </a:lnSpc>
              <a:buFont typeface="Arial"/>
              <a:buChar char="•"/>
            </a:pPr>
            <a:r>
              <a:rPr lang="en-US" sz="1399">
                <a:solidFill>
                  <a:srgbClr val="001597"/>
                </a:solidFill>
                <a:latin typeface="Open Sans"/>
              </a:rPr>
              <a:t>Action?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700"/>
            <a:ext cx="10691813" cy="7559675"/>
          </a:xfrm>
          <a:custGeom>
            <a:avLst/>
            <a:gdLst/>
            <a:ahLst/>
            <a:cxnLst/>
            <a:rect l="l" t="t" r="r" b="b"/>
            <a:pathLst>
              <a:path w="10691813" h="7559675">
                <a:moveTo>
                  <a:pt x="0" y="0"/>
                </a:moveTo>
                <a:lnTo>
                  <a:pt x="10691813" y="0"/>
                </a:lnTo>
                <a:lnTo>
                  <a:pt x="10691813" y="7559675"/>
                </a:lnTo>
                <a:lnTo>
                  <a:pt x="0" y="7559675"/>
                </a:lnTo>
                <a:lnTo>
                  <a:pt x="0" y="0"/>
                </a:lnTo>
                <a:close/>
              </a:path>
            </a:pathLst>
          </a:custGeom>
          <a:blipFill>
            <a:blip r:embed="rId3"/>
            <a:stretch>
              <a:fillRect b="-6074"/>
            </a:stretch>
          </a:blipFill>
        </p:spPr>
        <p:txBody>
          <a:bodyPr/>
          <a:lstStyle/>
          <a:p>
            <a:endParaRPr lang="en-IN"/>
          </a:p>
        </p:txBody>
      </p:sp>
      <p:sp>
        <p:nvSpPr>
          <p:cNvPr id="3" name="TextBox 3"/>
          <p:cNvSpPr txBox="1"/>
          <p:nvPr/>
        </p:nvSpPr>
        <p:spPr>
          <a:xfrm>
            <a:off x="1350642" y="3308476"/>
            <a:ext cx="6320983" cy="565785"/>
          </a:xfrm>
          <a:prstGeom prst="rect">
            <a:avLst/>
          </a:prstGeom>
        </p:spPr>
        <p:txBody>
          <a:bodyPr lIns="0" tIns="0" rIns="0" bIns="0" rtlCol="0" anchor="t">
            <a:spAutoFit/>
          </a:bodyPr>
          <a:lstStyle/>
          <a:p>
            <a:pPr algn="l">
              <a:lnSpc>
                <a:spcPts val="4320"/>
              </a:lnSpc>
            </a:pPr>
            <a:r>
              <a:rPr lang="en-US" sz="4000">
                <a:solidFill>
                  <a:srgbClr val="FFFFFF"/>
                </a:solidFill>
                <a:latin typeface="Open Sans Bold"/>
              </a:rPr>
              <a:t>Leadership Modules</a:t>
            </a:r>
          </a:p>
        </p:txBody>
      </p:sp>
      <p:sp>
        <p:nvSpPr>
          <p:cNvPr id="4" name="Freeform 4"/>
          <p:cNvSpPr/>
          <p:nvPr/>
        </p:nvSpPr>
        <p:spPr>
          <a:xfrm>
            <a:off x="454329" y="3206559"/>
            <a:ext cx="731520" cy="731520"/>
          </a:xfrm>
          <a:custGeom>
            <a:avLst/>
            <a:gdLst/>
            <a:ahLst/>
            <a:cxnLst/>
            <a:rect l="l" t="t" r="r" b="b"/>
            <a:pathLst>
              <a:path w="731520" h="731520">
                <a:moveTo>
                  <a:pt x="0" y="0"/>
                </a:moveTo>
                <a:lnTo>
                  <a:pt x="731520" y="0"/>
                </a:lnTo>
                <a:lnTo>
                  <a:pt x="731520" y="731520"/>
                </a:lnTo>
                <a:lnTo>
                  <a:pt x="0" y="731520"/>
                </a:lnTo>
                <a:lnTo>
                  <a:pt x="0" y="0"/>
                </a:lnTo>
                <a:close/>
              </a:path>
            </a:pathLst>
          </a:custGeom>
          <a:blipFill>
            <a:blip r:embed="rId4"/>
            <a:stretch>
              <a:fillRect/>
            </a:stretch>
          </a:blipFill>
        </p:spPr>
        <p:txBody>
          <a:bodyPr/>
          <a:lstStyle/>
          <a:p>
            <a:endParaRPr lang="en-IN"/>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700"/>
            <a:ext cx="10691813" cy="7559675"/>
          </a:xfrm>
          <a:custGeom>
            <a:avLst/>
            <a:gdLst/>
            <a:ahLst/>
            <a:cxnLst/>
            <a:rect l="l" t="t" r="r" b="b"/>
            <a:pathLst>
              <a:path w="10691813" h="7559675">
                <a:moveTo>
                  <a:pt x="0" y="0"/>
                </a:moveTo>
                <a:lnTo>
                  <a:pt x="10691813" y="0"/>
                </a:lnTo>
                <a:lnTo>
                  <a:pt x="10691813" y="7559675"/>
                </a:lnTo>
                <a:lnTo>
                  <a:pt x="0" y="7559675"/>
                </a:lnTo>
                <a:lnTo>
                  <a:pt x="0" y="0"/>
                </a:lnTo>
                <a:close/>
              </a:path>
            </a:pathLst>
          </a:custGeom>
          <a:blipFill>
            <a:blip r:embed="rId3"/>
            <a:stretch>
              <a:fillRect b="-6074"/>
            </a:stretch>
          </a:blipFill>
        </p:spPr>
        <p:txBody>
          <a:bodyPr/>
          <a:lstStyle/>
          <a:p>
            <a:endParaRPr lang="en-IN"/>
          </a:p>
        </p:txBody>
      </p:sp>
      <p:sp>
        <p:nvSpPr>
          <p:cNvPr id="3" name="TextBox 3"/>
          <p:cNvSpPr txBox="1"/>
          <p:nvPr/>
        </p:nvSpPr>
        <p:spPr>
          <a:xfrm>
            <a:off x="947308" y="3255952"/>
            <a:ext cx="6817770" cy="747385"/>
          </a:xfrm>
          <a:prstGeom prst="rect">
            <a:avLst/>
          </a:prstGeom>
        </p:spPr>
        <p:txBody>
          <a:bodyPr lIns="0" tIns="0" rIns="0" bIns="0" rtlCol="0" anchor="t">
            <a:spAutoFit/>
          </a:bodyPr>
          <a:lstStyle/>
          <a:p>
            <a:pPr algn="l">
              <a:lnSpc>
                <a:spcPts val="5714"/>
              </a:lnSpc>
            </a:pPr>
            <a:r>
              <a:rPr lang="en-US" sz="5291">
                <a:solidFill>
                  <a:srgbClr val="FFFFFF"/>
                </a:solidFill>
                <a:latin typeface="Open Sans Bold"/>
              </a:rPr>
              <a:t>Imposter Syndrome</a:t>
            </a:r>
          </a:p>
        </p:txBody>
      </p:sp>
      <p:sp>
        <p:nvSpPr>
          <p:cNvPr id="4" name="TextBox 4"/>
          <p:cNvSpPr txBox="1"/>
          <p:nvPr/>
        </p:nvSpPr>
        <p:spPr>
          <a:xfrm>
            <a:off x="1030394" y="4282378"/>
            <a:ext cx="5357424" cy="419100"/>
          </a:xfrm>
          <a:prstGeom prst="rect">
            <a:avLst/>
          </a:prstGeom>
        </p:spPr>
        <p:txBody>
          <a:bodyPr lIns="0" tIns="0" rIns="0" bIns="0" rtlCol="0" anchor="t">
            <a:spAutoFit/>
          </a:bodyPr>
          <a:lstStyle/>
          <a:p>
            <a:pPr algn="l">
              <a:lnSpc>
                <a:spcPts val="3307"/>
              </a:lnSpc>
            </a:pPr>
            <a:r>
              <a:rPr lang="en-US" sz="2756">
                <a:solidFill>
                  <a:srgbClr val="FFFFFF"/>
                </a:solidFill>
                <a:latin typeface="Open Sans"/>
              </a:rPr>
              <a:t>Leadership Module 1</a:t>
            </a:r>
          </a:p>
        </p:txBody>
      </p:sp>
      <p:sp>
        <p:nvSpPr>
          <p:cNvPr id="5" name="AutoShape 5"/>
          <p:cNvSpPr/>
          <p:nvPr/>
        </p:nvSpPr>
        <p:spPr>
          <a:xfrm rot="5153">
            <a:off x="924853" y="4112378"/>
            <a:ext cx="6353244" cy="0"/>
          </a:xfrm>
          <a:prstGeom prst="line">
            <a:avLst/>
          </a:prstGeom>
          <a:ln w="9525" cap="rnd">
            <a:solidFill>
              <a:srgbClr val="FFFFFF"/>
            </a:solidFill>
            <a:prstDash val="solid"/>
            <a:headEnd type="none" w="sm" len="sm"/>
            <a:tailEnd type="none" w="sm" len="sm"/>
          </a:ln>
        </p:spPr>
        <p:txBody>
          <a:bodyPr/>
          <a:lstStyle/>
          <a:p>
            <a:endParaRPr lang="en-IN"/>
          </a:p>
        </p:txBody>
      </p:sp>
      <p:sp>
        <p:nvSpPr>
          <p:cNvPr id="6" name="TextBox 6"/>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51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42988" y="1648356"/>
            <a:ext cx="8605835" cy="6142482"/>
          </a:xfrm>
          <a:prstGeom prst="rect">
            <a:avLst/>
          </a:prstGeom>
        </p:spPr>
        <p:txBody>
          <a:bodyPr lIns="0" tIns="0" rIns="0" bIns="0" rtlCol="0" anchor="t">
            <a:spAutoFit/>
          </a:bodyPr>
          <a:lstStyle/>
          <a:p>
            <a:pPr algn="just">
              <a:lnSpc>
                <a:spcPts val="3647"/>
              </a:lnSpc>
            </a:pPr>
            <a:r>
              <a:rPr lang="en-US" sz="1900">
                <a:solidFill>
                  <a:srgbClr val="003891"/>
                </a:solidFill>
                <a:latin typeface="Open Sans Bold"/>
              </a:rPr>
              <a:t>Imposter syndrome</a:t>
            </a:r>
            <a:r>
              <a:rPr lang="en-US" sz="1900">
                <a:solidFill>
                  <a:srgbClr val="000000"/>
                </a:solidFill>
                <a:latin typeface="Open Sans"/>
              </a:rPr>
              <a:t> is a feeling of doubt and insecurity that where they believe they're not as competent or capable as others think they are, and they fear that they'll be exposed as a fraud or imposter, despite evidence of their skills and accomplishments. It's like feeling you don't deserve your success and that you're just pretending to be good at something when you're not.</a:t>
            </a:r>
          </a:p>
          <a:p>
            <a:pPr algn="just">
              <a:lnSpc>
                <a:spcPts val="3647"/>
              </a:lnSpc>
            </a:pPr>
            <a:r>
              <a:rPr lang="en-US" sz="1900">
                <a:solidFill>
                  <a:srgbClr val="000000"/>
                </a:solidFill>
                <a:latin typeface="Open Sans"/>
              </a:rPr>
              <a:t>A </a:t>
            </a:r>
            <a:r>
              <a:rPr lang="en-US" sz="1900" u="sng">
                <a:solidFill>
                  <a:srgbClr val="000000"/>
                </a:solidFill>
                <a:latin typeface="Open Sans"/>
                <a:hlinkClick r:id="rId3" tooltip="https://info.kpmg.us/news-perspectives/people-culture/kpmg-study-finds-most-female-executives-experience-imposter-syndrome.html"/>
              </a:rPr>
              <a:t>KPMG study</a:t>
            </a:r>
            <a:r>
              <a:rPr lang="en-US" sz="1900">
                <a:solidFill>
                  <a:srgbClr val="000000"/>
                </a:solidFill>
                <a:latin typeface="Open Sans"/>
              </a:rPr>
              <a:t> finds 75% of female executives across industries have </a:t>
            </a:r>
            <a:r>
              <a:rPr lang="en-US" sz="1900" u="sng">
                <a:solidFill>
                  <a:srgbClr val="000000"/>
                </a:solidFill>
                <a:latin typeface="Open Sans"/>
                <a:hlinkClick r:id="rId4" tooltip="https://www.forbes.com/sites/lucianapaulise/2022/09/16/9-signs-that-you-have-impostor-syndrome/?sh=246b18b95ef2"/>
              </a:rPr>
              <a:t>experienced imposter syndrome</a:t>
            </a:r>
            <a:r>
              <a:rPr lang="en-US" sz="1900">
                <a:solidFill>
                  <a:srgbClr val="000000"/>
                </a:solidFill>
                <a:latin typeface="Open Sans"/>
              </a:rPr>
              <a:t> in their careers, which is a feeling of inadequacy and self-doubt that makes them continuously doubt if they are qualified enough for the job.</a:t>
            </a:r>
          </a:p>
          <a:p>
            <a:pPr algn="just">
              <a:lnSpc>
                <a:spcPts val="3647"/>
              </a:lnSpc>
            </a:pPr>
            <a:endParaRPr lang="en-US" sz="1900">
              <a:solidFill>
                <a:srgbClr val="000000"/>
              </a:solidFill>
              <a:latin typeface="Open Sans"/>
            </a:endParaRPr>
          </a:p>
          <a:p>
            <a:pPr algn="just">
              <a:lnSpc>
                <a:spcPts val="3647"/>
              </a:lnSpc>
            </a:pPr>
            <a:endParaRPr lang="en-US" sz="1900">
              <a:solidFill>
                <a:srgbClr val="000000"/>
              </a:solidFill>
              <a:latin typeface="Open Sans"/>
            </a:endParaRPr>
          </a:p>
          <a:p>
            <a:pPr algn="l">
              <a:lnSpc>
                <a:spcPts val="2622"/>
              </a:lnSpc>
            </a:pPr>
            <a:endParaRPr lang="en-US" sz="1900">
              <a:solidFill>
                <a:srgbClr val="000000"/>
              </a:solidFill>
              <a:latin typeface="Open Sans"/>
            </a:endParaRPr>
          </a:p>
          <a:p>
            <a:pPr algn="l">
              <a:lnSpc>
                <a:spcPts val="2280"/>
              </a:lnSpc>
            </a:pPr>
            <a:endParaRPr lang="en-US" sz="1900">
              <a:solidFill>
                <a:srgbClr val="000000"/>
              </a:solidFill>
              <a:latin typeface="Open Sans"/>
            </a:endParaRPr>
          </a:p>
        </p:txBody>
      </p:sp>
      <p:sp>
        <p:nvSpPr>
          <p:cNvPr id="3" name="TextBox 3"/>
          <p:cNvSpPr txBox="1"/>
          <p:nvPr/>
        </p:nvSpPr>
        <p:spPr>
          <a:xfrm>
            <a:off x="814641" y="793433"/>
            <a:ext cx="9190834" cy="886968"/>
          </a:xfrm>
          <a:prstGeom prst="rect">
            <a:avLst/>
          </a:prstGeom>
        </p:spPr>
        <p:txBody>
          <a:bodyPr lIns="0" tIns="0" rIns="0" bIns="0" rtlCol="0" anchor="t">
            <a:spAutoFit/>
          </a:bodyPr>
          <a:lstStyle/>
          <a:p>
            <a:pPr algn="l">
              <a:lnSpc>
                <a:spcPts val="3456"/>
              </a:lnSpc>
            </a:pPr>
            <a:r>
              <a:rPr lang="en-US" sz="3200">
                <a:solidFill>
                  <a:srgbClr val="003891"/>
                </a:solidFill>
                <a:latin typeface="Open Sans Bold"/>
              </a:rPr>
              <a:t>What is imposter syndrome?</a:t>
            </a:r>
          </a:p>
          <a:p>
            <a:pPr algn="l">
              <a:lnSpc>
                <a:spcPts val="3456"/>
              </a:lnSpc>
            </a:pPr>
            <a:endParaRPr lang="en-US" sz="3200">
              <a:solidFill>
                <a:srgbClr val="003891"/>
              </a:solidFill>
              <a:latin typeface="Open Sans Bold"/>
            </a:endParaRPr>
          </a:p>
        </p:txBody>
      </p:sp>
      <p:sp>
        <p:nvSpPr>
          <p:cNvPr id="4" name="AutoShape 4"/>
          <p:cNvSpPr/>
          <p:nvPr/>
        </p:nvSpPr>
        <p:spPr>
          <a:xfrm rot="4544">
            <a:off x="799326" y="1430319"/>
            <a:ext cx="9206146" cy="0"/>
          </a:xfrm>
          <a:prstGeom prst="line">
            <a:avLst/>
          </a:prstGeom>
          <a:ln w="9525" cap="rnd">
            <a:solidFill>
              <a:srgbClr val="003891"/>
            </a:solidFill>
            <a:prstDash val="solid"/>
            <a:headEnd type="none" w="sm" len="sm"/>
            <a:tailEnd type="none" w="sm" len="sm"/>
          </a:ln>
        </p:spPr>
        <p:txBody>
          <a:bodyPr/>
          <a:lstStyle/>
          <a:p>
            <a:endParaRPr lang="en-IN"/>
          </a:p>
        </p:txBody>
      </p:sp>
      <p:sp>
        <p:nvSpPr>
          <p:cNvPr id="5" name="TextBox 5"/>
          <p:cNvSpPr txBox="1"/>
          <p:nvPr/>
        </p:nvSpPr>
        <p:spPr>
          <a:xfrm>
            <a:off x="9998023" y="6945202"/>
            <a:ext cx="458729" cy="395535"/>
          </a:xfrm>
          <a:prstGeom prst="rect">
            <a:avLst/>
          </a:prstGeom>
        </p:spPr>
        <p:txBody>
          <a:bodyPr lIns="0" tIns="0" rIns="0" bIns="0" rtlCol="0" anchor="t">
            <a:spAutoFit/>
          </a:bodyPr>
          <a:lstStyle/>
          <a:p>
            <a:pPr algn="r">
              <a:lnSpc>
                <a:spcPts val="1586"/>
              </a:lnSpc>
            </a:pPr>
            <a:r>
              <a:rPr lang="en-US" sz="1322" spc="12">
                <a:solidFill>
                  <a:srgbClr val="888888"/>
                </a:solidFill>
                <a:latin typeface="TT Rounds Condensed"/>
              </a:rPr>
              <a:t>52</a:t>
            </a:r>
          </a:p>
        </p:txBody>
      </p:sp>
      <p:grpSp>
        <p:nvGrpSpPr>
          <p:cNvPr id="6" name="Group 6"/>
          <p:cNvGrpSpPr/>
          <p:nvPr/>
        </p:nvGrpSpPr>
        <p:grpSpPr>
          <a:xfrm>
            <a:off x="267443" y="49632"/>
            <a:ext cx="10315411" cy="825810"/>
            <a:chOff x="0" y="0"/>
            <a:chExt cx="13753881" cy="1101080"/>
          </a:xfrm>
        </p:grpSpPr>
        <p:sp>
          <p:nvSpPr>
            <p:cNvPr id="7" name="Freeform 7"/>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5"/>
              <a:stretch>
                <a:fillRect/>
              </a:stretch>
            </a:blipFill>
          </p:spPr>
          <p:txBody>
            <a:bodyPr/>
            <a:lstStyle/>
            <a:p>
              <a:endParaRPr lang="en-IN"/>
            </a:p>
          </p:txBody>
        </p:sp>
        <p:sp>
          <p:nvSpPr>
            <p:cNvPr id="8" name="Freeform 8"/>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6"/>
              <a:stretch>
                <a:fillRect/>
              </a:stretch>
            </a:blipFill>
          </p:spPr>
          <p:txBody>
            <a:bodyPr/>
            <a:lstStyle/>
            <a:p>
              <a:endParaRPr lang="en-IN"/>
            </a:p>
          </p:txBody>
        </p:sp>
        <p:sp>
          <p:nvSpPr>
            <p:cNvPr id="9" name="Freeform 9"/>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7"/>
              <a:stretch>
                <a:fillRect l="-20431" t="-87766" r="-22929" b="-100143"/>
              </a:stretch>
            </a:blipFill>
          </p:spPr>
          <p:txBody>
            <a:bodyPr/>
            <a:lstStyle/>
            <a:p>
              <a:endParaRPr lang="en-IN"/>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254032" y="4398342"/>
            <a:ext cx="2720466" cy="295275"/>
          </a:xfrm>
          <a:prstGeom prst="rect">
            <a:avLst/>
          </a:prstGeom>
        </p:spPr>
        <p:txBody>
          <a:bodyPr lIns="0" tIns="0" rIns="0" bIns="0" rtlCol="0" anchor="t">
            <a:spAutoFit/>
          </a:bodyPr>
          <a:lstStyle/>
          <a:p>
            <a:pPr algn="ctr">
              <a:lnSpc>
                <a:spcPts val="2380"/>
              </a:lnSpc>
            </a:pPr>
            <a:r>
              <a:rPr lang="en-US" sz="1984">
                <a:solidFill>
                  <a:srgbClr val="000000"/>
                </a:solidFill>
                <a:latin typeface="Open Sans"/>
              </a:rPr>
              <a:t>&lt;Insert video here&gt;</a:t>
            </a:r>
          </a:p>
        </p:txBody>
      </p:sp>
      <p:sp>
        <p:nvSpPr>
          <p:cNvPr id="3" name="Freeform 3"/>
          <p:cNvSpPr/>
          <p:nvPr/>
        </p:nvSpPr>
        <p:spPr>
          <a:xfrm>
            <a:off x="0" y="-12700"/>
            <a:ext cx="10691812" cy="7559675"/>
          </a:xfrm>
          <a:custGeom>
            <a:avLst/>
            <a:gdLst/>
            <a:ahLst/>
            <a:cxnLst/>
            <a:rect l="l" t="t" r="r" b="b"/>
            <a:pathLst>
              <a:path w="10691812" h="7559675">
                <a:moveTo>
                  <a:pt x="0" y="0"/>
                </a:moveTo>
                <a:lnTo>
                  <a:pt x="10691812" y="0"/>
                </a:lnTo>
                <a:lnTo>
                  <a:pt x="10691812" y="7559675"/>
                </a:lnTo>
                <a:lnTo>
                  <a:pt x="0" y="7559675"/>
                </a:lnTo>
                <a:lnTo>
                  <a:pt x="0" y="0"/>
                </a:lnTo>
                <a:close/>
              </a:path>
            </a:pathLst>
          </a:custGeom>
          <a:blipFill>
            <a:blip r:embed="rId3"/>
            <a:stretch>
              <a:fillRect b="-6074"/>
            </a:stretch>
          </a:blipFill>
        </p:spPr>
        <p:txBody>
          <a:bodyPr/>
          <a:lstStyle/>
          <a:p>
            <a:endParaRPr lang="en-IN"/>
          </a:p>
        </p:txBody>
      </p:sp>
      <p:sp>
        <p:nvSpPr>
          <p:cNvPr id="4" name="TextBox 4"/>
          <p:cNvSpPr txBox="1"/>
          <p:nvPr/>
        </p:nvSpPr>
        <p:spPr>
          <a:xfrm>
            <a:off x="750489" y="1933272"/>
            <a:ext cx="9190834" cy="493014"/>
          </a:xfrm>
          <a:prstGeom prst="rect">
            <a:avLst/>
          </a:prstGeom>
        </p:spPr>
        <p:txBody>
          <a:bodyPr lIns="0" tIns="0" rIns="0" bIns="0" rtlCol="0" anchor="t">
            <a:spAutoFit/>
          </a:bodyPr>
          <a:lstStyle/>
          <a:p>
            <a:pPr algn="l">
              <a:lnSpc>
                <a:spcPts val="3888"/>
              </a:lnSpc>
            </a:pPr>
            <a:r>
              <a:rPr lang="en-US" sz="3600">
                <a:solidFill>
                  <a:srgbClr val="FFFFFF"/>
                </a:solidFill>
                <a:latin typeface="Open Sans Bold"/>
              </a:rPr>
              <a:t>Imposter syndrome: Video module</a:t>
            </a:r>
          </a:p>
        </p:txBody>
      </p:sp>
      <p:sp>
        <p:nvSpPr>
          <p:cNvPr id="5" name="AutoShape 5"/>
          <p:cNvSpPr/>
          <p:nvPr/>
        </p:nvSpPr>
        <p:spPr>
          <a:xfrm rot="4237">
            <a:off x="714175" y="2470067"/>
            <a:ext cx="7726947" cy="0"/>
          </a:xfrm>
          <a:prstGeom prst="line">
            <a:avLst/>
          </a:prstGeom>
          <a:ln w="9525" cap="rnd">
            <a:solidFill>
              <a:srgbClr val="FFFFFF"/>
            </a:solidFill>
            <a:prstDash val="solid"/>
            <a:headEnd type="none" w="sm" len="sm"/>
            <a:tailEnd type="none" w="sm" len="sm"/>
          </a:ln>
        </p:spPr>
        <p:txBody>
          <a:bodyPr/>
          <a:lstStyle/>
          <a:p>
            <a:endParaRPr lang="en-IN"/>
          </a:p>
        </p:txBody>
      </p:sp>
      <p:sp>
        <p:nvSpPr>
          <p:cNvPr id="6" name="TextBox 6"/>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53</a:t>
            </a:r>
          </a:p>
        </p:txBody>
      </p:sp>
      <p:sp>
        <p:nvSpPr>
          <p:cNvPr id="7" name="Freeform 7"/>
          <p:cNvSpPr/>
          <p:nvPr/>
        </p:nvSpPr>
        <p:spPr>
          <a:xfrm>
            <a:off x="718940" y="3080283"/>
            <a:ext cx="2434568" cy="2434568"/>
          </a:xfrm>
          <a:custGeom>
            <a:avLst/>
            <a:gdLst/>
            <a:ahLst/>
            <a:cxnLst/>
            <a:rect l="l" t="t" r="r" b="b"/>
            <a:pathLst>
              <a:path w="2434568" h="2434568">
                <a:moveTo>
                  <a:pt x="0" y="0"/>
                </a:moveTo>
                <a:lnTo>
                  <a:pt x="2434568" y="0"/>
                </a:lnTo>
                <a:lnTo>
                  <a:pt x="2434568" y="2434568"/>
                </a:lnTo>
                <a:lnTo>
                  <a:pt x="0" y="2434568"/>
                </a:lnTo>
                <a:lnTo>
                  <a:pt x="0" y="0"/>
                </a:lnTo>
                <a:close/>
              </a:path>
            </a:pathLst>
          </a:custGeom>
          <a:blipFill>
            <a:blip r:embed="rId4"/>
            <a:stretch>
              <a:fillRect/>
            </a:stretch>
          </a:blipFill>
        </p:spPr>
        <p:txBody>
          <a:bodyPr/>
          <a:lstStyle/>
          <a:p>
            <a:endParaRPr lang="en-IN"/>
          </a:p>
        </p:txBody>
      </p:sp>
      <p:sp>
        <p:nvSpPr>
          <p:cNvPr id="8" name="TextBox 8"/>
          <p:cNvSpPr txBox="1"/>
          <p:nvPr/>
        </p:nvSpPr>
        <p:spPr>
          <a:xfrm>
            <a:off x="3963873" y="3848419"/>
            <a:ext cx="3838165" cy="1076325"/>
          </a:xfrm>
          <a:prstGeom prst="rect">
            <a:avLst/>
          </a:prstGeom>
        </p:spPr>
        <p:txBody>
          <a:bodyPr lIns="0" tIns="0" rIns="0" bIns="0" rtlCol="0" anchor="t">
            <a:spAutoFit/>
          </a:bodyPr>
          <a:lstStyle/>
          <a:p>
            <a:pPr algn="l">
              <a:lnSpc>
                <a:spcPts val="2879"/>
              </a:lnSpc>
            </a:pPr>
            <a:r>
              <a:rPr lang="en-US" sz="2400">
                <a:solidFill>
                  <a:srgbClr val="FFFFFF"/>
                </a:solidFill>
                <a:latin typeface="Open Sans Bold"/>
              </a:rPr>
              <a:t>Scan the QR code to watch the video module on Imposter Syndrome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14989" y="960299"/>
            <a:ext cx="9190834" cy="886968"/>
          </a:xfrm>
          <a:prstGeom prst="rect">
            <a:avLst/>
          </a:prstGeom>
        </p:spPr>
        <p:txBody>
          <a:bodyPr lIns="0" tIns="0" rIns="0" bIns="0" rtlCol="0" anchor="t">
            <a:spAutoFit/>
          </a:bodyPr>
          <a:lstStyle/>
          <a:p>
            <a:pPr algn="l">
              <a:lnSpc>
                <a:spcPts val="3456"/>
              </a:lnSpc>
            </a:pPr>
            <a:r>
              <a:rPr lang="en-US" sz="3200">
                <a:solidFill>
                  <a:srgbClr val="003891"/>
                </a:solidFill>
                <a:latin typeface="Open Sans Bold"/>
              </a:rPr>
              <a:t>Understanding Imposter Syndrome</a:t>
            </a:r>
          </a:p>
          <a:p>
            <a:pPr algn="l">
              <a:lnSpc>
                <a:spcPts val="3456"/>
              </a:lnSpc>
            </a:pPr>
            <a:endParaRPr lang="en-US" sz="3200">
              <a:solidFill>
                <a:srgbClr val="003891"/>
              </a:solidFill>
              <a:latin typeface="Open Sans Bold"/>
            </a:endParaRPr>
          </a:p>
        </p:txBody>
      </p:sp>
      <p:sp>
        <p:nvSpPr>
          <p:cNvPr id="3" name="AutoShape 3"/>
          <p:cNvSpPr/>
          <p:nvPr/>
        </p:nvSpPr>
        <p:spPr>
          <a:xfrm rot="3474">
            <a:off x="581042" y="1431631"/>
            <a:ext cx="9424401" cy="0"/>
          </a:xfrm>
          <a:prstGeom prst="line">
            <a:avLst/>
          </a:prstGeom>
          <a:ln w="9525" cap="rnd">
            <a:solidFill>
              <a:srgbClr val="003891"/>
            </a:solidFill>
            <a:prstDash val="solid"/>
            <a:headEnd type="none" w="sm" len="sm"/>
            <a:tailEnd type="none" w="sm" len="sm"/>
          </a:ln>
        </p:spPr>
        <p:txBody>
          <a:bodyPr/>
          <a:lstStyle/>
          <a:p>
            <a:endParaRPr lang="en-IN"/>
          </a:p>
        </p:txBody>
      </p:sp>
      <p:sp>
        <p:nvSpPr>
          <p:cNvPr id="4" name="TextBox 4"/>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54</a:t>
            </a:r>
          </a:p>
        </p:txBody>
      </p:sp>
      <p:sp>
        <p:nvSpPr>
          <p:cNvPr id="5" name="TextBox 5"/>
          <p:cNvSpPr txBox="1"/>
          <p:nvPr/>
        </p:nvSpPr>
        <p:spPr>
          <a:xfrm>
            <a:off x="746900" y="2286746"/>
            <a:ext cx="8638550" cy="2000250"/>
          </a:xfrm>
          <a:prstGeom prst="rect">
            <a:avLst/>
          </a:prstGeom>
        </p:spPr>
        <p:txBody>
          <a:bodyPr lIns="0" tIns="0" rIns="0" bIns="0" rtlCol="0" anchor="t">
            <a:spAutoFit/>
          </a:bodyPr>
          <a:lstStyle/>
          <a:p>
            <a:pPr marL="379819" lvl="1" indent="-189909" algn="l">
              <a:lnSpc>
                <a:spcPts val="3175"/>
              </a:lnSpc>
              <a:buFont typeface="Arial"/>
              <a:buChar char="•"/>
            </a:pPr>
            <a:r>
              <a:rPr lang="en-US" sz="2646">
                <a:solidFill>
                  <a:srgbClr val="000000"/>
                </a:solidFill>
                <a:latin typeface="Open Sans"/>
              </a:rPr>
              <a:t>Identifying the type of Imposter Syndrome</a:t>
            </a:r>
          </a:p>
          <a:p>
            <a:pPr marL="379819" lvl="1" indent="-189909" algn="l">
              <a:lnSpc>
                <a:spcPts val="3175"/>
              </a:lnSpc>
            </a:pPr>
            <a:endParaRPr lang="en-US" sz="2646">
              <a:solidFill>
                <a:srgbClr val="000000"/>
              </a:solidFill>
              <a:latin typeface="Open Sans"/>
            </a:endParaRPr>
          </a:p>
          <a:p>
            <a:pPr marL="379819" lvl="1" indent="-189909" algn="l">
              <a:lnSpc>
                <a:spcPts val="3175"/>
              </a:lnSpc>
              <a:buFont typeface="Arial"/>
              <a:buChar char="•"/>
            </a:pPr>
            <a:r>
              <a:rPr lang="en-US" sz="2646">
                <a:solidFill>
                  <a:srgbClr val="000000"/>
                </a:solidFill>
                <a:latin typeface="Open Sans"/>
              </a:rPr>
              <a:t>Reframing the rules to deal with it</a:t>
            </a:r>
          </a:p>
          <a:p>
            <a:pPr marL="379819" lvl="1" indent="-189909" algn="l">
              <a:lnSpc>
                <a:spcPts val="3175"/>
              </a:lnSpc>
            </a:pPr>
            <a:endParaRPr lang="en-US" sz="2646">
              <a:solidFill>
                <a:srgbClr val="000000"/>
              </a:solidFill>
              <a:latin typeface="Open Sans"/>
            </a:endParaRPr>
          </a:p>
          <a:p>
            <a:pPr marL="379819" lvl="1" indent="-189909" algn="l">
              <a:lnSpc>
                <a:spcPts val="3175"/>
              </a:lnSpc>
              <a:buFont typeface="Arial"/>
              <a:buChar char="•"/>
            </a:pPr>
            <a:r>
              <a:rPr lang="en-US" sz="2646">
                <a:solidFill>
                  <a:srgbClr val="000000"/>
                </a:solidFill>
                <a:latin typeface="Open Sans"/>
              </a:rPr>
              <a:t>Applying strategies to tackle it</a:t>
            </a:r>
          </a:p>
        </p:txBody>
      </p:sp>
      <p:grpSp>
        <p:nvGrpSpPr>
          <p:cNvPr id="6" name="Group 6"/>
          <p:cNvGrpSpPr/>
          <p:nvPr/>
        </p:nvGrpSpPr>
        <p:grpSpPr>
          <a:xfrm>
            <a:off x="267443" y="49632"/>
            <a:ext cx="10315411" cy="825810"/>
            <a:chOff x="0" y="0"/>
            <a:chExt cx="13753881" cy="1101080"/>
          </a:xfrm>
        </p:grpSpPr>
        <p:sp>
          <p:nvSpPr>
            <p:cNvPr id="7" name="Freeform 7"/>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8" name="Freeform 8"/>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9" name="Freeform 9"/>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2124" y="1963050"/>
            <a:ext cx="7473350" cy="4155725"/>
          </a:xfrm>
          <a:custGeom>
            <a:avLst/>
            <a:gdLst/>
            <a:ahLst/>
            <a:cxnLst/>
            <a:rect l="l" t="t" r="r" b="b"/>
            <a:pathLst>
              <a:path w="7473350" h="4155725">
                <a:moveTo>
                  <a:pt x="0" y="0"/>
                </a:moveTo>
                <a:lnTo>
                  <a:pt x="7473350" y="0"/>
                </a:lnTo>
                <a:lnTo>
                  <a:pt x="7473350" y="4155725"/>
                </a:lnTo>
                <a:lnTo>
                  <a:pt x="0" y="4155725"/>
                </a:lnTo>
                <a:lnTo>
                  <a:pt x="0" y="0"/>
                </a:lnTo>
                <a:close/>
              </a:path>
            </a:pathLst>
          </a:custGeom>
          <a:blipFill>
            <a:blip r:embed="rId3"/>
            <a:stretch>
              <a:fillRect t="-17109" r="-58339"/>
            </a:stretch>
          </a:blipFill>
        </p:spPr>
        <p:txBody>
          <a:bodyPr/>
          <a:lstStyle/>
          <a:p>
            <a:endParaRPr lang="en-IN"/>
          </a:p>
        </p:txBody>
      </p:sp>
      <p:sp>
        <p:nvSpPr>
          <p:cNvPr id="3" name="TextBox 3"/>
          <p:cNvSpPr txBox="1"/>
          <p:nvPr/>
        </p:nvSpPr>
        <p:spPr>
          <a:xfrm>
            <a:off x="513382" y="863474"/>
            <a:ext cx="9190834" cy="555772"/>
          </a:xfrm>
          <a:prstGeom prst="rect">
            <a:avLst/>
          </a:prstGeom>
        </p:spPr>
        <p:txBody>
          <a:bodyPr lIns="0" tIns="0" rIns="0" bIns="0" rtlCol="0" anchor="t">
            <a:spAutoFit/>
          </a:bodyPr>
          <a:lstStyle/>
          <a:p>
            <a:pPr algn="l">
              <a:lnSpc>
                <a:spcPts val="4285"/>
              </a:lnSpc>
            </a:pPr>
            <a:r>
              <a:rPr lang="en-US" sz="3968">
                <a:solidFill>
                  <a:srgbClr val="003891"/>
                </a:solidFill>
                <a:latin typeface="Open Sans Bold"/>
              </a:rPr>
              <a:t>Type 1: The Perfectionist</a:t>
            </a:r>
          </a:p>
        </p:txBody>
      </p:sp>
      <p:sp>
        <p:nvSpPr>
          <p:cNvPr id="4" name="TextBox 4"/>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55</a:t>
            </a:r>
          </a:p>
        </p:txBody>
      </p:sp>
      <p:grpSp>
        <p:nvGrpSpPr>
          <p:cNvPr id="5" name="Group 5"/>
          <p:cNvGrpSpPr/>
          <p:nvPr/>
        </p:nvGrpSpPr>
        <p:grpSpPr>
          <a:xfrm>
            <a:off x="267443" y="49632"/>
            <a:ext cx="10315411" cy="825810"/>
            <a:chOff x="0" y="0"/>
            <a:chExt cx="13753881" cy="1101080"/>
          </a:xfrm>
        </p:grpSpPr>
        <p:sp>
          <p:nvSpPr>
            <p:cNvPr id="6" name="Freeform 6"/>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4"/>
              <a:stretch>
                <a:fillRect/>
              </a:stretch>
            </a:blipFill>
          </p:spPr>
          <p:txBody>
            <a:bodyPr/>
            <a:lstStyle/>
            <a:p>
              <a:endParaRPr lang="en-IN"/>
            </a:p>
          </p:txBody>
        </p:sp>
        <p:sp>
          <p:nvSpPr>
            <p:cNvPr id="7" name="Freeform 7"/>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5"/>
              <a:stretch>
                <a:fillRect/>
              </a:stretch>
            </a:blipFill>
          </p:spPr>
          <p:txBody>
            <a:bodyPr/>
            <a:lstStyle/>
            <a:p>
              <a:endParaRPr lang="en-IN"/>
            </a:p>
          </p:txBody>
        </p:sp>
        <p:sp>
          <p:nvSpPr>
            <p:cNvPr id="8" name="Freeform 8"/>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6"/>
              <a:stretch>
                <a:fillRect l="-20431" t="-87766" r="-22929" b="-100143"/>
              </a:stretch>
            </a:blipFill>
          </p:spPr>
          <p:txBody>
            <a:bodyPr/>
            <a:lstStyle/>
            <a:p>
              <a:endParaRPr lang="en-IN"/>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55298" y="1043499"/>
            <a:ext cx="9190850" cy="459974"/>
          </a:xfrm>
          <a:prstGeom prst="rect">
            <a:avLst/>
          </a:prstGeom>
        </p:spPr>
        <p:txBody>
          <a:bodyPr lIns="0" tIns="0" rIns="0" bIns="0" rtlCol="0" anchor="t">
            <a:spAutoFit/>
          </a:bodyPr>
          <a:lstStyle/>
          <a:p>
            <a:pPr algn="l">
              <a:lnSpc>
                <a:spcPts val="3571"/>
              </a:lnSpc>
            </a:pPr>
            <a:r>
              <a:rPr lang="en-US" sz="3307" dirty="0">
                <a:solidFill>
                  <a:srgbClr val="003399"/>
                </a:solidFill>
                <a:latin typeface="Open Sans Bold"/>
              </a:rPr>
              <a:t>Reframing rules for The Perfectionist</a:t>
            </a:r>
          </a:p>
        </p:txBody>
      </p:sp>
      <p:sp>
        <p:nvSpPr>
          <p:cNvPr id="3" name="TextBox 3"/>
          <p:cNvSpPr txBox="1"/>
          <p:nvPr/>
        </p:nvSpPr>
        <p:spPr>
          <a:xfrm>
            <a:off x="9998023" y="7042964"/>
            <a:ext cx="458850"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56</a:t>
            </a:r>
          </a:p>
        </p:txBody>
      </p:sp>
      <p:grpSp>
        <p:nvGrpSpPr>
          <p:cNvPr id="4" name="Group 4"/>
          <p:cNvGrpSpPr/>
          <p:nvPr/>
        </p:nvGrpSpPr>
        <p:grpSpPr>
          <a:xfrm>
            <a:off x="755332" y="1478909"/>
            <a:ext cx="9287100" cy="4595507"/>
            <a:chOff x="0" y="0"/>
            <a:chExt cx="12382800" cy="6127343"/>
          </a:xfrm>
        </p:grpSpPr>
        <p:sp>
          <p:nvSpPr>
            <p:cNvPr id="5" name="Freeform 5"/>
            <p:cNvSpPr/>
            <p:nvPr/>
          </p:nvSpPr>
          <p:spPr>
            <a:xfrm>
              <a:off x="0" y="0"/>
              <a:ext cx="12382754" cy="6127210"/>
            </a:xfrm>
            <a:custGeom>
              <a:avLst/>
              <a:gdLst/>
              <a:ahLst/>
              <a:cxnLst/>
              <a:rect l="l" t="t" r="r" b="b"/>
              <a:pathLst>
                <a:path w="12382754" h="6127210">
                  <a:moveTo>
                    <a:pt x="0" y="0"/>
                  </a:moveTo>
                  <a:lnTo>
                    <a:pt x="12382754" y="0"/>
                  </a:lnTo>
                  <a:lnTo>
                    <a:pt x="12382754" y="6127210"/>
                  </a:lnTo>
                  <a:lnTo>
                    <a:pt x="0" y="6127210"/>
                  </a:lnTo>
                  <a:close/>
                </a:path>
              </a:pathLst>
            </a:custGeom>
            <a:solidFill>
              <a:srgbClr val="FFFFFF"/>
            </a:solidFill>
          </p:spPr>
          <p:txBody>
            <a:bodyPr/>
            <a:lstStyle/>
            <a:p>
              <a:endParaRPr lang="en-IN"/>
            </a:p>
          </p:txBody>
        </p:sp>
        <p:sp>
          <p:nvSpPr>
            <p:cNvPr id="6" name="TextBox 6"/>
            <p:cNvSpPr txBox="1"/>
            <p:nvPr/>
          </p:nvSpPr>
          <p:spPr>
            <a:xfrm>
              <a:off x="0" y="-38100"/>
              <a:ext cx="12382800" cy="6165443"/>
            </a:xfrm>
            <a:prstGeom prst="rect">
              <a:avLst/>
            </a:prstGeom>
          </p:spPr>
          <p:txBody>
            <a:bodyPr lIns="50800" tIns="50800" rIns="50800" bIns="50800" rtlCol="0" anchor="ctr"/>
            <a:lstStyle/>
            <a:p>
              <a:pPr algn="l">
                <a:lnSpc>
                  <a:spcPts val="3346"/>
                </a:lnSpc>
              </a:pPr>
              <a:endParaRPr/>
            </a:p>
            <a:p>
              <a:pPr algn="l">
                <a:lnSpc>
                  <a:spcPts val="3346"/>
                </a:lnSpc>
              </a:pPr>
              <a:endParaRPr/>
            </a:p>
            <a:p>
              <a:pPr algn="l">
                <a:lnSpc>
                  <a:spcPts val="3346"/>
                </a:lnSpc>
              </a:pPr>
              <a:endParaRPr/>
            </a:p>
            <a:p>
              <a:pPr algn="l">
                <a:lnSpc>
                  <a:spcPts val="4364"/>
                </a:lnSpc>
              </a:pPr>
              <a:r>
                <a:rPr lang="en-US" sz="2424">
                  <a:solidFill>
                    <a:srgbClr val="000000"/>
                  </a:solidFill>
                  <a:latin typeface="Open Sans"/>
                </a:rPr>
                <a:t>If you believe you are a perfectionist, tell yourself this:</a:t>
              </a:r>
            </a:p>
            <a:p>
              <a:pPr marL="824389" lvl="1" indent="-412195" algn="l">
                <a:lnSpc>
                  <a:spcPts val="4364"/>
                </a:lnSpc>
                <a:buFont typeface="Arial"/>
                <a:buChar char="•"/>
              </a:pPr>
              <a:r>
                <a:rPr lang="en-US" sz="2424">
                  <a:solidFill>
                    <a:srgbClr val="000000"/>
                  </a:solidFill>
                  <a:latin typeface="Open Sans"/>
                </a:rPr>
                <a:t>Perfectionism can actually hold me back</a:t>
              </a:r>
            </a:p>
            <a:p>
              <a:pPr marL="824389" lvl="1" indent="-412195" algn="l">
                <a:lnSpc>
                  <a:spcPts val="4364"/>
                </a:lnSpc>
                <a:buFont typeface="Arial"/>
                <a:buChar char="•"/>
              </a:pPr>
              <a:r>
                <a:rPr lang="en-US" sz="2424">
                  <a:solidFill>
                    <a:srgbClr val="000000"/>
                  </a:solidFill>
                  <a:latin typeface="Open Sans"/>
                </a:rPr>
                <a:t>Sometimes good is good enough’</a:t>
              </a:r>
            </a:p>
            <a:p>
              <a:pPr marL="824389" lvl="1" indent="-412195" algn="l">
                <a:lnSpc>
                  <a:spcPts val="4364"/>
                </a:lnSpc>
                <a:buFont typeface="Arial"/>
                <a:buChar char="•"/>
              </a:pPr>
              <a:r>
                <a:rPr lang="en-US" sz="2424">
                  <a:solidFill>
                    <a:srgbClr val="000000"/>
                  </a:solidFill>
                  <a:latin typeface="Open Sans"/>
                </a:rPr>
                <a:t>Not everything deserves 100%. Our perfectionism impacts others.</a:t>
              </a:r>
            </a:p>
            <a:p>
              <a:pPr marL="824389" lvl="1" indent="-412195" algn="l">
                <a:lnSpc>
                  <a:spcPts val="3346"/>
                </a:lnSpc>
              </a:pPr>
              <a:endParaRPr lang="en-US" sz="2424">
                <a:solidFill>
                  <a:srgbClr val="000000"/>
                </a:solidFill>
                <a:latin typeface="Open Sans"/>
              </a:endParaRPr>
            </a:p>
          </p:txBody>
        </p:sp>
      </p:grpSp>
      <p:grpSp>
        <p:nvGrpSpPr>
          <p:cNvPr id="7" name="Group 7"/>
          <p:cNvGrpSpPr/>
          <p:nvPr/>
        </p:nvGrpSpPr>
        <p:grpSpPr>
          <a:xfrm>
            <a:off x="267443" y="49632"/>
            <a:ext cx="10315411" cy="825810"/>
            <a:chOff x="0" y="0"/>
            <a:chExt cx="13753881" cy="1101080"/>
          </a:xfrm>
        </p:grpSpPr>
        <p:sp>
          <p:nvSpPr>
            <p:cNvPr id="8" name="Freeform 8"/>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9" name="Freeform 9"/>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10" name="Freeform 10"/>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 y="3392858"/>
            <a:ext cx="10691834" cy="4166817"/>
          </a:xfrm>
          <a:custGeom>
            <a:avLst/>
            <a:gdLst/>
            <a:ahLst/>
            <a:cxnLst/>
            <a:rect l="l" t="t" r="r" b="b"/>
            <a:pathLst>
              <a:path w="10691834" h="4166817">
                <a:moveTo>
                  <a:pt x="0" y="0"/>
                </a:moveTo>
                <a:lnTo>
                  <a:pt x="10691834" y="0"/>
                </a:lnTo>
                <a:lnTo>
                  <a:pt x="10691834" y="4166817"/>
                </a:lnTo>
                <a:lnTo>
                  <a:pt x="0" y="4166817"/>
                </a:lnTo>
                <a:lnTo>
                  <a:pt x="0" y="0"/>
                </a:lnTo>
                <a:close/>
              </a:path>
            </a:pathLst>
          </a:custGeom>
          <a:blipFill>
            <a:blip r:embed="rId3"/>
            <a:stretch>
              <a:fillRect t="-81425" b="-11020"/>
            </a:stretch>
          </a:blipFill>
        </p:spPr>
        <p:txBody>
          <a:bodyPr/>
          <a:lstStyle/>
          <a:p>
            <a:endParaRPr lang="en-IN"/>
          </a:p>
        </p:txBody>
      </p:sp>
      <p:grpSp>
        <p:nvGrpSpPr>
          <p:cNvPr id="3" name="Group 3"/>
          <p:cNvGrpSpPr/>
          <p:nvPr/>
        </p:nvGrpSpPr>
        <p:grpSpPr>
          <a:xfrm>
            <a:off x="267443" y="49632"/>
            <a:ext cx="10315411" cy="825810"/>
            <a:chOff x="0" y="0"/>
            <a:chExt cx="13753881" cy="1101080"/>
          </a:xfrm>
        </p:grpSpPr>
        <p:sp>
          <p:nvSpPr>
            <p:cNvPr id="4" name="Freeform 4"/>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4"/>
              <a:stretch>
                <a:fillRect/>
              </a:stretch>
            </a:blipFill>
          </p:spPr>
          <p:txBody>
            <a:bodyPr/>
            <a:lstStyle/>
            <a:p>
              <a:endParaRPr lang="en-IN"/>
            </a:p>
          </p:txBody>
        </p:sp>
        <p:sp>
          <p:nvSpPr>
            <p:cNvPr id="5" name="Freeform 5"/>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5"/>
              <a:stretch>
                <a:fillRect/>
              </a:stretch>
            </a:blipFill>
          </p:spPr>
          <p:txBody>
            <a:bodyPr/>
            <a:lstStyle/>
            <a:p>
              <a:endParaRPr lang="en-IN"/>
            </a:p>
          </p:txBody>
        </p:sp>
        <p:sp>
          <p:nvSpPr>
            <p:cNvPr id="6" name="Freeform 6"/>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6"/>
              <a:stretch>
                <a:fillRect l="-20431" t="-87766" r="-22929" b="-100143"/>
              </a:stretch>
            </a:blipFill>
          </p:spPr>
          <p:txBody>
            <a:bodyPr/>
            <a:lstStyle/>
            <a:p>
              <a:endParaRPr lang="en-IN"/>
            </a:p>
          </p:txBody>
        </p:sp>
      </p:grpSp>
      <p:sp>
        <p:nvSpPr>
          <p:cNvPr id="7" name="TextBox 7"/>
          <p:cNvSpPr txBox="1"/>
          <p:nvPr/>
        </p:nvSpPr>
        <p:spPr>
          <a:xfrm>
            <a:off x="578288" y="717233"/>
            <a:ext cx="9520949" cy="6366015"/>
          </a:xfrm>
          <a:prstGeom prst="rect">
            <a:avLst/>
          </a:prstGeom>
        </p:spPr>
        <p:txBody>
          <a:bodyPr lIns="0" tIns="0" rIns="0" bIns="0" rtlCol="0" anchor="t">
            <a:spAutoFit/>
          </a:bodyPr>
          <a:lstStyle/>
          <a:p>
            <a:pPr algn="just">
              <a:lnSpc>
                <a:spcPts val="3049"/>
              </a:lnSpc>
            </a:pPr>
            <a:r>
              <a:rPr lang="en-US" sz="2210" dirty="0">
                <a:solidFill>
                  <a:srgbClr val="001597"/>
                </a:solidFill>
                <a:latin typeface="Open Sans Bold"/>
              </a:rPr>
              <a:t>About the Toolkit: </a:t>
            </a:r>
            <a:r>
              <a:rPr lang="en-US" sz="2210" dirty="0">
                <a:solidFill>
                  <a:srgbClr val="001597"/>
                </a:solidFill>
                <a:latin typeface="Open Sans"/>
              </a:rPr>
              <a:t>Circular Economy Business Model Tools</a:t>
            </a:r>
          </a:p>
          <a:p>
            <a:pPr algn="just">
              <a:lnSpc>
                <a:spcPts val="1439"/>
              </a:lnSpc>
            </a:pPr>
            <a:endParaRPr lang="en-US" sz="2210" dirty="0">
              <a:solidFill>
                <a:srgbClr val="001597"/>
              </a:solidFill>
              <a:latin typeface="Open Sans"/>
            </a:endParaRPr>
          </a:p>
          <a:p>
            <a:pPr algn="just">
              <a:lnSpc>
                <a:spcPts val="1439"/>
              </a:lnSpc>
            </a:pPr>
            <a:r>
              <a:rPr lang="en-US" sz="1200" dirty="0">
                <a:solidFill>
                  <a:srgbClr val="000000"/>
                </a:solidFill>
                <a:latin typeface="Open Sans"/>
              </a:rPr>
              <a:t>The Circular Economy Business Model Toolkit is a comprehensive resource designed to empower women innovators and startups in understanding and implementing circular economy principles. It equips them with the necessary knowledge and tools to assess their business models from a circularity perspective, emphasizing the triple bottom line impact (economic, environmental, and social). This toolkit includes the following essential tools:</a:t>
            </a:r>
          </a:p>
          <a:p>
            <a:pPr algn="just">
              <a:lnSpc>
                <a:spcPts val="1439"/>
              </a:lnSpc>
            </a:pPr>
            <a:endParaRPr lang="en-US" sz="1200" dirty="0">
              <a:solidFill>
                <a:srgbClr val="000000"/>
              </a:solidFill>
              <a:latin typeface="Open Sans"/>
            </a:endParaRPr>
          </a:p>
          <a:p>
            <a:pPr algn="just">
              <a:lnSpc>
                <a:spcPts val="1439"/>
              </a:lnSpc>
            </a:pPr>
            <a:r>
              <a:rPr lang="en-US" sz="1200" dirty="0">
                <a:solidFill>
                  <a:srgbClr val="000000"/>
                </a:solidFill>
                <a:latin typeface="Open Sans Bold"/>
              </a:rPr>
              <a:t>         Value Proposition Building:</a:t>
            </a:r>
          </a:p>
          <a:p>
            <a:pPr marL="601980" lvl="2" indent="-200660" algn="just">
              <a:lnSpc>
                <a:spcPts val="1439"/>
              </a:lnSpc>
              <a:buFont typeface="Arial"/>
              <a:buChar char="⚬"/>
            </a:pPr>
            <a:r>
              <a:rPr lang="en-US" sz="1200" dirty="0">
                <a:solidFill>
                  <a:srgbClr val="000000"/>
                </a:solidFill>
                <a:latin typeface="Open Sans"/>
              </a:rPr>
              <a:t>This tool assists startups in crafting a clear and compelling value proposition that aligns with circular economy principles.</a:t>
            </a:r>
          </a:p>
          <a:p>
            <a:pPr marL="601980" lvl="2" indent="-200660" algn="just">
              <a:lnSpc>
                <a:spcPts val="1439"/>
              </a:lnSpc>
              <a:buFont typeface="Arial"/>
              <a:buChar char="⚬"/>
            </a:pPr>
            <a:r>
              <a:rPr lang="en-US" sz="1200" dirty="0">
                <a:solidFill>
                  <a:srgbClr val="000000"/>
                </a:solidFill>
                <a:latin typeface="Open Sans"/>
              </a:rPr>
              <a:t>It helps identify unique selling points related to sustainability and resource efficiency.</a:t>
            </a:r>
          </a:p>
          <a:p>
            <a:pPr marL="601980" lvl="2" indent="-200660" algn="just">
              <a:lnSpc>
                <a:spcPts val="1439"/>
              </a:lnSpc>
            </a:pPr>
            <a:endParaRPr lang="en-US" sz="1200" dirty="0">
              <a:solidFill>
                <a:srgbClr val="000000"/>
              </a:solidFill>
              <a:latin typeface="Open Sans"/>
            </a:endParaRPr>
          </a:p>
          <a:p>
            <a:pPr marL="601980" lvl="2" indent="-200660" algn="just">
              <a:lnSpc>
                <a:spcPts val="1439"/>
              </a:lnSpc>
            </a:pPr>
            <a:r>
              <a:rPr lang="en-US" sz="1200" dirty="0">
                <a:solidFill>
                  <a:srgbClr val="000000"/>
                </a:solidFill>
                <a:latin typeface="Open Sans Bold"/>
              </a:rPr>
              <a:t>Circular Economy Compass:</a:t>
            </a:r>
          </a:p>
          <a:p>
            <a:pPr marL="601980" lvl="2" indent="-200660" algn="just">
              <a:lnSpc>
                <a:spcPts val="1439"/>
              </a:lnSpc>
              <a:buFont typeface="Arial"/>
              <a:buChar char="⚬"/>
            </a:pPr>
            <a:r>
              <a:rPr lang="en-US" sz="1200" dirty="0">
                <a:solidFill>
                  <a:srgbClr val="000000"/>
                </a:solidFill>
                <a:latin typeface="Open Sans"/>
              </a:rPr>
              <a:t>The Circular Economy Compass provides a strategic framework for startups to navigate their journey towards circularity.</a:t>
            </a:r>
          </a:p>
          <a:p>
            <a:pPr marL="601980" lvl="2" indent="-200660" algn="just">
              <a:lnSpc>
                <a:spcPts val="1439"/>
              </a:lnSpc>
              <a:buFont typeface="Arial"/>
              <a:buChar char="⚬"/>
            </a:pPr>
            <a:r>
              <a:rPr lang="en-US" sz="1200" dirty="0">
                <a:solidFill>
                  <a:srgbClr val="000000"/>
                </a:solidFill>
                <a:latin typeface="Open Sans"/>
              </a:rPr>
              <a:t>It guides entrepreneurs in identifying opportunities for resource optimization, waste reduction, and closed-loop systems.</a:t>
            </a:r>
          </a:p>
          <a:p>
            <a:pPr marL="601980" lvl="2" indent="-200660" algn="just">
              <a:lnSpc>
                <a:spcPts val="1439"/>
              </a:lnSpc>
            </a:pPr>
            <a:endParaRPr lang="en-US" sz="1200" dirty="0">
              <a:solidFill>
                <a:srgbClr val="000000"/>
              </a:solidFill>
              <a:latin typeface="Open Sans"/>
            </a:endParaRPr>
          </a:p>
          <a:p>
            <a:pPr marL="601980" lvl="2" indent="-200660" algn="just">
              <a:lnSpc>
                <a:spcPts val="1439"/>
              </a:lnSpc>
            </a:pPr>
            <a:r>
              <a:rPr lang="en-US" sz="1200" dirty="0">
                <a:solidFill>
                  <a:srgbClr val="000000"/>
                </a:solidFill>
                <a:latin typeface="Open Sans Bold"/>
              </a:rPr>
              <a:t>Circularity Intensifier:</a:t>
            </a:r>
          </a:p>
          <a:p>
            <a:pPr marL="601980" lvl="2" indent="-200660" algn="just">
              <a:lnSpc>
                <a:spcPts val="1439"/>
              </a:lnSpc>
              <a:buFont typeface="Arial"/>
              <a:buChar char="⚬"/>
            </a:pPr>
            <a:r>
              <a:rPr lang="en-US" sz="1200" dirty="0">
                <a:solidFill>
                  <a:srgbClr val="000000"/>
                </a:solidFill>
                <a:latin typeface="Open Sans"/>
              </a:rPr>
              <a:t>The Circularity Intensifier tool helps startups intensify their circularity efforts by identifying areas where they can enhance resource efficiency and reduce waste.</a:t>
            </a:r>
          </a:p>
          <a:p>
            <a:pPr marL="601980" lvl="2" indent="-200660" algn="just">
              <a:lnSpc>
                <a:spcPts val="1439"/>
              </a:lnSpc>
              <a:buFont typeface="Arial"/>
              <a:buChar char="⚬"/>
            </a:pPr>
            <a:r>
              <a:rPr lang="en-US" sz="1200" dirty="0">
                <a:solidFill>
                  <a:srgbClr val="000000"/>
                </a:solidFill>
                <a:latin typeface="Open Sans"/>
              </a:rPr>
              <a:t>It suggests strategies to move from a linear to a circular business model.</a:t>
            </a:r>
          </a:p>
          <a:p>
            <a:pPr marL="601980" lvl="2" indent="-200660" algn="just">
              <a:lnSpc>
                <a:spcPts val="1439"/>
              </a:lnSpc>
            </a:pPr>
            <a:endParaRPr lang="en-US" sz="1200" dirty="0">
              <a:solidFill>
                <a:srgbClr val="000000"/>
              </a:solidFill>
              <a:latin typeface="Open Sans"/>
            </a:endParaRPr>
          </a:p>
          <a:p>
            <a:pPr marL="601980" lvl="2" indent="-200660" algn="just">
              <a:lnSpc>
                <a:spcPts val="1439"/>
              </a:lnSpc>
            </a:pPr>
            <a:r>
              <a:rPr lang="en-US" sz="1200" dirty="0">
                <a:solidFill>
                  <a:srgbClr val="000000"/>
                </a:solidFill>
                <a:latin typeface="Open Sans Bold"/>
              </a:rPr>
              <a:t>Understanding Impact:</a:t>
            </a:r>
          </a:p>
          <a:p>
            <a:pPr marL="601980" lvl="2" indent="-200660" algn="just">
              <a:lnSpc>
                <a:spcPts val="1439"/>
              </a:lnSpc>
              <a:buFont typeface="Arial"/>
              <a:buChar char="⚬"/>
            </a:pPr>
            <a:r>
              <a:rPr lang="en-US" sz="1200" dirty="0">
                <a:solidFill>
                  <a:srgbClr val="000000"/>
                </a:solidFill>
                <a:latin typeface="Open Sans"/>
              </a:rPr>
              <a:t>Understanding the impact of a circular business model is crucial. This tool assists in quantifying and assessing the environmental and social impacts of a startup's operations.</a:t>
            </a:r>
          </a:p>
          <a:p>
            <a:pPr marL="601980" lvl="2" indent="-200660" algn="just">
              <a:lnSpc>
                <a:spcPts val="1439"/>
              </a:lnSpc>
              <a:buFont typeface="Arial"/>
              <a:buChar char="⚬"/>
            </a:pPr>
            <a:r>
              <a:rPr lang="en-US" sz="1200" dirty="0">
                <a:solidFill>
                  <a:srgbClr val="000000"/>
                </a:solidFill>
                <a:latin typeface="Open Sans"/>
              </a:rPr>
              <a:t>It helps in making data-driven decisions to improve sustainability.</a:t>
            </a:r>
          </a:p>
          <a:p>
            <a:pPr marL="601980" lvl="2" indent="-200660" algn="just">
              <a:lnSpc>
                <a:spcPts val="1439"/>
              </a:lnSpc>
            </a:pPr>
            <a:endParaRPr lang="en-US" sz="1200" dirty="0">
              <a:solidFill>
                <a:srgbClr val="000000"/>
              </a:solidFill>
              <a:latin typeface="Open Sans"/>
            </a:endParaRPr>
          </a:p>
          <a:p>
            <a:pPr marL="601980" lvl="2" indent="-200660" algn="just">
              <a:lnSpc>
                <a:spcPts val="1439"/>
              </a:lnSpc>
            </a:pPr>
            <a:r>
              <a:rPr lang="en-US" sz="1200" dirty="0">
                <a:solidFill>
                  <a:srgbClr val="000000"/>
                </a:solidFill>
                <a:latin typeface="Open Sans Bold"/>
              </a:rPr>
              <a:t>Enterprise Pitching:</a:t>
            </a:r>
          </a:p>
          <a:p>
            <a:pPr marL="601980" lvl="2" indent="-200660" algn="just">
              <a:lnSpc>
                <a:spcPts val="1439"/>
              </a:lnSpc>
              <a:buFont typeface="Arial"/>
              <a:buChar char="⚬"/>
            </a:pPr>
            <a:r>
              <a:rPr lang="en-US" sz="1200" dirty="0">
                <a:solidFill>
                  <a:srgbClr val="000000"/>
                </a:solidFill>
                <a:latin typeface="Open Sans"/>
              </a:rPr>
              <a:t>Effective communication is key to success. This tool helps startups develop pitches and presentations that effectively convey their circular economy business model.</a:t>
            </a:r>
          </a:p>
          <a:p>
            <a:pPr marL="601980" lvl="2" indent="-200660" algn="just">
              <a:lnSpc>
                <a:spcPts val="1439"/>
              </a:lnSpc>
              <a:buFont typeface="Arial"/>
              <a:buChar char="⚬"/>
            </a:pPr>
            <a:r>
              <a:rPr lang="en-US" sz="1200" dirty="0">
                <a:solidFill>
                  <a:srgbClr val="000000"/>
                </a:solidFill>
                <a:latin typeface="Open Sans"/>
              </a:rPr>
              <a:t>It highlights the environmental and social benefits, making it appealing to investors and customers.</a:t>
            </a:r>
          </a:p>
          <a:p>
            <a:pPr marL="601980" lvl="2" indent="-200660" algn="just">
              <a:lnSpc>
                <a:spcPts val="1439"/>
              </a:lnSpc>
            </a:pPr>
            <a:endParaRPr lang="en-US" sz="1200" dirty="0">
              <a:solidFill>
                <a:srgbClr val="000000"/>
              </a:solidFill>
              <a:latin typeface="Open Sans"/>
            </a:endParaRPr>
          </a:p>
          <a:p>
            <a:pPr marL="601980" lvl="2" indent="-200660" algn="just">
              <a:lnSpc>
                <a:spcPts val="1439"/>
              </a:lnSpc>
            </a:pPr>
            <a:r>
              <a:rPr lang="en-US" sz="1200" dirty="0">
                <a:solidFill>
                  <a:srgbClr val="001597"/>
                </a:solidFill>
                <a:latin typeface="Open Sans Bold"/>
              </a:rPr>
              <a:t>TIPS: </a:t>
            </a:r>
            <a:r>
              <a:rPr lang="en-US" sz="1200" dirty="0">
                <a:solidFill>
                  <a:srgbClr val="000000"/>
                </a:solidFill>
                <a:latin typeface="Open Sans"/>
              </a:rPr>
              <a:t>To maximize the benefits of these tools, it is advisable for startups to engage their team members from different departments in the process. Collaborative efforts ensure a holistic understanding and application of circular economy principles within the organization.</a:t>
            </a:r>
          </a:p>
          <a:p>
            <a:pPr marL="601980" lvl="2" indent="-200660" algn="just">
              <a:lnSpc>
                <a:spcPts val="1439"/>
              </a:lnSpc>
            </a:pPr>
            <a:endParaRPr lang="en-US" sz="1200" dirty="0">
              <a:solidFill>
                <a:srgbClr val="000000"/>
              </a:solidFill>
              <a:latin typeface="Open Sans"/>
            </a:endParaRPr>
          </a:p>
        </p:txBody>
      </p:sp>
      <p:grpSp>
        <p:nvGrpSpPr>
          <p:cNvPr id="8" name="Group 8"/>
          <p:cNvGrpSpPr/>
          <p:nvPr/>
        </p:nvGrpSpPr>
        <p:grpSpPr>
          <a:xfrm>
            <a:off x="1413044" y="6915808"/>
            <a:ext cx="7865706" cy="381934"/>
            <a:chOff x="0" y="0"/>
            <a:chExt cx="10487608" cy="509245"/>
          </a:xfrm>
        </p:grpSpPr>
        <p:sp>
          <p:nvSpPr>
            <p:cNvPr id="9" name="Freeform 9"/>
            <p:cNvSpPr/>
            <p:nvPr/>
          </p:nvSpPr>
          <p:spPr>
            <a:xfrm>
              <a:off x="0" y="0"/>
              <a:ext cx="10487660" cy="509270"/>
            </a:xfrm>
            <a:custGeom>
              <a:avLst/>
              <a:gdLst/>
              <a:ahLst/>
              <a:cxnLst/>
              <a:rect l="l" t="t" r="r" b="b"/>
              <a:pathLst>
                <a:path w="10487660" h="509270">
                  <a:moveTo>
                    <a:pt x="0" y="0"/>
                  </a:moveTo>
                  <a:lnTo>
                    <a:pt x="10487660" y="0"/>
                  </a:lnTo>
                  <a:lnTo>
                    <a:pt x="10487660" y="509270"/>
                  </a:lnTo>
                  <a:lnTo>
                    <a:pt x="0" y="509270"/>
                  </a:lnTo>
                  <a:close/>
                </a:path>
              </a:pathLst>
            </a:custGeom>
            <a:solidFill>
              <a:srgbClr val="D8D8D8"/>
            </a:solidFill>
          </p:spPr>
          <p:txBody>
            <a:bodyPr/>
            <a:lstStyle/>
            <a:p>
              <a:endParaRPr lang="en-IN"/>
            </a:p>
          </p:txBody>
        </p:sp>
        <p:sp>
          <p:nvSpPr>
            <p:cNvPr id="10" name="TextBox 10"/>
            <p:cNvSpPr txBox="1"/>
            <p:nvPr/>
          </p:nvSpPr>
          <p:spPr>
            <a:xfrm>
              <a:off x="0" y="-9525"/>
              <a:ext cx="10487608" cy="518770"/>
            </a:xfrm>
            <a:prstGeom prst="rect">
              <a:avLst/>
            </a:prstGeom>
          </p:spPr>
          <p:txBody>
            <a:bodyPr lIns="50800" tIns="50800" rIns="50800" bIns="50800" rtlCol="0" anchor="ctr"/>
            <a:lstStyle/>
            <a:p>
              <a:pPr algn="ctr">
                <a:lnSpc>
                  <a:spcPts val="1200"/>
                </a:lnSpc>
              </a:pPr>
              <a:r>
                <a:rPr lang="en-US" sz="1000" spc="9">
                  <a:solidFill>
                    <a:srgbClr val="7F7F7F"/>
                  </a:solidFill>
                  <a:latin typeface="TT Rounds Condensed"/>
                </a:rPr>
                <a:t>This is to acknowledge the support of SEED (</a:t>
              </a:r>
              <a:r>
                <a:rPr lang="en-US" sz="1000" u="sng" spc="9">
                  <a:solidFill>
                    <a:srgbClr val="7F7F7F"/>
                  </a:solidFill>
                  <a:latin typeface="TT Rounds Condensed"/>
                  <a:hlinkClick r:id="rId7" tooltip="http://www.seed.uno/"/>
                </a:rPr>
                <a:t>www.seed.uno</a:t>
              </a:r>
              <a:r>
                <a:rPr lang="en-US" sz="1000" spc="9">
                  <a:solidFill>
                    <a:srgbClr val="7F7F7F"/>
                  </a:solidFill>
                  <a:latin typeface="TT Rounds Condensed"/>
                </a:rPr>
                <a:t>) and Circular Economy Catalyst (www.thecircularcatalyst.com) project implemented by adelphi, Germany in designing and development of these circular economy business model tools.</a:t>
              </a:r>
            </a:p>
          </p:txBody>
        </p:sp>
      </p:grpSp>
      <p:sp>
        <p:nvSpPr>
          <p:cNvPr id="11" name="TextBox 11"/>
          <p:cNvSpPr txBox="1"/>
          <p:nvPr/>
        </p:nvSpPr>
        <p:spPr>
          <a:xfrm>
            <a:off x="10153446" y="7055645"/>
            <a:ext cx="219673" cy="219633"/>
          </a:xfrm>
          <a:prstGeom prst="rect">
            <a:avLst/>
          </a:prstGeom>
        </p:spPr>
        <p:txBody>
          <a:bodyPr lIns="0" tIns="0" rIns="0" bIns="0" rtlCol="0" anchor="t">
            <a:spAutoFit/>
          </a:bodyPr>
          <a:lstStyle/>
          <a:p>
            <a:pPr algn="r">
              <a:lnSpc>
                <a:spcPts val="1586"/>
              </a:lnSpc>
            </a:pPr>
            <a:r>
              <a:rPr lang="en-US" sz="1322" spc="12">
                <a:solidFill>
                  <a:srgbClr val="888888"/>
                </a:solidFill>
                <a:latin typeface="TT Rounds Condensed"/>
              </a:rPr>
              <a:t>5</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4438" y="1417975"/>
            <a:ext cx="8267511" cy="5085051"/>
          </a:xfrm>
          <a:custGeom>
            <a:avLst/>
            <a:gdLst/>
            <a:ahLst/>
            <a:cxnLst/>
            <a:rect l="l" t="t" r="r" b="b"/>
            <a:pathLst>
              <a:path w="8267511" h="5085051">
                <a:moveTo>
                  <a:pt x="0" y="0"/>
                </a:moveTo>
                <a:lnTo>
                  <a:pt x="8267511" y="0"/>
                </a:lnTo>
                <a:lnTo>
                  <a:pt x="8267511" y="5085051"/>
                </a:lnTo>
                <a:lnTo>
                  <a:pt x="0" y="5085051"/>
                </a:lnTo>
                <a:lnTo>
                  <a:pt x="0" y="0"/>
                </a:lnTo>
                <a:close/>
              </a:path>
            </a:pathLst>
          </a:custGeom>
          <a:blipFill>
            <a:blip r:embed="rId3"/>
            <a:stretch>
              <a:fillRect l="-3665" t="-15899" r="-61759"/>
            </a:stretch>
          </a:blipFill>
        </p:spPr>
        <p:txBody>
          <a:bodyPr/>
          <a:lstStyle/>
          <a:p>
            <a:endParaRPr lang="en-IN"/>
          </a:p>
        </p:txBody>
      </p:sp>
      <p:grpSp>
        <p:nvGrpSpPr>
          <p:cNvPr id="3" name="Group 3"/>
          <p:cNvGrpSpPr/>
          <p:nvPr/>
        </p:nvGrpSpPr>
        <p:grpSpPr>
          <a:xfrm>
            <a:off x="267443" y="49632"/>
            <a:ext cx="10315411" cy="825810"/>
            <a:chOff x="0" y="0"/>
            <a:chExt cx="13753881" cy="1101080"/>
          </a:xfrm>
        </p:grpSpPr>
        <p:sp>
          <p:nvSpPr>
            <p:cNvPr id="4" name="Freeform 4"/>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4"/>
              <a:stretch>
                <a:fillRect/>
              </a:stretch>
            </a:blipFill>
          </p:spPr>
          <p:txBody>
            <a:bodyPr/>
            <a:lstStyle/>
            <a:p>
              <a:endParaRPr lang="en-IN"/>
            </a:p>
          </p:txBody>
        </p:sp>
        <p:sp>
          <p:nvSpPr>
            <p:cNvPr id="5" name="Freeform 5"/>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5"/>
              <a:stretch>
                <a:fillRect/>
              </a:stretch>
            </a:blipFill>
          </p:spPr>
          <p:txBody>
            <a:bodyPr/>
            <a:lstStyle/>
            <a:p>
              <a:endParaRPr lang="en-IN"/>
            </a:p>
          </p:txBody>
        </p:sp>
        <p:sp>
          <p:nvSpPr>
            <p:cNvPr id="6" name="Freeform 6"/>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6"/>
              <a:stretch>
                <a:fillRect l="-20431" t="-87766" r="-22929" b="-100143"/>
              </a:stretch>
            </a:blipFill>
          </p:spPr>
          <p:txBody>
            <a:bodyPr/>
            <a:lstStyle/>
            <a:p>
              <a:endParaRPr lang="en-IN"/>
            </a:p>
          </p:txBody>
        </p:sp>
      </p:grpSp>
      <p:sp>
        <p:nvSpPr>
          <p:cNvPr id="7" name="TextBox 7"/>
          <p:cNvSpPr txBox="1"/>
          <p:nvPr/>
        </p:nvSpPr>
        <p:spPr>
          <a:xfrm>
            <a:off x="581966" y="905521"/>
            <a:ext cx="9190834" cy="555772"/>
          </a:xfrm>
          <a:prstGeom prst="rect">
            <a:avLst/>
          </a:prstGeom>
        </p:spPr>
        <p:txBody>
          <a:bodyPr lIns="0" tIns="0" rIns="0" bIns="0" rtlCol="0" anchor="t">
            <a:spAutoFit/>
          </a:bodyPr>
          <a:lstStyle/>
          <a:p>
            <a:pPr algn="l">
              <a:lnSpc>
                <a:spcPts val="4285"/>
              </a:lnSpc>
            </a:pPr>
            <a:r>
              <a:rPr lang="en-US" sz="3968" dirty="0">
                <a:solidFill>
                  <a:srgbClr val="003891"/>
                </a:solidFill>
                <a:latin typeface="Open Sans Bold"/>
              </a:rPr>
              <a:t>Type 2: The Expert</a:t>
            </a:r>
          </a:p>
        </p:txBody>
      </p:sp>
      <p:sp>
        <p:nvSpPr>
          <p:cNvPr id="8" name="TextBox 8"/>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57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7443" y="49632"/>
            <a:ext cx="10315411" cy="825810"/>
            <a:chOff x="0" y="0"/>
            <a:chExt cx="13753881" cy="1101080"/>
          </a:xfrm>
        </p:grpSpPr>
        <p:sp>
          <p:nvSpPr>
            <p:cNvPr id="3" name="Freeform 3"/>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4" name="Freeform 4"/>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5" name="Freeform 5"/>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
        <p:nvSpPr>
          <p:cNvPr id="6" name="TextBox 6"/>
          <p:cNvSpPr txBox="1"/>
          <p:nvPr/>
        </p:nvSpPr>
        <p:spPr>
          <a:xfrm>
            <a:off x="667075" y="1053571"/>
            <a:ext cx="9190850" cy="459974"/>
          </a:xfrm>
          <a:prstGeom prst="rect">
            <a:avLst/>
          </a:prstGeom>
        </p:spPr>
        <p:txBody>
          <a:bodyPr lIns="0" tIns="0" rIns="0" bIns="0" rtlCol="0" anchor="t">
            <a:spAutoFit/>
          </a:bodyPr>
          <a:lstStyle/>
          <a:p>
            <a:pPr algn="l">
              <a:lnSpc>
                <a:spcPts val="3571"/>
              </a:lnSpc>
            </a:pPr>
            <a:r>
              <a:rPr lang="en-US" sz="3307" dirty="0">
                <a:solidFill>
                  <a:srgbClr val="003399"/>
                </a:solidFill>
                <a:latin typeface="Open Sans Bold"/>
              </a:rPr>
              <a:t>Reframing rules for The Expert</a:t>
            </a:r>
          </a:p>
        </p:txBody>
      </p:sp>
      <p:sp>
        <p:nvSpPr>
          <p:cNvPr id="7" name="TextBox 7"/>
          <p:cNvSpPr txBox="1"/>
          <p:nvPr/>
        </p:nvSpPr>
        <p:spPr>
          <a:xfrm>
            <a:off x="9998023" y="7042964"/>
            <a:ext cx="458850"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58</a:t>
            </a:r>
          </a:p>
        </p:txBody>
      </p:sp>
      <p:sp>
        <p:nvSpPr>
          <p:cNvPr id="8" name="TextBox 8"/>
          <p:cNvSpPr txBox="1"/>
          <p:nvPr/>
        </p:nvSpPr>
        <p:spPr>
          <a:xfrm>
            <a:off x="667075" y="1691675"/>
            <a:ext cx="9359250" cy="3750945"/>
          </a:xfrm>
          <a:prstGeom prst="rect">
            <a:avLst/>
          </a:prstGeom>
        </p:spPr>
        <p:txBody>
          <a:bodyPr lIns="0" tIns="0" rIns="0" bIns="0" rtlCol="0" anchor="t">
            <a:spAutoFit/>
          </a:bodyPr>
          <a:lstStyle/>
          <a:p>
            <a:pPr algn="l">
              <a:lnSpc>
                <a:spcPts val="4320"/>
              </a:lnSpc>
            </a:pPr>
            <a:r>
              <a:rPr lang="en-US" sz="2400">
                <a:solidFill>
                  <a:srgbClr val="000000"/>
                </a:solidFill>
                <a:latin typeface="Open Sans"/>
              </a:rPr>
              <a:t>If you believe you are an expert, tell yourself this:</a:t>
            </a:r>
          </a:p>
          <a:p>
            <a:pPr marL="822960" lvl="1" indent="-411480" algn="l">
              <a:lnSpc>
                <a:spcPts val="4320"/>
              </a:lnSpc>
              <a:buFont typeface="Arial"/>
              <a:buChar char="•"/>
            </a:pPr>
            <a:r>
              <a:rPr lang="en-US" sz="2400">
                <a:solidFill>
                  <a:srgbClr val="000000"/>
                </a:solidFill>
                <a:latin typeface="Open Sans"/>
              </a:rPr>
              <a:t>There is no end to knowledge. Competency is a continuous process.</a:t>
            </a:r>
          </a:p>
          <a:p>
            <a:pPr marL="822960" lvl="1" indent="-411480" algn="l">
              <a:lnSpc>
                <a:spcPts val="4320"/>
              </a:lnSpc>
              <a:buFont typeface="Arial"/>
              <a:buChar char="•"/>
            </a:pPr>
            <a:r>
              <a:rPr lang="en-US" sz="2400">
                <a:solidFill>
                  <a:srgbClr val="000000"/>
                </a:solidFill>
                <a:latin typeface="Open Sans"/>
              </a:rPr>
              <a:t>Competence means acknowledging and respecting our limitations.</a:t>
            </a:r>
          </a:p>
          <a:p>
            <a:pPr marL="822960" lvl="1" indent="-411480" algn="l">
              <a:lnSpc>
                <a:spcPts val="4320"/>
              </a:lnSpc>
              <a:buFont typeface="Arial"/>
              <a:buChar char="•"/>
            </a:pPr>
            <a:r>
              <a:rPr lang="en-US" sz="2400">
                <a:solidFill>
                  <a:srgbClr val="000000"/>
                </a:solidFill>
                <a:latin typeface="Open Sans"/>
              </a:rPr>
              <a:t>We don't need to know everything. You just need to be smart enough to find someone who does.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2750" y="1766225"/>
            <a:ext cx="3536225" cy="3990425"/>
          </a:xfrm>
          <a:custGeom>
            <a:avLst/>
            <a:gdLst/>
            <a:ahLst/>
            <a:cxnLst/>
            <a:rect l="l" t="t" r="r" b="b"/>
            <a:pathLst>
              <a:path w="3536225" h="3990425">
                <a:moveTo>
                  <a:pt x="0" y="0"/>
                </a:moveTo>
                <a:lnTo>
                  <a:pt x="3536225" y="0"/>
                </a:lnTo>
                <a:lnTo>
                  <a:pt x="3536225" y="3990425"/>
                </a:lnTo>
                <a:lnTo>
                  <a:pt x="0" y="3990425"/>
                </a:lnTo>
                <a:lnTo>
                  <a:pt x="0" y="0"/>
                </a:lnTo>
                <a:close/>
              </a:path>
            </a:pathLst>
          </a:custGeom>
          <a:blipFill>
            <a:blip r:embed="rId3"/>
            <a:stretch>
              <a:fillRect l="-54282" t="-20879" r="-176608" b="-5478"/>
            </a:stretch>
          </a:blipFill>
        </p:spPr>
        <p:txBody>
          <a:bodyPr/>
          <a:lstStyle/>
          <a:p>
            <a:endParaRPr lang="en-IN"/>
          </a:p>
        </p:txBody>
      </p:sp>
      <p:sp>
        <p:nvSpPr>
          <p:cNvPr id="3" name="TextBox 3"/>
          <p:cNvSpPr txBox="1"/>
          <p:nvPr/>
        </p:nvSpPr>
        <p:spPr>
          <a:xfrm>
            <a:off x="614050" y="875442"/>
            <a:ext cx="9190834" cy="555772"/>
          </a:xfrm>
          <a:prstGeom prst="rect">
            <a:avLst/>
          </a:prstGeom>
        </p:spPr>
        <p:txBody>
          <a:bodyPr lIns="0" tIns="0" rIns="0" bIns="0" rtlCol="0" anchor="t">
            <a:spAutoFit/>
          </a:bodyPr>
          <a:lstStyle/>
          <a:p>
            <a:pPr algn="l">
              <a:lnSpc>
                <a:spcPts val="4285"/>
              </a:lnSpc>
            </a:pPr>
            <a:r>
              <a:rPr lang="en-US" sz="3968" dirty="0">
                <a:solidFill>
                  <a:srgbClr val="003891"/>
                </a:solidFill>
                <a:latin typeface="Open Sans Bold"/>
              </a:rPr>
              <a:t>Type 3: The Soloist</a:t>
            </a:r>
          </a:p>
        </p:txBody>
      </p:sp>
      <p:sp>
        <p:nvSpPr>
          <p:cNvPr id="4" name="TextBox 4"/>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59</a:t>
            </a:r>
          </a:p>
        </p:txBody>
      </p:sp>
      <p:sp>
        <p:nvSpPr>
          <p:cNvPr id="5" name="Freeform 5"/>
          <p:cNvSpPr/>
          <p:nvPr/>
        </p:nvSpPr>
        <p:spPr>
          <a:xfrm>
            <a:off x="5185575" y="1935075"/>
            <a:ext cx="2883024" cy="3689525"/>
          </a:xfrm>
          <a:custGeom>
            <a:avLst/>
            <a:gdLst/>
            <a:ahLst/>
            <a:cxnLst/>
            <a:rect l="l" t="t" r="r" b="b"/>
            <a:pathLst>
              <a:path w="2883024" h="3689525">
                <a:moveTo>
                  <a:pt x="0" y="0"/>
                </a:moveTo>
                <a:lnTo>
                  <a:pt x="2883024" y="0"/>
                </a:lnTo>
                <a:lnTo>
                  <a:pt x="2883024" y="3689525"/>
                </a:lnTo>
                <a:lnTo>
                  <a:pt x="0" y="3689525"/>
                </a:lnTo>
                <a:lnTo>
                  <a:pt x="0" y="0"/>
                </a:lnTo>
                <a:close/>
              </a:path>
            </a:pathLst>
          </a:custGeom>
          <a:blipFill>
            <a:blip r:embed="rId4"/>
            <a:stretch>
              <a:fillRect l="-12948" t="-8279" r="-14298" b="-6852"/>
            </a:stretch>
          </a:blipFill>
        </p:spPr>
        <p:txBody>
          <a:bodyPr/>
          <a:lstStyle/>
          <a:p>
            <a:endParaRPr lang="en-IN"/>
          </a:p>
        </p:txBody>
      </p:sp>
      <p:grpSp>
        <p:nvGrpSpPr>
          <p:cNvPr id="6" name="Group 6"/>
          <p:cNvGrpSpPr/>
          <p:nvPr/>
        </p:nvGrpSpPr>
        <p:grpSpPr>
          <a:xfrm>
            <a:off x="267443" y="49632"/>
            <a:ext cx="10315411" cy="825810"/>
            <a:chOff x="0" y="0"/>
            <a:chExt cx="13753881" cy="1101080"/>
          </a:xfrm>
        </p:grpSpPr>
        <p:sp>
          <p:nvSpPr>
            <p:cNvPr id="7" name="Freeform 7"/>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5"/>
              <a:stretch>
                <a:fillRect/>
              </a:stretch>
            </a:blipFill>
          </p:spPr>
          <p:txBody>
            <a:bodyPr/>
            <a:lstStyle/>
            <a:p>
              <a:endParaRPr lang="en-IN"/>
            </a:p>
          </p:txBody>
        </p:sp>
        <p:sp>
          <p:nvSpPr>
            <p:cNvPr id="8" name="Freeform 8"/>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6"/>
              <a:stretch>
                <a:fillRect/>
              </a:stretch>
            </a:blipFill>
          </p:spPr>
          <p:txBody>
            <a:bodyPr/>
            <a:lstStyle/>
            <a:p>
              <a:endParaRPr lang="en-IN"/>
            </a:p>
          </p:txBody>
        </p:sp>
        <p:sp>
          <p:nvSpPr>
            <p:cNvPr id="9" name="Freeform 9"/>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7"/>
              <a:stretch>
                <a:fillRect l="-20431" t="-87766" r="-22929" b="-100143"/>
              </a:stretch>
            </a:blipFill>
          </p:spPr>
          <p:txBody>
            <a:bodyPr/>
            <a:lstStyle/>
            <a:p>
              <a:endParaRPr lang="en-IN"/>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14050" y="1190478"/>
            <a:ext cx="9190834" cy="459974"/>
          </a:xfrm>
          <a:prstGeom prst="rect">
            <a:avLst/>
          </a:prstGeom>
        </p:spPr>
        <p:txBody>
          <a:bodyPr lIns="0" tIns="0" rIns="0" bIns="0" rtlCol="0" anchor="t">
            <a:spAutoFit/>
          </a:bodyPr>
          <a:lstStyle/>
          <a:p>
            <a:pPr algn="l">
              <a:lnSpc>
                <a:spcPts val="3571"/>
              </a:lnSpc>
            </a:pPr>
            <a:r>
              <a:rPr lang="en-US" sz="3307" dirty="0">
                <a:solidFill>
                  <a:srgbClr val="003399"/>
                </a:solidFill>
                <a:latin typeface="Open Sans Bold"/>
              </a:rPr>
              <a:t>Reframing rules for The Soloist</a:t>
            </a:r>
          </a:p>
        </p:txBody>
      </p:sp>
      <p:sp>
        <p:nvSpPr>
          <p:cNvPr id="3" name="TextBox 3"/>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60</a:t>
            </a:r>
          </a:p>
        </p:txBody>
      </p:sp>
      <p:sp>
        <p:nvSpPr>
          <p:cNvPr id="4" name="TextBox 4"/>
          <p:cNvSpPr txBox="1"/>
          <p:nvPr/>
        </p:nvSpPr>
        <p:spPr>
          <a:xfrm>
            <a:off x="667075" y="2147225"/>
            <a:ext cx="9359250" cy="3208020"/>
          </a:xfrm>
          <a:prstGeom prst="rect">
            <a:avLst/>
          </a:prstGeom>
        </p:spPr>
        <p:txBody>
          <a:bodyPr lIns="0" tIns="0" rIns="0" bIns="0" rtlCol="0" anchor="t">
            <a:spAutoFit/>
          </a:bodyPr>
          <a:lstStyle/>
          <a:p>
            <a:pPr algn="l">
              <a:lnSpc>
                <a:spcPts val="4320"/>
              </a:lnSpc>
            </a:pPr>
            <a:r>
              <a:rPr lang="en-US" sz="2400">
                <a:solidFill>
                  <a:srgbClr val="000000"/>
                </a:solidFill>
                <a:latin typeface="Open Sans"/>
              </a:rPr>
              <a:t>If you believe you are a soloist, tell yourself this:</a:t>
            </a:r>
          </a:p>
          <a:p>
            <a:pPr marL="822960" lvl="1" indent="-411480" algn="l">
              <a:lnSpc>
                <a:spcPts val="4320"/>
              </a:lnSpc>
              <a:buFont typeface="Arial"/>
              <a:buChar char="•"/>
            </a:pPr>
            <a:r>
              <a:rPr lang="en-US" sz="2400">
                <a:solidFill>
                  <a:srgbClr val="000000"/>
                </a:solidFill>
                <a:latin typeface="Open Sans"/>
              </a:rPr>
              <a:t>To get the job done, identify resources required. Competent people know how to ask for what they need.</a:t>
            </a:r>
          </a:p>
          <a:p>
            <a:pPr marL="822960" lvl="1" indent="-411480" algn="l">
              <a:lnSpc>
                <a:spcPts val="4320"/>
              </a:lnSpc>
              <a:buFont typeface="Arial"/>
              <a:buChar char="•"/>
            </a:pPr>
            <a:r>
              <a:rPr lang="en-US" sz="2400">
                <a:solidFill>
                  <a:srgbClr val="000000"/>
                </a:solidFill>
                <a:latin typeface="Open Sans"/>
              </a:rPr>
              <a:t>Your work does not have to be groundbreaking to be good. Competent people know it's okay to build on the work of other competent people.</a:t>
            </a:r>
          </a:p>
        </p:txBody>
      </p:sp>
      <p:grpSp>
        <p:nvGrpSpPr>
          <p:cNvPr id="5" name="Group 5"/>
          <p:cNvGrpSpPr/>
          <p:nvPr/>
        </p:nvGrpSpPr>
        <p:grpSpPr>
          <a:xfrm>
            <a:off x="267443" y="49632"/>
            <a:ext cx="10315411" cy="825810"/>
            <a:chOff x="0" y="0"/>
            <a:chExt cx="13753881" cy="1101080"/>
          </a:xfrm>
        </p:grpSpPr>
        <p:sp>
          <p:nvSpPr>
            <p:cNvPr id="6" name="Freeform 6"/>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7" name="Freeform 7"/>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8" name="Freeform 8"/>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6625" y="1600075"/>
            <a:ext cx="8780724" cy="4772122"/>
          </a:xfrm>
          <a:custGeom>
            <a:avLst/>
            <a:gdLst/>
            <a:ahLst/>
            <a:cxnLst/>
            <a:rect l="l" t="t" r="r" b="b"/>
            <a:pathLst>
              <a:path w="8780724" h="4772122">
                <a:moveTo>
                  <a:pt x="0" y="0"/>
                </a:moveTo>
                <a:lnTo>
                  <a:pt x="8780724" y="0"/>
                </a:lnTo>
                <a:lnTo>
                  <a:pt x="8780724" y="4772122"/>
                </a:lnTo>
                <a:lnTo>
                  <a:pt x="0" y="4772122"/>
                </a:lnTo>
                <a:lnTo>
                  <a:pt x="0" y="0"/>
                </a:lnTo>
                <a:close/>
              </a:path>
            </a:pathLst>
          </a:custGeom>
          <a:blipFill>
            <a:blip r:embed="rId3"/>
            <a:stretch>
              <a:fillRect t="-19799" r="-51090"/>
            </a:stretch>
          </a:blipFill>
        </p:spPr>
        <p:txBody>
          <a:bodyPr/>
          <a:lstStyle/>
          <a:p>
            <a:endParaRPr lang="en-IN"/>
          </a:p>
        </p:txBody>
      </p:sp>
      <p:sp>
        <p:nvSpPr>
          <p:cNvPr id="3" name="TextBox 3"/>
          <p:cNvSpPr txBox="1"/>
          <p:nvPr/>
        </p:nvSpPr>
        <p:spPr>
          <a:xfrm>
            <a:off x="738583" y="976653"/>
            <a:ext cx="9190834" cy="555772"/>
          </a:xfrm>
          <a:prstGeom prst="rect">
            <a:avLst/>
          </a:prstGeom>
        </p:spPr>
        <p:txBody>
          <a:bodyPr lIns="0" tIns="0" rIns="0" bIns="0" rtlCol="0" anchor="t">
            <a:spAutoFit/>
          </a:bodyPr>
          <a:lstStyle/>
          <a:p>
            <a:pPr algn="l">
              <a:lnSpc>
                <a:spcPts val="4285"/>
              </a:lnSpc>
            </a:pPr>
            <a:r>
              <a:rPr lang="en-US" sz="3968" dirty="0">
                <a:solidFill>
                  <a:srgbClr val="003891"/>
                </a:solidFill>
                <a:latin typeface="Open Sans Bold"/>
              </a:rPr>
              <a:t>The Natural Genius</a:t>
            </a:r>
          </a:p>
        </p:txBody>
      </p:sp>
      <p:sp>
        <p:nvSpPr>
          <p:cNvPr id="4" name="TextBox 4"/>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61</a:t>
            </a:r>
          </a:p>
        </p:txBody>
      </p:sp>
      <p:grpSp>
        <p:nvGrpSpPr>
          <p:cNvPr id="5" name="Group 5"/>
          <p:cNvGrpSpPr/>
          <p:nvPr/>
        </p:nvGrpSpPr>
        <p:grpSpPr>
          <a:xfrm>
            <a:off x="267443" y="49632"/>
            <a:ext cx="10315411" cy="825810"/>
            <a:chOff x="0" y="0"/>
            <a:chExt cx="13753881" cy="1101080"/>
          </a:xfrm>
        </p:grpSpPr>
        <p:sp>
          <p:nvSpPr>
            <p:cNvPr id="6" name="Freeform 6"/>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4"/>
              <a:stretch>
                <a:fillRect/>
              </a:stretch>
            </a:blipFill>
          </p:spPr>
          <p:txBody>
            <a:bodyPr/>
            <a:lstStyle/>
            <a:p>
              <a:endParaRPr lang="en-IN"/>
            </a:p>
          </p:txBody>
        </p:sp>
        <p:sp>
          <p:nvSpPr>
            <p:cNvPr id="7" name="Freeform 7"/>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5"/>
              <a:stretch>
                <a:fillRect/>
              </a:stretch>
            </a:blipFill>
          </p:spPr>
          <p:txBody>
            <a:bodyPr/>
            <a:lstStyle/>
            <a:p>
              <a:endParaRPr lang="en-IN"/>
            </a:p>
          </p:txBody>
        </p:sp>
        <p:sp>
          <p:nvSpPr>
            <p:cNvPr id="8" name="Freeform 8"/>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6"/>
              <a:stretch>
                <a:fillRect l="-20431" t="-87766" r="-22929" b="-100143"/>
              </a:stretch>
            </a:blipFill>
          </p:spPr>
          <p:txBody>
            <a:bodyPr/>
            <a:lstStyle/>
            <a:p>
              <a:endParaRPr lang="en-IN"/>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7443" y="49632"/>
            <a:ext cx="10315411" cy="825810"/>
            <a:chOff x="0" y="0"/>
            <a:chExt cx="13753881" cy="1101080"/>
          </a:xfrm>
        </p:grpSpPr>
        <p:sp>
          <p:nvSpPr>
            <p:cNvPr id="3" name="Freeform 3"/>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4" name="Freeform 4"/>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5" name="Freeform 5"/>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
        <p:nvSpPr>
          <p:cNvPr id="6" name="TextBox 6"/>
          <p:cNvSpPr txBox="1"/>
          <p:nvPr/>
        </p:nvSpPr>
        <p:spPr>
          <a:xfrm>
            <a:off x="738583" y="1372021"/>
            <a:ext cx="9190834" cy="459974"/>
          </a:xfrm>
          <a:prstGeom prst="rect">
            <a:avLst/>
          </a:prstGeom>
        </p:spPr>
        <p:txBody>
          <a:bodyPr lIns="0" tIns="0" rIns="0" bIns="0" rtlCol="0" anchor="t">
            <a:spAutoFit/>
          </a:bodyPr>
          <a:lstStyle/>
          <a:p>
            <a:pPr algn="l">
              <a:lnSpc>
                <a:spcPts val="3571"/>
              </a:lnSpc>
            </a:pPr>
            <a:r>
              <a:rPr lang="en-US" sz="3307" dirty="0">
                <a:solidFill>
                  <a:srgbClr val="003399"/>
                </a:solidFill>
                <a:latin typeface="Open Sans Bold"/>
              </a:rPr>
              <a:t>Reframing rules for The Natural Genius</a:t>
            </a:r>
          </a:p>
        </p:txBody>
      </p:sp>
      <p:sp>
        <p:nvSpPr>
          <p:cNvPr id="7" name="TextBox 7"/>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62</a:t>
            </a:r>
          </a:p>
        </p:txBody>
      </p:sp>
      <p:sp>
        <p:nvSpPr>
          <p:cNvPr id="8" name="TextBox 8"/>
          <p:cNvSpPr txBox="1"/>
          <p:nvPr/>
        </p:nvSpPr>
        <p:spPr>
          <a:xfrm>
            <a:off x="864550" y="2328575"/>
            <a:ext cx="9359250" cy="1814703"/>
          </a:xfrm>
          <a:prstGeom prst="rect">
            <a:avLst/>
          </a:prstGeom>
        </p:spPr>
        <p:txBody>
          <a:bodyPr lIns="0" tIns="0" rIns="0" bIns="0" rtlCol="0" anchor="t">
            <a:spAutoFit/>
          </a:bodyPr>
          <a:lstStyle/>
          <a:p>
            <a:pPr algn="l">
              <a:lnSpc>
                <a:spcPts val="4320"/>
              </a:lnSpc>
            </a:pPr>
            <a:r>
              <a:rPr lang="en-US" sz="2400">
                <a:solidFill>
                  <a:srgbClr val="000000"/>
                </a:solidFill>
                <a:latin typeface="Open Sans"/>
              </a:rPr>
              <a:t>If you believe you are a natural genius, tell yourself this:</a:t>
            </a:r>
          </a:p>
          <a:p>
            <a:pPr marL="822960" lvl="1" indent="-411480" algn="l">
              <a:lnSpc>
                <a:spcPts val="3311"/>
              </a:lnSpc>
              <a:buFont typeface="Arial"/>
              <a:buChar char="•"/>
            </a:pPr>
            <a:r>
              <a:rPr lang="en-US" sz="2400">
                <a:solidFill>
                  <a:srgbClr val="000000"/>
                </a:solidFill>
                <a:latin typeface="Open Sans"/>
              </a:rPr>
              <a:t>Effort trumps ability.</a:t>
            </a:r>
          </a:p>
          <a:p>
            <a:pPr marL="822960" lvl="1" indent="-411480" algn="l">
              <a:lnSpc>
                <a:spcPts val="3311"/>
              </a:lnSpc>
              <a:buFont typeface="Arial"/>
              <a:buChar char="•"/>
            </a:pPr>
            <a:r>
              <a:rPr lang="en-US" sz="2400">
                <a:solidFill>
                  <a:srgbClr val="000000"/>
                </a:solidFill>
                <a:latin typeface="Open Sans"/>
              </a:rPr>
              <a:t>Challenges are often opportunities in disguise. Real success always takes time.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50500" y="1618100"/>
            <a:ext cx="8553426" cy="5009925"/>
          </a:xfrm>
          <a:custGeom>
            <a:avLst/>
            <a:gdLst/>
            <a:ahLst/>
            <a:cxnLst/>
            <a:rect l="l" t="t" r="r" b="b"/>
            <a:pathLst>
              <a:path w="8553426" h="5009925">
                <a:moveTo>
                  <a:pt x="0" y="0"/>
                </a:moveTo>
                <a:lnTo>
                  <a:pt x="8553426" y="0"/>
                </a:lnTo>
                <a:lnTo>
                  <a:pt x="8553426" y="5009925"/>
                </a:lnTo>
                <a:lnTo>
                  <a:pt x="0" y="5009925"/>
                </a:lnTo>
                <a:lnTo>
                  <a:pt x="0" y="0"/>
                </a:lnTo>
                <a:close/>
              </a:path>
            </a:pathLst>
          </a:custGeom>
          <a:blipFill>
            <a:blip r:embed="rId3"/>
            <a:stretch>
              <a:fillRect t="-15478" r="-56962"/>
            </a:stretch>
          </a:blipFill>
        </p:spPr>
        <p:txBody>
          <a:bodyPr/>
          <a:lstStyle/>
          <a:p>
            <a:endParaRPr lang="en-IN"/>
          </a:p>
        </p:txBody>
      </p:sp>
      <p:grpSp>
        <p:nvGrpSpPr>
          <p:cNvPr id="3" name="Group 3"/>
          <p:cNvGrpSpPr/>
          <p:nvPr/>
        </p:nvGrpSpPr>
        <p:grpSpPr>
          <a:xfrm>
            <a:off x="267443" y="49632"/>
            <a:ext cx="10315411" cy="825810"/>
            <a:chOff x="0" y="0"/>
            <a:chExt cx="13753881" cy="1101080"/>
          </a:xfrm>
        </p:grpSpPr>
        <p:sp>
          <p:nvSpPr>
            <p:cNvPr id="4" name="Freeform 4"/>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4"/>
              <a:stretch>
                <a:fillRect/>
              </a:stretch>
            </a:blipFill>
          </p:spPr>
          <p:txBody>
            <a:bodyPr/>
            <a:lstStyle/>
            <a:p>
              <a:endParaRPr lang="en-IN"/>
            </a:p>
          </p:txBody>
        </p:sp>
        <p:sp>
          <p:nvSpPr>
            <p:cNvPr id="5" name="Freeform 5"/>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5"/>
              <a:stretch>
                <a:fillRect/>
              </a:stretch>
            </a:blipFill>
          </p:spPr>
          <p:txBody>
            <a:bodyPr/>
            <a:lstStyle/>
            <a:p>
              <a:endParaRPr lang="en-IN"/>
            </a:p>
          </p:txBody>
        </p:sp>
        <p:sp>
          <p:nvSpPr>
            <p:cNvPr id="6" name="Freeform 6"/>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6"/>
              <a:stretch>
                <a:fillRect l="-20431" t="-87766" r="-22929" b="-100143"/>
              </a:stretch>
            </a:blipFill>
          </p:spPr>
          <p:txBody>
            <a:bodyPr/>
            <a:lstStyle/>
            <a:p>
              <a:endParaRPr lang="en-IN"/>
            </a:p>
          </p:txBody>
        </p:sp>
      </p:grpSp>
      <p:sp>
        <p:nvSpPr>
          <p:cNvPr id="7" name="TextBox 7"/>
          <p:cNvSpPr txBox="1"/>
          <p:nvPr/>
        </p:nvSpPr>
        <p:spPr>
          <a:xfrm>
            <a:off x="513092" y="880592"/>
            <a:ext cx="9190834" cy="555772"/>
          </a:xfrm>
          <a:prstGeom prst="rect">
            <a:avLst/>
          </a:prstGeom>
        </p:spPr>
        <p:txBody>
          <a:bodyPr lIns="0" tIns="0" rIns="0" bIns="0" rtlCol="0" anchor="t">
            <a:spAutoFit/>
          </a:bodyPr>
          <a:lstStyle/>
          <a:p>
            <a:pPr algn="l">
              <a:lnSpc>
                <a:spcPts val="4285"/>
              </a:lnSpc>
            </a:pPr>
            <a:r>
              <a:rPr lang="en-US" sz="3968" dirty="0">
                <a:solidFill>
                  <a:srgbClr val="003891"/>
                </a:solidFill>
                <a:latin typeface="Open Sans Bold"/>
              </a:rPr>
              <a:t>The Superwoman</a:t>
            </a:r>
          </a:p>
        </p:txBody>
      </p:sp>
      <p:sp>
        <p:nvSpPr>
          <p:cNvPr id="8" name="TextBox 8"/>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7443" y="49632"/>
            <a:ext cx="10315411" cy="825810"/>
            <a:chOff x="0" y="0"/>
            <a:chExt cx="13753881" cy="1101080"/>
          </a:xfrm>
        </p:grpSpPr>
        <p:sp>
          <p:nvSpPr>
            <p:cNvPr id="3" name="Freeform 3"/>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4" name="Freeform 4"/>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5" name="Freeform 5"/>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
        <p:nvSpPr>
          <p:cNvPr id="6" name="TextBox 6"/>
          <p:cNvSpPr txBox="1"/>
          <p:nvPr/>
        </p:nvSpPr>
        <p:spPr>
          <a:xfrm>
            <a:off x="755405" y="1032691"/>
            <a:ext cx="9190850" cy="459974"/>
          </a:xfrm>
          <a:prstGeom prst="rect">
            <a:avLst/>
          </a:prstGeom>
        </p:spPr>
        <p:txBody>
          <a:bodyPr lIns="0" tIns="0" rIns="0" bIns="0" rtlCol="0" anchor="t">
            <a:spAutoFit/>
          </a:bodyPr>
          <a:lstStyle/>
          <a:p>
            <a:pPr algn="l">
              <a:lnSpc>
                <a:spcPts val="3571"/>
              </a:lnSpc>
            </a:pPr>
            <a:r>
              <a:rPr lang="en-US" sz="3307" dirty="0">
                <a:solidFill>
                  <a:srgbClr val="003399"/>
                </a:solidFill>
                <a:latin typeface="Open Sans Bold"/>
              </a:rPr>
              <a:t>Reframing rules for The Superwoman</a:t>
            </a:r>
          </a:p>
        </p:txBody>
      </p:sp>
      <p:sp>
        <p:nvSpPr>
          <p:cNvPr id="7" name="TextBox 7"/>
          <p:cNvSpPr txBox="1"/>
          <p:nvPr/>
        </p:nvSpPr>
        <p:spPr>
          <a:xfrm>
            <a:off x="9998023" y="7042964"/>
            <a:ext cx="458850"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64</a:t>
            </a:r>
          </a:p>
        </p:txBody>
      </p:sp>
      <p:sp>
        <p:nvSpPr>
          <p:cNvPr id="8" name="TextBox 8"/>
          <p:cNvSpPr txBox="1"/>
          <p:nvPr/>
        </p:nvSpPr>
        <p:spPr>
          <a:xfrm>
            <a:off x="864550" y="2291625"/>
            <a:ext cx="9359250" cy="2233803"/>
          </a:xfrm>
          <a:prstGeom prst="rect">
            <a:avLst/>
          </a:prstGeom>
        </p:spPr>
        <p:txBody>
          <a:bodyPr lIns="0" tIns="0" rIns="0" bIns="0" rtlCol="0" anchor="t">
            <a:spAutoFit/>
          </a:bodyPr>
          <a:lstStyle/>
          <a:p>
            <a:pPr algn="l">
              <a:lnSpc>
                <a:spcPts val="4320"/>
              </a:lnSpc>
            </a:pPr>
            <a:r>
              <a:rPr lang="en-US" sz="2400">
                <a:solidFill>
                  <a:srgbClr val="000000"/>
                </a:solidFill>
                <a:latin typeface="Open Sans"/>
              </a:rPr>
              <a:t>If you believe you are a superwoman, tell yourself this:</a:t>
            </a:r>
          </a:p>
          <a:p>
            <a:pPr marL="822960" lvl="1" indent="-411480" algn="l">
              <a:lnSpc>
                <a:spcPts val="3311"/>
              </a:lnSpc>
              <a:buFont typeface="Arial"/>
              <a:buChar char="•"/>
            </a:pPr>
            <a:r>
              <a:rPr lang="en-US" sz="2400">
                <a:solidFill>
                  <a:srgbClr val="000000"/>
                </a:solidFill>
                <a:latin typeface="Open Sans"/>
              </a:rPr>
              <a:t>It's okay to say NO. Delegating frees you and enables others to participate and feel useful.</a:t>
            </a:r>
          </a:p>
          <a:p>
            <a:pPr marL="822960" lvl="1" indent="-411480" algn="l">
              <a:lnSpc>
                <a:spcPts val="3311"/>
              </a:lnSpc>
              <a:buFont typeface="Arial"/>
              <a:buChar char="•"/>
            </a:pPr>
            <a:r>
              <a:rPr lang="en-US" sz="2400">
                <a:solidFill>
                  <a:srgbClr val="000000"/>
                </a:solidFill>
                <a:latin typeface="Open Sans"/>
              </a:rPr>
              <a:t>When you slow down and cut out unnecessary tasks, you can focus on activities that really matter.</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6582" y="2176610"/>
            <a:ext cx="9564050" cy="2710815"/>
          </a:xfrm>
          <a:prstGeom prst="rect">
            <a:avLst/>
          </a:prstGeom>
        </p:spPr>
        <p:txBody>
          <a:bodyPr lIns="0" tIns="0" rIns="0" bIns="0" rtlCol="0" anchor="t">
            <a:spAutoFit/>
          </a:bodyPr>
          <a:lstStyle/>
          <a:p>
            <a:pPr marL="390571" lvl="1" indent="-195286" algn="l">
              <a:lnSpc>
                <a:spcPts val="4364"/>
              </a:lnSpc>
              <a:buFont typeface="Arial"/>
              <a:buChar char="•"/>
            </a:pPr>
            <a:r>
              <a:rPr lang="en-US" sz="2424">
                <a:solidFill>
                  <a:srgbClr val="000000"/>
                </a:solidFill>
                <a:latin typeface="Open Sans"/>
              </a:rPr>
              <a:t>Create a Journal. Fill it with your accomplishments, success, achievements, skill, positive feedback</a:t>
            </a:r>
          </a:p>
          <a:p>
            <a:pPr marL="390571" lvl="1" indent="-195286" algn="l">
              <a:lnSpc>
                <a:spcPts val="4364"/>
              </a:lnSpc>
              <a:buFont typeface="Arial"/>
              <a:buChar char="•"/>
            </a:pPr>
            <a:r>
              <a:rPr lang="en-US" sz="2424">
                <a:solidFill>
                  <a:srgbClr val="000000"/>
                </a:solidFill>
                <a:latin typeface="Open Sans"/>
              </a:rPr>
              <a:t>Identify your ‘support tribe’ - relatives, friends, colleagues, peer groups. These are people you can share your struggles with</a:t>
            </a:r>
          </a:p>
          <a:p>
            <a:pPr marL="390571" lvl="1" indent="-195286" algn="l">
              <a:lnSpc>
                <a:spcPts val="4364"/>
              </a:lnSpc>
              <a:buFont typeface="Arial"/>
              <a:buChar char="•"/>
            </a:pPr>
            <a:r>
              <a:rPr lang="en-US" sz="2424">
                <a:solidFill>
                  <a:srgbClr val="000000"/>
                </a:solidFill>
                <a:latin typeface="Open Sans"/>
              </a:rPr>
              <a:t>Use affirmations.</a:t>
            </a:r>
          </a:p>
        </p:txBody>
      </p:sp>
      <p:sp>
        <p:nvSpPr>
          <p:cNvPr id="3" name="TextBox 3"/>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65</a:t>
            </a:r>
          </a:p>
        </p:txBody>
      </p:sp>
      <p:sp>
        <p:nvSpPr>
          <p:cNvPr id="4" name="TextBox 4"/>
          <p:cNvSpPr txBox="1"/>
          <p:nvPr/>
        </p:nvSpPr>
        <p:spPr>
          <a:xfrm>
            <a:off x="614989" y="959274"/>
            <a:ext cx="9190850" cy="796305"/>
          </a:xfrm>
          <a:prstGeom prst="rect">
            <a:avLst/>
          </a:prstGeom>
        </p:spPr>
        <p:txBody>
          <a:bodyPr lIns="0" tIns="0" rIns="0" bIns="0" rtlCol="0" anchor="t">
            <a:spAutoFit/>
          </a:bodyPr>
          <a:lstStyle/>
          <a:p>
            <a:pPr algn="l">
              <a:lnSpc>
                <a:spcPts val="3106"/>
              </a:lnSpc>
            </a:pPr>
            <a:r>
              <a:rPr lang="en-US" sz="2876">
                <a:solidFill>
                  <a:srgbClr val="003891"/>
                </a:solidFill>
                <a:latin typeface="Open Sans Bold"/>
              </a:rPr>
              <a:t>Tackling imposter syndrome: Live in your strengths</a:t>
            </a:r>
          </a:p>
        </p:txBody>
      </p:sp>
      <p:grpSp>
        <p:nvGrpSpPr>
          <p:cNvPr id="5" name="Group 5"/>
          <p:cNvGrpSpPr/>
          <p:nvPr/>
        </p:nvGrpSpPr>
        <p:grpSpPr>
          <a:xfrm>
            <a:off x="267443" y="49632"/>
            <a:ext cx="10315411" cy="825810"/>
            <a:chOff x="0" y="0"/>
            <a:chExt cx="13753881" cy="1101080"/>
          </a:xfrm>
        </p:grpSpPr>
        <p:sp>
          <p:nvSpPr>
            <p:cNvPr id="6" name="Freeform 6"/>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7" name="Freeform 7"/>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8" name="Freeform 8"/>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1520" y="2001498"/>
            <a:ext cx="9704450" cy="3815715"/>
          </a:xfrm>
          <a:prstGeom prst="rect">
            <a:avLst/>
          </a:prstGeom>
        </p:spPr>
        <p:txBody>
          <a:bodyPr lIns="0" tIns="0" rIns="0" bIns="0" rtlCol="0" anchor="t">
            <a:spAutoFit/>
          </a:bodyPr>
          <a:lstStyle/>
          <a:p>
            <a:pPr marL="367189" lvl="1" indent="-183595" algn="l">
              <a:lnSpc>
                <a:spcPts val="4364"/>
              </a:lnSpc>
              <a:buFont typeface="Arial"/>
              <a:buChar char="•"/>
            </a:pPr>
            <a:r>
              <a:rPr lang="en-US" sz="2424">
                <a:solidFill>
                  <a:srgbClr val="000000"/>
                </a:solidFill>
                <a:latin typeface="Open Sans"/>
              </a:rPr>
              <a:t>Address your history. Ask yourself: why this narrative? When did this first appear?</a:t>
            </a:r>
          </a:p>
          <a:p>
            <a:pPr marL="367189" lvl="1" indent="-183595" algn="l">
              <a:lnSpc>
                <a:spcPts val="4364"/>
              </a:lnSpc>
              <a:buFont typeface="Arial"/>
              <a:buChar char="•"/>
            </a:pPr>
            <a:r>
              <a:rPr lang="en-US" sz="2424">
                <a:solidFill>
                  <a:srgbClr val="000000"/>
                </a:solidFill>
                <a:latin typeface="Open Sans"/>
              </a:rPr>
              <a:t>Ask how it is helping you.</a:t>
            </a:r>
          </a:p>
          <a:p>
            <a:pPr marL="367189" lvl="1" indent="-183595" algn="l">
              <a:lnSpc>
                <a:spcPts val="4364"/>
              </a:lnSpc>
              <a:buFont typeface="Arial"/>
              <a:buChar char="•"/>
            </a:pPr>
            <a:r>
              <a:rPr lang="en-US" sz="2424">
                <a:solidFill>
                  <a:srgbClr val="000000"/>
                </a:solidFill>
                <a:latin typeface="Open Sans"/>
              </a:rPr>
              <a:t>Remind yourself that feeling like an impostor is a sign that you are progressing and challenging yourself in your field</a:t>
            </a:r>
          </a:p>
          <a:p>
            <a:pPr marL="367189" lvl="1" indent="-183595" algn="l">
              <a:lnSpc>
                <a:spcPts val="4364"/>
              </a:lnSpc>
              <a:buFont typeface="Arial"/>
              <a:buChar char="•"/>
            </a:pPr>
            <a:r>
              <a:rPr lang="en-US" sz="2424">
                <a:solidFill>
                  <a:srgbClr val="000000"/>
                </a:solidFill>
                <a:latin typeface="Open Sans"/>
              </a:rPr>
              <a:t>Unsubscribe from doubt.</a:t>
            </a:r>
          </a:p>
          <a:p>
            <a:pPr marL="367189" lvl="1" indent="-183595" algn="l">
              <a:lnSpc>
                <a:spcPts val="4364"/>
              </a:lnSpc>
              <a:buFont typeface="Arial"/>
              <a:buChar char="•"/>
            </a:pPr>
            <a:r>
              <a:rPr lang="en-US" sz="2424">
                <a:solidFill>
                  <a:srgbClr val="000000"/>
                </a:solidFill>
                <a:latin typeface="Open Sans"/>
              </a:rPr>
              <a:t>Fake it till you become it.</a:t>
            </a:r>
          </a:p>
        </p:txBody>
      </p:sp>
      <p:sp>
        <p:nvSpPr>
          <p:cNvPr id="3" name="TextBox 3"/>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66</a:t>
            </a:r>
          </a:p>
        </p:txBody>
      </p:sp>
      <p:sp>
        <p:nvSpPr>
          <p:cNvPr id="4" name="TextBox 4"/>
          <p:cNvSpPr txBox="1"/>
          <p:nvPr/>
        </p:nvSpPr>
        <p:spPr>
          <a:xfrm>
            <a:off x="601520" y="978377"/>
            <a:ext cx="9190834" cy="747156"/>
          </a:xfrm>
          <a:prstGeom prst="rect">
            <a:avLst/>
          </a:prstGeom>
        </p:spPr>
        <p:txBody>
          <a:bodyPr lIns="0" tIns="0" rIns="0" bIns="0" rtlCol="0" anchor="t">
            <a:spAutoFit/>
          </a:bodyPr>
          <a:lstStyle/>
          <a:p>
            <a:pPr algn="l">
              <a:lnSpc>
                <a:spcPts val="2998"/>
              </a:lnSpc>
            </a:pPr>
            <a:r>
              <a:rPr lang="en-US" sz="2776">
                <a:solidFill>
                  <a:srgbClr val="003891"/>
                </a:solidFill>
                <a:latin typeface="Open Sans Bold"/>
              </a:rPr>
              <a:t>Tackling imposter syndrome: Address the root cause </a:t>
            </a:r>
          </a:p>
        </p:txBody>
      </p:sp>
      <p:grpSp>
        <p:nvGrpSpPr>
          <p:cNvPr id="5" name="Group 5"/>
          <p:cNvGrpSpPr/>
          <p:nvPr/>
        </p:nvGrpSpPr>
        <p:grpSpPr>
          <a:xfrm>
            <a:off x="267443" y="49632"/>
            <a:ext cx="10315411" cy="825810"/>
            <a:chOff x="0" y="0"/>
            <a:chExt cx="13753881" cy="1101080"/>
          </a:xfrm>
        </p:grpSpPr>
        <p:sp>
          <p:nvSpPr>
            <p:cNvPr id="6" name="Freeform 6"/>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7" name="Freeform 7"/>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8" name="Freeform 8"/>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 y="3392858"/>
            <a:ext cx="10691834" cy="4166817"/>
          </a:xfrm>
          <a:custGeom>
            <a:avLst/>
            <a:gdLst/>
            <a:ahLst/>
            <a:cxnLst/>
            <a:rect l="l" t="t" r="r" b="b"/>
            <a:pathLst>
              <a:path w="10691834" h="4166817">
                <a:moveTo>
                  <a:pt x="0" y="0"/>
                </a:moveTo>
                <a:lnTo>
                  <a:pt x="10691834" y="0"/>
                </a:lnTo>
                <a:lnTo>
                  <a:pt x="10691834" y="4166817"/>
                </a:lnTo>
                <a:lnTo>
                  <a:pt x="0" y="4166817"/>
                </a:lnTo>
                <a:lnTo>
                  <a:pt x="0" y="0"/>
                </a:lnTo>
                <a:close/>
              </a:path>
            </a:pathLst>
          </a:custGeom>
          <a:blipFill>
            <a:blip r:embed="rId3"/>
            <a:stretch>
              <a:fillRect t="-81425" b="-11020"/>
            </a:stretch>
          </a:blipFill>
        </p:spPr>
        <p:txBody>
          <a:bodyPr/>
          <a:lstStyle/>
          <a:p>
            <a:endParaRPr lang="en-IN"/>
          </a:p>
        </p:txBody>
      </p:sp>
      <p:grpSp>
        <p:nvGrpSpPr>
          <p:cNvPr id="3" name="Group 3"/>
          <p:cNvGrpSpPr/>
          <p:nvPr/>
        </p:nvGrpSpPr>
        <p:grpSpPr>
          <a:xfrm>
            <a:off x="267443" y="49632"/>
            <a:ext cx="10315411" cy="825810"/>
            <a:chOff x="0" y="0"/>
            <a:chExt cx="13753881" cy="1101080"/>
          </a:xfrm>
        </p:grpSpPr>
        <p:sp>
          <p:nvSpPr>
            <p:cNvPr id="4" name="Freeform 4"/>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4"/>
              <a:stretch>
                <a:fillRect/>
              </a:stretch>
            </a:blipFill>
          </p:spPr>
          <p:txBody>
            <a:bodyPr/>
            <a:lstStyle/>
            <a:p>
              <a:endParaRPr lang="en-IN"/>
            </a:p>
          </p:txBody>
        </p:sp>
        <p:sp>
          <p:nvSpPr>
            <p:cNvPr id="5" name="Freeform 5"/>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5"/>
              <a:stretch>
                <a:fillRect/>
              </a:stretch>
            </a:blipFill>
          </p:spPr>
          <p:txBody>
            <a:bodyPr/>
            <a:lstStyle/>
            <a:p>
              <a:endParaRPr lang="en-IN"/>
            </a:p>
          </p:txBody>
        </p:sp>
        <p:sp>
          <p:nvSpPr>
            <p:cNvPr id="6" name="Freeform 6"/>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6"/>
              <a:stretch>
                <a:fillRect l="-20431" t="-87766" r="-22929" b="-100143"/>
              </a:stretch>
            </a:blipFill>
          </p:spPr>
          <p:txBody>
            <a:bodyPr/>
            <a:lstStyle/>
            <a:p>
              <a:endParaRPr lang="en-IN"/>
            </a:p>
          </p:txBody>
        </p:sp>
      </p:grpSp>
      <p:sp>
        <p:nvSpPr>
          <p:cNvPr id="7" name="TextBox 7"/>
          <p:cNvSpPr txBox="1"/>
          <p:nvPr/>
        </p:nvSpPr>
        <p:spPr>
          <a:xfrm>
            <a:off x="510786" y="1063039"/>
            <a:ext cx="9520949" cy="368579"/>
          </a:xfrm>
          <a:prstGeom prst="rect">
            <a:avLst/>
          </a:prstGeom>
        </p:spPr>
        <p:txBody>
          <a:bodyPr lIns="0" tIns="0" rIns="0" bIns="0" rtlCol="0" anchor="t">
            <a:spAutoFit/>
          </a:bodyPr>
          <a:lstStyle/>
          <a:p>
            <a:pPr algn="just">
              <a:lnSpc>
                <a:spcPts val="3049"/>
              </a:lnSpc>
            </a:pPr>
            <a:r>
              <a:rPr lang="en-US" sz="2210">
                <a:solidFill>
                  <a:srgbClr val="001597"/>
                </a:solidFill>
                <a:latin typeface="Open Sans Bold"/>
              </a:rPr>
              <a:t>About the Toolkit: </a:t>
            </a:r>
            <a:r>
              <a:rPr lang="en-US" sz="2210">
                <a:solidFill>
                  <a:srgbClr val="001597"/>
                </a:solidFill>
                <a:latin typeface="Open Sans"/>
              </a:rPr>
              <a:t>Gender &amp; Leadership Modules</a:t>
            </a:r>
          </a:p>
        </p:txBody>
      </p:sp>
      <p:sp>
        <p:nvSpPr>
          <p:cNvPr id="8" name="TextBox 8"/>
          <p:cNvSpPr txBox="1"/>
          <p:nvPr/>
        </p:nvSpPr>
        <p:spPr>
          <a:xfrm>
            <a:off x="10153446" y="7055645"/>
            <a:ext cx="219673" cy="219633"/>
          </a:xfrm>
          <a:prstGeom prst="rect">
            <a:avLst/>
          </a:prstGeom>
        </p:spPr>
        <p:txBody>
          <a:bodyPr lIns="0" tIns="0" rIns="0" bIns="0" rtlCol="0" anchor="t">
            <a:spAutoFit/>
          </a:bodyPr>
          <a:lstStyle/>
          <a:p>
            <a:pPr algn="r">
              <a:lnSpc>
                <a:spcPts val="1586"/>
              </a:lnSpc>
            </a:pPr>
            <a:r>
              <a:rPr lang="en-US" sz="1322" spc="12">
                <a:solidFill>
                  <a:srgbClr val="888888"/>
                </a:solidFill>
                <a:latin typeface="TT Rounds Condensed"/>
              </a:rPr>
              <a:t>6</a:t>
            </a:r>
          </a:p>
        </p:txBody>
      </p:sp>
      <p:sp>
        <p:nvSpPr>
          <p:cNvPr id="9" name="TextBox 9"/>
          <p:cNvSpPr txBox="1"/>
          <p:nvPr/>
        </p:nvSpPr>
        <p:spPr>
          <a:xfrm>
            <a:off x="510885" y="1710420"/>
            <a:ext cx="9520850" cy="5114925"/>
          </a:xfrm>
          <a:prstGeom prst="rect">
            <a:avLst/>
          </a:prstGeom>
        </p:spPr>
        <p:txBody>
          <a:bodyPr lIns="0" tIns="0" rIns="0" bIns="0" rtlCol="0" anchor="t">
            <a:spAutoFit/>
          </a:bodyPr>
          <a:lstStyle/>
          <a:p>
            <a:pPr algn="just">
              <a:lnSpc>
                <a:spcPts val="1560"/>
              </a:lnSpc>
            </a:pPr>
            <a:r>
              <a:rPr lang="en-US" sz="1300">
                <a:solidFill>
                  <a:srgbClr val="000000"/>
                </a:solidFill>
                <a:latin typeface="Open Sans"/>
              </a:rPr>
              <a:t>The CircuLead programme offers a comprehensive approach to empowering women in the world of business. Through a series of video modules and reflective exercises, it addresses key challenges faced by women entrepreneurs, such as Imposter Syndrome, building a strong company culture, investment readiness, and personal branding. The program's purpose is to provide women with the knowledge and tools needed to overcome these challenges, build self-confidence, create inclusive environments, navigate biases in fundraising, and establish a powerful personal brand. By equipping women with these essential skills and insights, the programme aims to promote their success, contributing to a more diverse and thriving entrepreneurial landscape.</a:t>
            </a:r>
          </a:p>
          <a:p>
            <a:pPr algn="just">
              <a:lnSpc>
                <a:spcPts val="1560"/>
              </a:lnSpc>
            </a:pPr>
            <a:endParaRPr lang="en-US" sz="1300">
              <a:solidFill>
                <a:srgbClr val="000000"/>
              </a:solidFill>
              <a:latin typeface="Open Sans"/>
            </a:endParaRPr>
          </a:p>
          <a:p>
            <a:pPr marL="175895" lvl="1" indent="-87947" algn="just">
              <a:lnSpc>
                <a:spcPts val="1560"/>
              </a:lnSpc>
              <a:buFont typeface="Arial"/>
              <a:buChar char="•"/>
            </a:pPr>
            <a:r>
              <a:rPr lang="en-US" sz="1300">
                <a:solidFill>
                  <a:srgbClr val="000000"/>
                </a:solidFill>
                <a:latin typeface="Open Sans Bold"/>
              </a:rPr>
              <a:t>Imposter Syndrome: </a:t>
            </a:r>
            <a:r>
              <a:rPr lang="en-US" sz="1300">
                <a:solidFill>
                  <a:srgbClr val="000000"/>
                </a:solidFill>
                <a:latin typeface="Open Sans"/>
              </a:rPr>
              <a:t>This module aims to provide women entrepreneurs with the necessary tools and knowledge to identify the triggers that initiate or intensify Imposter Syndrome. By challenging underlying self-beliefs and assumptions, Women Entrepreneurs can develop a stronger sense of self-worth and confidence in their abilities.</a:t>
            </a:r>
          </a:p>
          <a:p>
            <a:pPr marL="175895" lvl="1" indent="-87947" algn="l">
              <a:lnSpc>
                <a:spcPts val="1560"/>
              </a:lnSpc>
              <a:buFont typeface="Arial"/>
              <a:buChar char="•"/>
            </a:pPr>
            <a:r>
              <a:rPr lang="en-US" sz="1300">
                <a:solidFill>
                  <a:srgbClr val="000000"/>
                </a:solidFill>
                <a:latin typeface="Open Sans Bold"/>
              </a:rPr>
              <a:t>Building a Strong Company Culture: </a:t>
            </a:r>
            <a:r>
              <a:rPr lang="en-US" sz="1300">
                <a:solidFill>
                  <a:srgbClr val="000000"/>
                </a:solidFill>
                <a:latin typeface="Open Sans"/>
              </a:rPr>
              <a:t>Building a strong company culture is particularly relevant for women entrepreneurs as it creates an inclusive and supportive environment where they can thrive. </a:t>
            </a:r>
          </a:p>
          <a:p>
            <a:pPr marL="175895" lvl="1" indent="-87947" algn="l">
              <a:lnSpc>
                <a:spcPts val="1560"/>
              </a:lnSpc>
              <a:buFont typeface="Arial"/>
              <a:buChar char="•"/>
            </a:pPr>
            <a:r>
              <a:rPr lang="en-US" sz="1300">
                <a:solidFill>
                  <a:srgbClr val="000000"/>
                </a:solidFill>
                <a:latin typeface="Open Sans Bold"/>
              </a:rPr>
              <a:t>Investment Readiness: </a:t>
            </a:r>
            <a:r>
              <a:rPr lang="en-US" sz="1300">
                <a:solidFill>
                  <a:srgbClr val="000000"/>
                </a:solidFill>
                <a:latin typeface="Open Sans"/>
              </a:rPr>
              <a:t>To understand the basics of investment readiness and what it means for an early-stage business, and as a woman entrepreneur, how to navigate unconscious biases (or otherwise) by being prepared. </a:t>
            </a:r>
          </a:p>
          <a:p>
            <a:pPr marL="175895" lvl="1" indent="-87947" algn="l">
              <a:lnSpc>
                <a:spcPts val="1560"/>
              </a:lnSpc>
              <a:buFont typeface="Arial"/>
              <a:buChar char="•"/>
            </a:pPr>
            <a:r>
              <a:rPr lang="en-US" sz="1300">
                <a:solidFill>
                  <a:srgbClr val="000000"/>
                </a:solidFill>
                <a:latin typeface="Open Sans Bold"/>
              </a:rPr>
              <a:t>Personal Branding: </a:t>
            </a:r>
            <a:r>
              <a:rPr lang="en-US" sz="1300">
                <a:solidFill>
                  <a:srgbClr val="000000"/>
                </a:solidFill>
                <a:latin typeface="Open Sans"/>
              </a:rPr>
              <a:t>To guide women entrepreneurs in establishing their unique identity and credibility in the business world, fostering trust and influence. </a:t>
            </a:r>
          </a:p>
          <a:p>
            <a:pPr marL="170180" lvl="1" indent="-85090" algn="l">
              <a:lnSpc>
                <a:spcPts val="1439"/>
              </a:lnSpc>
              <a:buFont typeface="Arial"/>
              <a:buChar char="•"/>
            </a:pPr>
            <a:r>
              <a:rPr lang="en-US" sz="1200" spc="1">
                <a:solidFill>
                  <a:srgbClr val="000000"/>
                </a:solidFill>
                <a:latin typeface="DejaVu Sans Bold"/>
              </a:rPr>
              <a:t>Pitch Perfect: </a:t>
            </a:r>
            <a:r>
              <a:rPr lang="en-US" sz="1200" spc="1">
                <a:solidFill>
                  <a:srgbClr val="000000"/>
                </a:solidFill>
                <a:latin typeface="DejaVu Sans"/>
              </a:rPr>
              <a:t>Participants get an opportunity to strengthen their pitching skills in a mock pitch session with an expert panel and receive real-time feedback on their business model, investment ask and pitch deck. This is a safe space designed to help startup founders gain the confidence and skills </a:t>
            </a:r>
            <a:r>
              <a:rPr lang="en-US" sz="1200" spc="1">
                <a:solidFill>
                  <a:srgbClr val="242F40"/>
                </a:solidFill>
                <a:latin typeface="DejaVu Sans"/>
              </a:rPr>
              <a:t>needed to successfully pitch their business ideas and secure the funding they need to grow and succeed.</a:t>
            </a:r>
          </a:p>
          <a:p>
            <a:pPr marL="175895" lvl="1" indent="-87947" algn="l">
              <a:lnSpc>
                <a:spcPts val="1560"/>
              </a:lnSpc>
              <a:buFont typeface="Arial"/>
              <a:buChar char="•"/>
            </a:pPr>
            <a:r>
              <a:rPr lang="en-US" sz="1300" spc="2">
                <a:solidFill>
                  <a:srgbClr val="000000"/>
                </a:solidFill>
                <a:latin typeface="Open Sans Bold"/>
              </a:rPr>
              <a:t>Leadership Circle: </a:t>
            </a:r>
            <a:r>
              <a:rPr lang="en-US" sz="1300" spc="2">
                <a:solidFill>
                  <a:srgbClr val="000000"/>
                </a:solidFill>
                <a:latin typeface="Open Sans"/>
              </a:rPr>
              <a:t>The Leadership Circle provides a platform for leaders and founders to address the diverse challenges they encounter. From external issues like resource constraints and employee resistance to internal struggles such as self-doubt and impatience, the Leadership Circle supports individuals in navigating and overcoming these obstacles, allowing them to concentrate on their leadership journey.</a:t>
            </a:r>
          </a:p>
          <a:p>
            <a:pPr marL="175895" lvl="1" indent="-87947" algn="l">
              <a:lnSpc>
                <a:spcPts val="1560"/>
              </a:lnSpc>
            </a:pPr>
            <a:endParaRPr lang="en-US" sz="1300" spc="2">
              <a:solidFill>
                <a:srgbClr val="000000"/>
              </a:solidFill>
              <a:latin typeface="Open Sans"/>
            </a:endParaRPr>
          </a:p>
          <a:p>
            <a:pPr marL="175895" lvl="1" indent="-87947" algn="just">
              <a:lnSpc>
                <a:spcPts val="1560"/>
              </a:lnSpc>
            </a:pPr>
            <a:endParaRPr lang="en-US" sz="1300" spc="2">
              <a:solidFill>
                <a:srgbClr val="000000"/>
              </a:solidFill>
              <a:latin typeface="Open Sans"/>
            </a:endParaRPr>
          </a:p>
        </p:txBody>
      </p:sp>
      <p:grpSp>
        <p:nvGrpSpPr>
          <p:cNvPr id="10" name="Group 10"/>
          <p:cNvGrpSpPr/>
          <p:nvPr/>
        </p:nvGrpSpPr>
        <p:grpSpPr>
          <a:xfrm>
            <a:off x="1379288" y="6806846"/>
            <a:ext cx="8392429" cy="455232"/>
            <a:chOff x="0" y="0"/>
            <a:chExt cx="11189905" cy="606975"/>
          </a:xfrm>
        </p:grpSpPr>
        <p:sp>
          <p:nvSpPr>
            <p:cNvPr id="11" name="Freeform 11"/>
            <p:cNvSpPr/>
            <p:nvPr/>
          </p:nvSpPr>
          <p:spPr>
            <a:xfrm>
              <a:off x="0" y="0"/>
              <a:ext cx="11189843" cy="607000"/>
            </a:xfrm>
            <a:custGeom>
              <a:avLst/>
              <a:gdLst/>
              <a:ahLst/>
              <a:cxnLst/>
              <a:rect l="l" t="t" r="r" b="b"/>
              <a:pathLst>
                <a:path w="11189843" h="607000">
                  <a:moveTo>
                    <a:pt x="0" y="0"/>
                  </a:moveTo>
                  <a:lnTo>
                    <a:pt x="11189843" y="0"/>
                  </a:lnTo>
                  <a:lnTo>
                    <a:pt x="11189843" y="607000"/>
                  </a:lnTo>
                  <a:lnTo>
                    <a:pt x="0" y="607000"/>
                  </a:lnTo>
                  <a:close/>
                </a:path>
              </a:pathLst>
            </a:custGeom>
            <a:solidFill>
              <a:srgbClr val="D8D8D8"/>
            </a:solidFill>
          </p:spPr>
          <p:txBody>
            <a:bodyPr/>
            <a:lstStyle/>
            <a:p>
              <a:endParaRPr lang="en-IN"/>
            </a:p>
          </p:txBody>
        </p:sp>
        <p:sp>
          <p:nvSpPr>
            <p:cNvPr id="12" name="TextBox 12"/>
            <p:cNvSpPr txBox="1"/>
            <p:nvPr/>
          </p:nvSpPr>
          <p:spPr>
            <a:xfrm>
              <a:off x="0" y="-9525"/>
              <a:ext cx="11189905" cy="616500"/>
            </a:xfrm>
            <a:prstGeom prst="rect">
              <a:avLst/>
            </a:prstGeom>
          </p:spPr>
          <p:txBody>
            <a:bodyPr lIns="50800" tIns="50800" rIns="50800" bIns="50800" rtlCol="0" anchor="ctr"/>
            <a:lstStyle/>
            <a:p>
              <a:pPr algn="ctr">
                <a:lnSpc>
                  <a:spcPts val="1320"/>
                </a:lnSpc>
              </a:pPr>
              <a:r>
                <a:rPr lang="en-US" sz="1100" spc="10">
                  <a:solidFill>
                    <a:srgbClr val="808080"/>
                  </a:solidFill>
                  <a:latin typeface="TT Rounds Condensed"/>
                </a:rPr>
                <a:t>Please note that the content in the video modules for Gender and Leadership Modules  were originally developed for the SHELeads cohort as part of the GIZ Her&amp;Now project in the year 2020, and have been adapted for the purpose of this training.</a:t>
              </a: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50559" y="1686183"/>
            <a:ext cx="8790693" cy="5348166"/>
          </a:xfrm>
          <a:prstGeom prst="rect">
            <a:avLst/>
          </a:prstGeom>
        </p:spPr>
        <p:txBody>
          <a:bodyPr lIns="0" tIns="0" rIns="0" bIns="0" rtlCol="0" anchor="t">
            <a:spAutoFit/>
          </a:bodyPr>
          <a:lstStyle/>
          <a:p>
            <a:pPr algn="l">
              <a:lnSpc>
                <a:spcPts val="2889"/>
              </a:lnSpc>
            </a:pPr>
            <a:r>
              <a:rPr lang="en-US" sz="2094">
                <a:solidFill>
                  <a:srgbClr val="003891"/>
                </a:solidFill>
                <a:latin typeface="Open Sans Bold"/>
              </a:rPr>
              <a:t>Read the following prompts and reflect on your own experience:</a:t>
            </a:r>
          </a:p>
          <a:p>
            <a:pPr algn="l">
              <a:lnSpc>
                <a:spcPts val="3194"/>
              </a:lnSpc>
            </a:pPr>
            <a:endParaRPr lang="en-US" sz="2094">
              <a:solidFill>
                <a:srgbClr val="003891"/>
              </a:solidFill>
              <a:latin typeface="Open Sans Bold"/>
            </a:endParaRPr>
          </a:p>
          <a:p>
            <a:pPr marL="384300" lvl="1" indent="-192150" algn="l">
              <a:lnSpc>
                <a:spcPts val="2777"/>
              </a:lnSpc>
              <a:buFont typeface="Arial"/>
              <a:buChar char="•"/>
            </a:pPr>
            <a:r>
              <a:rPr lang="en-US" sz="2315">
                <a:solidFill>
                  <a:srgbClr val="000000"/>
                </a:solidFill>
                <a:latin typeface="Open Sans"/>
              </a:rPr>
              <a:t>Have you ever experienced imposter syndrome or felt like you lack confidence in the work that you do? Have you ever held back from doing something you wanted to do because you weren’t confident?</a:t>
            </a:r>
          </a:p>
          <a:p>
            <a:pPr marL="384300" lvl="1" indent="-192150" algn="l">
              <a:lnSpc>
                <a:spcPts val="2777"/>
              </a:lnSpc>
            </a:pPr>
            <a:endParaRPr lang="en-US" sz="2315">
              <a:solidFill>
                <a:srgbClr val="000000"/>
              </a:solidFill>
              <a:latin typeface="Open Sans"/>
            </a:endParaRPr>
          </a:p>
          <a:p>
            <a:pPr marL="384300" lvl="1" indent="-192150" algn="l">
              <a:lnSpc>
                <a:spcPts val="2777"/>
              </a:lnSpc>
              <a:buFont typeface="Arial"/>
              <a:buChar char="•"/>
            </a:pPr>
            <a:r>
              <a:rPr lang="en-US" sz="2315">
                <a:solidFill>
                  <a:srgbClr val="000000"/>
                </a:solidFill>
                <a:latin typeface="Open Sans"/>
              </a:rPr>
              <a:t>What signs helped you recognize your imposter syndrome? How were you able to overcome your experience of imposter syndrome?</a:t>
            </a:r>
          </a:p>
          <a:p>
            <a:pPr marL="384300" lvl="1" indent="-192150" algn="l">
              <a:lnSpc>
                <a:spcPts val="2777"/>
              </a:lnSpc>
            </a:pPr>
            <a:endParaRPr lang="en-US" sz="2315">
              <a:solidFill>
                <a:srgbClr val="000000"/>
              </a:solidFill>
              <a:latin typeface="Open Sans"/>
            </a:endParaRPr>
          </a:p>
          <a:p>
            <a:pPr marL="384300" lvl="1" indent="-192150" algn="l">
              <a:lnSpc>
                <a:spcPts val="2777"/>
              </a:lnSpc>
              <a:buFont typeface="Arial"/>
              <a:buChar char="•"/>
            </a:pPr>
            <a:r>
              <a:rPr lang="en-US" sz="2315">
                <a:solidFill>
                  <a:srgbClr val="000000"/>
                </a:solidFill>
                <a:latin typeface="Open Sans"/>
              </a:rPr>
              <a:t>How can you support someone with imposter syndrome? How can you make your organisation free of imposter syndrome?</a:t>
            </a:r>
          </a:p>
          <a:p>
            <a:pPr marL="384300" lvl="1" indent="-192150" algn="l">
              <a:lnSpc>
                <a:spcPts val="2777"/>
              </a:lnSpc>
            </a:pPr>
            <a:endParaRPr lang="en-US" sz="2315">
              <a:solidFill>
                <a:srgbClr val="000000"/>
              </a:solidFill>
              <a:latin typeface="Open Sans"/>
            </a:endParaRPr>
          </a:p>
        </p:txBody>
      </p:sp>
      <p:sp>
        <p:nvSpPr>
          <p:cNvPr id="3" name="TextBox 3"/>
          <p:cNvSpPr txBox="1"/>
          <p:nvPr/>
        </p:nvSpPr>
        <p:spPr>
          <a:xfrm>
            <a:off x="750489" y="802477"/>
            <a:ext cx="9190834" cy="1018383"/>
          </a:xfrm>
          <a:prstGeom prst="rect">
            <a:avLst/>
          </a:prstGeom>
        </p:spPr>
        <p:txBody>
          <a:bodyPr lIns="0" tIns="0" rIns="0" bIns="0" rtlCol="0" anchor="t">
            <a:spAutoFit/>
          </a:bodyPr>
          <a:lstStyle/>
          <a:p>
            <a:pPr algn="l">
              <a:lnSpc>
                <a:spcPts val="3993"/>
              </a:lnSpc>
            </a:pPr>
            <a:r>
              <a:rPr lang="en-US" sz="3698">
                <a:solidFill>
                  <a:srgbClr val="003891"/>
                </a:solidFill>
                <a:latin typeface="Open Sans Bold"/>
              </a:rPr>
              <a:t>Reflection assignment</a:t>
            </a:r>
          </a:p>
          <a:p>
            <a:pPr algn="l">
              <a:lnSpc>
                <a:spcPts val="3993"/>
              </a:lnSpc>
            </a:pPr>
            <a:endParaRPr lang="en-US" sz="3698">
              <a:solidFill>
                <a:srgbClr val="003891"/>
              </a:solidFill>
              <a:latin typeface="Open Sans Bold"/>
            </a:endParaRPr>
          </a:p>
        </p:txBody>
      </p:sp>
      <p:sp>
        <p:nvSpPr>
          <p:cNvPr id="4" name="AutoShape 4"/>
          <p:cNvSpPr/>
          <p:nvPr/>
        </p:nvSpPr>
        <p:spPr>
          <a:xfrm rot="3474">
            <a:off x="581042" y="1431631"/>
            <a:ext cx="9424401" cy="0"/>
          </a:xfrm>
          <a:prstGeom prst="line">
            <a:avLst/>
          </a:prstGeom>
          <a:ln w="9525" cap="rnd">
            <a:solidFill>
              <a:srgbClr val="003891"/>
            </a:solidFill>
            <a:prstDash val="solid"/>
            <a:headEnd type="none" w="sm" len="sm"/>
            <a:tailEnd type="none" w="sm" len="sm"/>
          </a:ln>
        </p:spPr>
        <p:txBody>
          <a:bodyPr/>
          <a:lstStyle/>
          <a:p>
            <a:endParaRPr lang="en-IN"/>
          </a:p>
        </p:txBody>
      </p:sp>
      <p:sp>
        <p:nvSpPr>
          <p:cNvPr id="5" name="TextBox 5"/>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67</a:t>
            </a:r>
          </a:p>
        </p:txBody>
      </p:sp>
      <p:grpSp>
        <p:nvGrpSpPr>
          <p:cNvPr id="6" name="Group 6"/>
          <p:cNvGrpSpPr/>
          <p:nvPr/>
        </p:nvGrpSpPr>
        <p:grpSpPr>
          <a:xfrm>
            <a:off x="267443" y="49632"/>
            <a:ext cx="10315411" cy="825810"/>
            <a:chOff x="0" y="0"/>
            <a:chExt cx="13753881" cy="1101080"/>
          </a:xfrm>
        </p:grpSpPr>
        <p:sp>
          <p:nvSpPr>
            <p:cNvPr id="7" name="Freeform 7"/>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8" name="Freeform 8"/>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9" name="Freeform 9"/>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57056" y="2964523"/>
            <a:ext cx="3203862" cy="1600200"/>
          </a:xfrm>
          <a:prstGeom prst="rect">
            <a:avLst/>
          </a:prstGeom>
        </p:spPr>
        <p:txBody>
          <a:bodyPr lIns="0" tIns="0" rIns="0" bIns="0" rtlCol="0" anchor="t">
            <a:spAutoFit/>
          </a:bodyPr>
          <a:lstStyle/>
          <a:p>
            <a:pPr algn="ctr">
              <a:lnSpc>
                <a:spcPts val="3175"/>
              </a:lnSpc>
            </a:pPr>
            <a:r>
              <a:rPr lang="en-US" sz="2646">
                <a:solidFill>
                  <a:srgbClr val="242F40"/>
                </a:solidFill>
                <a:latin typeface="Open Sans"/>
              </a:rPr>
              <a:t>Scan the QR code to check out the reflections of the cohort:</a:t>
            </a:r>
          </a:p>
        </p:txBody>
      </p:sp>
      <p:sp>
        <p:nvSpPr>
          <p:cNvPr id="3" name="TextBox 3"/>
          <p:cNvSpPr txBox="1"/>
          <p:nvPr/>
        </p:nvSpPr>
        <p:spPr>
          <a:xfrm>
            <a:off x="750489" y="802477"/>
            <a:ext cx="9190834" cy="1523208"/>
          </a:xfrm>
          <a:prstGeom prst="rect">
            <a:avLst/>
          </a:prstGeom>
        </p:spPr>
        <p:txBody>
          <a:bodyPr lIns="0" tIns="0" rIns="0" bIns="0" rtlCol="0" anchor="t">
            <a:spAutoFit/>
          </a:bodyPr>
          <a:lstStyle/>
          <a:p>
            <a:pPr algn="l">
              <a:lnSpc>
                <a:spcPts val="3993"/>
              </a:lnSpc>
            </a:pPr>
            <a:r>
              <a:rPr lang="en-US" sz="3698">
                <a:solidFill>
                  <a:srgbClr val="003891"/>
                </a:solidFill>
                <a:latin typeface="Open Sans Bold"/>
              </a:rPr>
              <a:t>Reflection assignment</a:t>
            </a:r>
          </a:p>
          <a:p>
            <a:pPr algn="l">
              <a:lnSpc>
                <a:spcPts val="3993"/>
              </a:lnSpc>
            </a:pPr>
            <a:endParaRPr lang="en-US" sz="3698">
              <a:solidFill>
                <a:srgbClr val="003891"/>
              </a:solidFill>
              <a:latin typeface="Open Sans Bold"/>
            </a:endParaRPr>
          </a:p>
          <a:p>
            <a:pPr algn="l">
              <a:lnSpc>
                <a:spcPts val="3993"/>
              </a:lnSpc>
            </a:pPr>
            <a:endParaRPr lang="en-US" sz="3698">
              <a:solidFill>
                <a:srgbClr val="003891"/>
              </a:solidFill>
              <a:latin typeface="Open Sans Bold"/>
            </a:endParaRPr>
          </a:p>
        </p:txBody>
      </p:sp>
      <p:sp>
        <p:nvSpPr>
          <p:cNvPr id="4" name="AutoShape 4"/>
          <p:cNvSpPr/>
          <p:nvPr/>
        </p:nvSpPr>
        <p:spPr>
          <a:xfrm rot="3474">
            <a:off x="581042" y="1431631"/>
            <a:ext cx="9424401" cy="0"/>
          </a:xfrm>
          <a:prstGeom prst="line">
            <a:avLst/>
          </a:prstGeom>
          <a:ln w="9525" cap="rnd">
            <a:solidFill>
              <a:srgbClr val="003891"/>
            </a:solidFill>
            <a:prstDash val="solid"/>
            <a:headEnd type="none" w="sm" len="sm"/>
            <a:tailEnd type="none" w="sm" len="sm"/>
          </a:ln>
        </p:spPr>
        <p:txBody>
          <a:bodyPr/>
          <a:lstStyle/>
          <a:p>
            <a:endParaRPr lang="en-IN"/>
          </a:p>
        </p:txBody>
      </p:sp>
      <p:sp>
        <p:nvSpPr>
          <p:cNvPr id="5" name="TextBox 5"/>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68</a:t>
            </a:r>
          </a:p>
        </p:txBody>
      </p:sp>
      <p:sp>
        <p:nvSpPr>
          <p:cNvPr id="6" name="Freeform 6"/>
          <p:cNvSpPr/>
          <p:nvPr/>
        </p:nvSpPr>
        <p:spPr>
          <a:xfrm>
            <a:off x="6481850" y="2546775"/>
            <a:ext cx="2696200" cy="2696200"/>
          </a:xfrm>
          <a:custGeom>
            <a:avLst/>
            <a:gdLst/>
            <a:ahLst/>
            <a:cxnLst/>
            <a:rect l="l" t="t" r="r" b="b"/>
            <a:pathLst>
              <a:path w="2696200" h="2696200">
                <a:moveTo>
                  <a:pt x="0" y="0"/>
                </a:moveTo>
                <a:lnTo>
                  <a:pt x="2696200" y="0"/>
                </a:lnTo>
                <a:lnTo>
                  <a:pt x="2696200" y="2696200"/>
                </a:lnTo>
                <a:lnTo>
                  <a:pt x="0" y="2696200"/>
                </a:lnTo>
                <a:lnTo>
                  <a:pt x="0" y="0"/>
                </a:lnTo>
                <a:close/>
              </a:path>
            </a:pathLst>
          </a:custGeom>
          <a:blipFill>
            <a:blip r:embed="rId3"/>
            <a:stretch>
              <a:fillRect/>
            </a:stretch>
          </a:blipFill>
        </p:spPr>
        <p:txBody>
          <a:bodyPr/>
          <a:lstStyle/>
          <a:p>
            <a:endParaRPr lang="en-IN"/>
          </a:p>
        </p:txBody>
      </p:sp>
      <p:grpSp>
        <p:nvGrpSpPr>
          <p:cNvPr id="7" name="Group 7"/>
          <p:cNvGrpSpPr/>
          <p:nvPr/>
        </p:nvGrpSpPr>
        <p:grpSpPr>
          <a:xfrm>
            <a:off x="267443" y="49632"/>
            <a:ext cx="10315411" cy="825810"/>
            <a:chOff x="0" y="0"/>
            <a:chExt cx="13753881" cy="1101080"/>
          </a:xfrm>
        </p:grpSpPr>
        <p:sp>
          <p:nvSpPr>
            <p:cNvPr id="8" name="Freeform 8"/>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4"/>
              <a:stretch>
                <a:fillRect/>
              </a:stretch>
            </a:blipFill>
          </p:spPr>
          <p:txBody>
            <a:bodyPr/>
            <a:lstStyle/>
            <a:p>
              <a:endParaRPr lang="en-IN"/>
            </a:p>
          </p:txBody>
        </p:sp>
        <p:sp>
          <p:nvSpPr>
            <p:cNvPr id="9" name="Freeform 9"/>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5"/>
              <a:stretch>
                <a:fillRect/>
              </a:stretch>
            </a:blipFill>
          </p:spPr>
          <p:txBody>
            <a:bodyPr/>
            <a:lstStyle/>
            <a:p>
              <a:endParaRPr lang="en-IN"/>
            </a:p>
          </p:txBody>
        </p:sp>
        <p:sp>
          <p:nvSpPr>
            <p:cNvPr id="10" name="Freeform 10"/>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6"/>
              <a:stretch>
                <a:fillRect l="-20431" t="-87766" r="-22929" b="-100143"/>
              </a:stretch>
            </a:blipFill>
          </p:spPr>
          <p:txBody>
            <a:bodyPr/>
            <a:lstStyle/>
            <a:p>
              <a:endParaRPr lang="en-IN"/>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3474">
            <a:off x="581042" y="1431631"/>
            <a:ext cx="9424401" cy="0"/>
          </a:xfrm>
          <a:prstGeom prst="line">
            <a:avLst/>
          </a:prstGeom>
          <a:ln w="9525" cap="rnd">
            <a:solidFill>
              <a:srgbClr val="003891"/>
            </a:solidFill>
            <a:prstDash val="solid"/>
            <a:headEnd type="none" w="sm" len="sm"/>
            <a:tailEnd type="none" w="sm" len="sm"/>
          </a:ln>
        </p:spPr>
        <p:txBody>
          <a:bodyPr/>
          <a:lstStyle/>
          <a:p>
            <a:endParaRPr lang="en-IN"/>
          </a:p>
        </p:txBody>
      </p:sp>
      <p:sp>
        <p:nvSpPr>
          <p:cNvPr id="3" name="Freeform 3"/>
          <p:cNvSpPr/>
          <p:nvPr/>
        </p:nvSpPr>
        <p:spPr>
          <a:xfrm>
            <a:off x="656870" y="1541168"/>
            <a:ext cx="9341153" cy="5702841"/>
          </a:xfrm>
          <a:custGeom>
            <a:avLst/>
            <a:gdLst/>
            <a:ahLst/>
            <a:cxnLst/>
            <a:rect l="l" t="t" r="r" b="b"/>
            <a:pathLst>
              <a:path w="9341153" h="5702841">
                <a:moveTo>
                  <a:pt x="0" y="0"/>
                </a:moveTo>
                <a:lnTo>
                  <a:pt x="9341153" y="0"/>
                </a:lnTo>
                <a:lnTo>
                  <a:pt x="9341153" y="5702842"/>
                </a:lnTo>
                <a:lnTo>
                  <a:pt x="0" y="5702842"/>
                </a:lnTo>
                <a:lnTo>
                  <a:pt x="0" y="0"/>
                </a:lnTo>
                <a:close/>
              </a:path>
            </a:pathLst>
          </a:custGeom>
          <a:blipFill>
            <a:blip r:embed="rId3"/>
            <a:stretch>
              <a:fillRect/>
            </a:stretch>
          </a:blipFill>
        </p:spPr>
        <p:txBody>
          <a:bodyPr/>
          <a:lstStyle/>
          <a:p>
            <a:endParaRPr lang="en-IN"/>
          </a:p>
        </p:txBody>
      </p:sp>
      <p:sp>
        <p:nvSpPr>
          <p:cNvPr id="4" name="TextBox 4"/>
          <p:cNvSpPr txBox="1"/>
          <p:nvPr/>
        </p:nvSpPr>
        <p:spPr>
          <a:xfrm>
            <a:off x="750489" y="792952"/>
            <a:ext cx="9476898" cy="540549"/>
          </a:xfrm>
          <a:prstGeom prst="rect">
            <a:avLst/>
          </a:prstGeom>
        </p:spPr>
        <p:txBody>
          <a:bodyPr lIns="0" tIns="0" rIns="0" bIns="0" rtlCol="0" anchor="t">
            <a:spAutoFit/>
          </a:bodyPr>
          <a:lstStyle/>
          <a:p>
            <a:pPr algn="l">
              <a:lnSpc>
                <a:spcPts val="4118"/>
              </a:lnSpc>
            </a:pPr>
            <a:r>
              <a:rPr lang="en-US" sz="3813">
                <a:solidFill>
                  <a:srgbClr val="003891"/>
                </a:solidFill>
                <a:latin typeface="Open Sans Bold"/>
              </a:rPr>
              <a:t>Additional Readings</a:t>
            </a:r>
          </a:p>
        </p:txBody>
      </p:sp>
      <p:sp>
        <p:nvSpPr>
          <p:cNvPr id="5" name="TextBox 5"/>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69</a:t>
            </a:r>
          </a:p>
        </p:txBody>
      </p:sp>
      <p:grpSp>
        <p:nvGrpSpPr>
          <p:cNvPr id="6" name="Group 6"/>
          <p:cNvGrpSpPr/>
          <p:nvPr/>
        </p:nvGrpSpPr>
        <p:grpSpPr>
          <a:xfrm>
            <a:off x="267443" y="49632"/>
            <a:ext cx="10315411" cy="825810"/>
            <a:chOff x="0" y="0"/>
            <a:chExt cx="13753881" cy="1101080"/>
          </a:xfrm>
        </p:grpSpPr>
        <p:sp>
          <p:nvSpPr>
            <p:cNvPr id="7" name="Freeform 7"/>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4"/>
              <a:stretch>
                <a:fillRect/>
              </a:stretch>
            </a:blipFill>
          </p:spPr>
          <p:txBody>
            <a:bodyPr/>
            <a:lstStyle/>
            <a:p>
              <a:endParaRPr lang="en-IN"/>
            </a:p>
          </p:txBody>
        </p:sp>
        <p:sp>
          <p:nvSpPr>
            <p:cNvPr id="8" name="Freeform 8"/>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5"/>
              <a:stretch>
                <a:fillRect/>
              </a:stretch>
            </a:blipFill>
          </p:spPr>
          <p:txBody>
            <a:bodyPr/>
            <a:lstStyle/>
            <a:p>
              <a:endParaRPr lang="en-IN"/>
            </a:p>
          </p:txBody>
        </p:sp>
        <p:sp>
          <p:nvSpPr>
            <p:cNvPr id="9" name="Freeform 9"/>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6"/>
              <a:stretch>
                <a:fillRect l="-20431" t="-87766" r="-22929" b="-100143"/>
              </a:stretch>
            </a:blipFill>
          </p:spPr>
          <p:txBody>
            <a:bodyPr/>
            <a:lstStyle/>
            <a:p>
              <a:endParaRPr lang="en-IN"/>
            </a:p>
          </p:txBody>
        </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700"/>
            <a:ext cx="10691813" cy="7559675"/>
          </a:xfrm>
          <a:custGeom>
            <a:avLst/>
            <a:gdLst/>
            <a:ahLst/>
            <a:cxnLst/>
            <a:rect l="l" t="t" r="r" b="b"/>
            <a:pathLst>
              <a:path w="10691813" h="7559675">
                <a:moveTo>
                  <a:pt x="0" y="0"/>
                </a:moveTo>
                <a:lnTo>
                  <a:pt x="10691813" y="0"/>
                </a:lnTo>
                <a:lnTo>
                  <a:pt x="10691813" y="7559675"/>
                </a:lnTo>
                <a:lnTo>
                  <a:pt x="0" y="7559675"/>
                </a:lnTo>
                <a:lnTo>
                  <a:pt x="0" y="0"/>
                </a:lnTo>
                <a:close/>
              </a:path>
            </a:pathLst>
          </a:custGeom>
          <a:blipFill>
            <a:blip r:embed="rId3"/>
            <a:stretch>
              <a:fillRect b="-6074"/>
            </a:stretch>
          </a:blipFill>
        </p:spPr>
        <p:txBody>
          <a:bodyPr/>
          <a:lstStyle/>
          <a:p>
            <a:endParaRPr lang="en-IN"/>
          </a:p>
        </p:txBody>
      </p:sp>
      <p:sp>
        <p:nvSpPr>
          <p:cNvPr id="3" name="TextBox 3"/>
          <p:cNvSpPr txBox="1"/>
          <p:nvPr/>
        </p:nvSpPr>
        <p:spPr>
          <a:xfrm>
            <a:off x="1030394" y="2730769"/>
            <a:ext cx="7746691" cy="1320346"/>
          </a:xfrm>
          <a:prstGeom prst="rect">
            <a:avLst/>
          </a:prstGeom>
        </p:spPr>
        <p:txBody>
          <a:bodyPr lIns="0" tIns="0" rIns="0" bIns="0" rtlCol="0" anchor="t">
            <a:spAutoFit/>
          </a:bodyPr>
          <a:lstStyle/>
          <a:p>
            <a:pPr algn="l">
              <a:lnSpc>
                <a:spcPts val="5142"/>
              </a:lnSpc>
            </a:pPr>
            <a:r>
              <a:rPr lang="en-US" sz="4761">
                <a:solidFill>
                  <a:srgbClr val="FFFFFF"/>
                </a:solidFill>
                <a:latin typeface="Open Sans Bold"/>
              </a:rPr>
              <a:t>Building a Strong Company Culture</a:t>
            </a:r>
          </a:p>
        </p:txBody>
      </p:sp>
      <p:sp>
        <p:nvSpPr>
          <p:cNvPr id="4" name="TextBox 4"/>
          <p:cNvSpPr txBox="1"/>
          <p:nvPr/>
        </p:nvSpPr>
        <p:spPr>
          <a:xfrm>
            <a:off x="1030394" y="4282378"/>
            <a:ext cx="5357424" cy="419100"/>
          </a:xfrm>
          <a:prstGeom prst="rect">
            <a:avLst/>
          </a:prstGeom>
        </p:spPr>
        <p:txBody>
          <a:bodyPr lIns="0" tIns="0" rIns="0" bIns="0" rtlCol="0" anchor="t">
            <a:spAutoFit/>
          </a:bodyPr>
          <a:lstStyle/>
          <a:p>
            <a:pPr algn="l">
              <a:lnSpc>
                <a:spcPts val="3307"/>
              </a:lnSpc>
            </a:pPr>
            <a:r>
              <a:rPr lang="en-US" sz="2756">
                <a:solidFill>
                  <a:srgbClr val="FFFFFF"/>
                </a:solidFill>
                <a:latin typeface="Open Sans"/>
              </a:rPr>
              <a:t>Leadership Module 2</a:t>
            </a:r>
          </a:p>
        </p:txBody>
      </p:sp>
      <p:sp>
        <p:nvSpPr>
          <p:cNvPr id="5" name="AutoShape 5"/>
          <p:cNvSpPr/>
          <p:nvPr/>
        </p:nvSpPr>
        <p:spPr>
          <a:xfrm rot="5153">
            <a:off x="924853" y="4112378"/>
            <a:ext cx="6353244" cy="0"/>
          </a:xfrm>
          <a:prstGeom prst="line">
            <a:avLst/>
          </a:prstGeom>
          <a:ln w="9525" cap="rnd">
            <a:solidFill>
              <a:srgbClr val="FFFFFF"/>
            </a:solidFill>
            <a:prstDash val="solid"/>
            <a:headEnd type="none" w="sm" len="sm"/>
            <a:tailEnd type="none" w="sm" len="sm"/>
          </a:ln>
        </p:spPr>
        <p:txBody>
          <a:bodyPr/>
          <a:lstStyle/>
          <a:p>
            <a:endParaRPr lang="en-IN"/>
          </a:p>
        </p:txBody>
      </p:sp>
      <p:sp>
        <p:nvSpPr>
          <p:cNvPr id="6" name="TextBox 6"/>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70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50488" y="945330"/>
            <a:ext cx="9190834" cy="448818"/>
          </a:xfrm>
          <a:prstGeom prst="rect">
            <a:avLst/>
          </a:prstGeom>
        </p:spPr>
        <p:txBody>
          <a:bodyPr lIns="0" tIns="0" rIns="0" bIns="0" rtlCol="0" anchor="t">
            <a:spAutoFit/>
          </a:bodyPr>
          <a:lstStyle/>
          <a:p>
            <a:pPr algn="l">
              <a:lnSpc>
                <a:spcPts val="3456"/>
              </a:lnSpc>
            </a:pPr>
            <a:r>
              <a:rPr lang="en-US" sz="3200">
                <a:solidFill>
                  <a:srgbClr val="003891"/>
                </a:solidFill>
                <a:latin typeface="Open Sans Bold"/>
              </a:rPr>
              <a:t>What is company culture?</a:t>
            </a:r>
          </a:p>
        </p:txBody>
      </p:sp>
      <p:sp>
        <p:nvSpPr>
          <p:cNvPr id="3" name="AutoShape 3"/>
          <p:cNvSpPr/>
          <p:nvPr/>
        </p:nvSpPr>
        <p:spPr>
          <a:xfrm rot="4544">
            <a:off x="799326" y="1430319"/>
            <a:ext cx="9206146" cy="0"/>
          </a:xfrm>
          <a:prstGeom prst="line">
            <a:avLst/>
          </a:prstGeom>
          <a:ln w="9525" cap="rnd">
            <a:solidFill>
              <a:srgbClr val="003891"/>
            </a:solidFill>
            <a:prstDash val="solid"/>
            <a:headEnd type="none" w="sm" len="sm"/>
            <a:tailEnd type="none" w="sm" len="sm"/>
          </a:ln>
        </p:spPr>
        <p:txBody>
          <a:bodyPr/>
          <a:lstStyle/>
          <a:p>
            <a:endParaRPr lang="en-IN"/>
          </a:p>
        </p:txBody>
      </p:sp>
      <p:sp>
        <p:nvSpPr>
          <p:cNvPr id="4" name="TextBox 4"/>
          <p:cNvSpPr txBox="1"/>
          <p:nvPr/>
        </p:nvSpPr>
        <p:spPr>
          <a:xfrm>
            <a:off x="716923" y="1974802"/>
            <a:ext cx="9258050" cy="4695825"/>
          </a:xfrm>
          <a:prstGeom prst="rect">
            <a:avLst/>
          </a:prstGeom>
        </p:spPr>
        <p:txBody>
          <a:bodyPr lIns="0" tIns="0" rIns="0" bIns="0" rtlCol="0" anchor="t">
            <a:spAutoFit/>
          </a:bodyPr>
          <a:lstStyle/>
          <a:p>
            <a:pPr marL="408554" lvl="1" indent="-204277" algn="l">
              <a:lnSpc>
                <a:spcPts val="2879"/>
              </a:lnSpc>
              <a:buFont typeface="Arial"/>
              <a:buChar char="•"/>
            </a:pPr>
            <a:r>
              <a:rPr lang="en-US" sz="2400">
                <a:solidFill>
                  <a:srgbClr val="000000"/>
                </a:solidFill>
                <a:latin typeface="Open Sans"/>
              </a:rPr>
              <a:t>Company culture refers to the shared values, beliefs, behaviors, and norms that shape the work environment and interactions within an organisation. It encompasses the organisation's core principles, mission, and vision, as well as the way employees collaborate, make decisions, and conduct themselves on a day-to-day basis. </a:t>
            </a:r>
          </a:p>
          <a:p>
            <a:pPr marL="408554" lvl="1" indent="-204277" algn="l">
              <a:lnSpc>
                <a:spcPts val="2879"/>
              </a:lnSpc>
            </a:pPr>
            <a:endParaRPr lang="en-US" sz="2400">
              <a:solidFill>
                <a:srgbClr val="000000"/>
              </a:solidFill>
              <a:latin typeface="Open Sans"/>
            </a:endParaRPr>
          </a:p>
          <a:p>
            <a:pPr marL="408554" lvl="1" indent="-204277" algn="l">
              <a:lnSpc>
                <a:spcPts val="2879"/>
              </a:lnSpc>
              <a:buFont typeface="Arial"/>
              <a:buChar char="•"/>
            </a:pPr>
            <a:r>
              <a:rPr lang="en-US" sz="2400">
                <a:solidFill>
                  <a:srgbClr val="000000"/>
                </a:solidFill>
                <a:latin typeface="Open Sans"/>
              </a:rPr>
              <a:t>A strong company culture defines the identity of the organisation, guides its employees, and plays a significant role in its overall success. It can be inclusive, innovative, customer-centric, or any combination of values and principles that the organisation prioritizes to create a unique and productive work environment.</a:t>
            </a:r>
          </a:p>
        </p:txBody>
      </p:sp>
      <p:sp>
        <p:nvSpPr>
          <p:cNvPr id="5" name="TextBox 5"/>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71</a:t>
            </a:r>
          </a:p>
        </p:txBody>
      </p:sp>
      <p:grpSp>
        <p:nvGrpSpPr>
          <p:cNvPr id="6" name="Group 6"/>
          <p:cNvGrpSpPr/>
          <p:nvPr/>
        </p:nvGrpSpPr>
        <p:grpSpPr>
          <a:xfrm>
            <a:off x="267443" y="49632"/>
            <a:ext cx="10315411" cy="825810"/>
            <a:chOff x="0" y="0"/>
            <a:chExt cx="13753881" cy="1101080"/>
          </a:xfrm>
        </p:grpSpPr>
        <p:sp>
          <p:nvSpPr>
            <p:cNvPr id="7" name="Freeform 7"/>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8" name="Freeform 8"/>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9" name="Freeform 9"/>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04868" y="899055"/>
            <a:ext cx="9190834" cy="448818"/>
          </a:xfrm>
          <a:prstGeom prst="rect">
            <a:avLst/>
          </a:prstGeom>
        </p:spPr>
        <p:txBody>
          <a:bodyPr lIns="0" tIns="0" rIns="0" bIns="0" rtlCol="0" anchor="t">
            <a:spAutoFit/>
          </a:bodyPr>
          <a:lstStyle/>
          <a:p>
            <a:pPr algn="l">
              <a:lnSpc>
                <a:spcPts val="3456"/>
              </a:lnSpc>
            </a:pPr>
            <a:r>
              <a:rPr lang="en-US" sz="3200">
                <a:solidFill>
                  <a:srgbClr val="003399"/>
                </a:solidFill>
                <a:latin typeface="Open Sans Bold"/>
              </a:rPr>
              <a:t>Company culture and growth</a:t>
            </a:r>
          </a:p>
        </p:txBody>
      </p:sp>
      <p:sp>
        <p:nvSpPr>
          <p:cNvPr id="3" name="TextBox 3"/>
          <p:cNvSpPr txBox="1"/>
          <p:nvPr/>
        </p:nvSpPr>
        <p:spPr>
          <a:xfrm>
            <a:off x="904869" y="1788241"/>
            <a:ext cx="8994950" cy="4333875"/>
          </a:xfrm>
          <a:prstGeom prst="rect">
            <a:avLst/>
          </a:prstGeom>
        </p:spPr>
        <p:txBody>
          <a:bodyPr lIns="0" tIns="0" rIns="0" bIns="0" rtlCol="0" anchor="t">
            <a:spAutoFit/>
          </a:bodyPr>
          <a:lstStyle/>
          <a:p>
            <a:pPr marL="378585" lvl="1" indent="-189292" algn="l">
              <a:lnSpc>
                <a:spcPts val="2658"/>
              </a:lnSpc>
              <a:buFont typeface="Arial"/>
              <a:buChar char="•"/>
            </a:pPr>
            <a:r>
              <a:rPr lang="en-US" sz="2215">
                <a:solidFill>
                  <a:srgbClr val="000000"/>
                </a:solidFill>
                <a:latin typeface="Open Sans"/>
              </a:rPr>
              <a:t>A positive company culture is integral to fueling growth by promoting employee retention, productivity, and innovation. </a:t>
            </a:r>
          </a:p>
          <a:p>
            <a:pPr marL="378585" lvl="1" indent="-189292" algn="l">
              <a:lnSpc>
                <a:spcPts val="2658"/>
              </a:lnSpc>
            </a:pPr>
            <a:endParaRPr lang="en-US" sz="2215">
              <a:solidFill>
                <a:srgbClr val="000000"/>
              </a:solidFill>
              <a:latin typeface="Open Sans"/>
            </a:endParaRPr>
          </a:p>
          <a:p>
            <a:pPr marL="378585" lvl="1" indent="-189292" algn="l">
              <a:lnSpc>
                <a:spcPts val="2658"/>
              </a:lnSpc>
              <a:buFont typeface="Arial"/>
              <a:buChar char="•"/>
            </a:pPr>
            <a:r>
              <a:rPr lang="en-US" sz="2215">
                <a:solidFill>
                  <a:srgbClr val="000000"/>
                </a:solidFill>
                <a:latin typeface="Open Sans"/>
              </a:rPr>
              <a:t>Satisfied and engaged employees are more inclined to stay with the organisation, reducing turnover and associated costs</a:t>
            </a:r>
          </a:p>
          <a:p>
            <a:pPr marL="378585" lvl="1" indent="-189292" algn="l">
              <a:lnSpc>
                <a:spcPts val="2658"/>
              </a:lnSpc>
            </a:pPr>
            <a:endParaRPr lang="en-US" sz="2215">
              <a:solidFill>
                <a:srgbClr val="000000"/>
              </a:solidFill>
              <a:latin typeface="Open Sans"/>
            </a:endParaRPr>
          </a:p>
          <a:p>
            <a:pPr marL="378585" lvl="1" indent="-189292" algn="l">
              <a:lnSpc>
                <a:spcPts val="2658"/>
              </a:lnSpc>
              <a:buFont typeface="Arial"/>
              <a:buChar char="•"/>
            </a:pPr>
            <a:r>
              <a:rPr lang="en-US" sz="2215">
                <a:solidFill>
                  <a:srgbClr val="000000"/>
                </a:solidFill>
                <a:latin typeface="Open Sans"/>
              </a:rPr>
              <a:t>This enthusiastic workforce is also more productive and innovative, contributing to the company's competitive advantage and overall expansion. </a:t>
            </a:r>
          </a:p>
          <a:p>
            <a:pPr marL="378585" lvl="1" indent="-189292" algn="l">
              <a:lnSpc>
                <a:spcPts val="2658"/>
              </a:lnSpc>
            </a:pPr>
            <a:endParaRPr lang="en-US" sz="2215">
              <a:solidFill>
                <a:srgbClr val="000000"/>
              </a:solidFill>
              <a:latin typeface="Open Sans"/>
            </a:endParaRPr>
          </a:p>
          <a:p>
            <a:pPr marL="378585" lvl="1" indent="-189292" algn="l">
              <a:lnSpc>
                <a:spcPts val="2658"/>
              </a:lnSpc>
              <a:buFont typeface="Arial"/>
              <a:buChar char="•"/>
            </a:pPr>
            <a:r>
              <a:rPr lang="en-US" sz="2215">
                <a:solidFill>
                  <a:srgbClr val="000000"/>
                </a:solidFill>
                <a:latin typeface="Open Sans"/>
              </a:rPr>
              <a:t>A strong culture attracts top talent, enhances customer satisfaction, and strengthens the organisation's brand reputation - ultimately contributing to a more successful business.</a:t>
            </a:r>
          </a:p>
        </p:txBody>
      </p:sp>
      <p:sp>
        <p:nvSpPr>
          <p:cNvPr id="4" name="AutoShape 4"/>
          <p:cNvSpPr/>
          <p:nvPr/>
        </p:nvSpPr>
        <p:spPr>
          <a:xfrm rot="4544">
            <a:off x="799326" y="1430319"/>
            <a:ext cx="9206146" cy="0"/>
          </a:xfrm>
          <a:prstGeom prst="line">
            <a:avLst/>
          </a:prstGeom>
          <a:ln w="9525" cap="rnd">
            <a:solidFill>
              <a:srgbClr val="003891"/>
            </a:solidFill>
            <a:prstDash val="solid"/>
            <a:headEnd type="none" w="sm" len="sm"/>
            <a:tailEnd type="none" w="sm" len="sm"/>
          </a:ln>
        </p:spPr>
        <p:txBody>
          <a:bodyPr/>
          <a:lstStyle/>
          <a:p>
            <a:endParaRPr lang="en-IN"/>
          </a:p>
        </p:txBody>
      </p:sp>
      <p:sp>
        <p:nvSpPr>
          <p:cNvPr id="5" name="TextBox 5"/>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72</a:t>
            </a:r>
          </a:p>
        </p:txBody>
      </p:sp>
      <p:grpSp>
        <p:nvGrpSpPr>
          <p:cNvPr id="6" name="Group 6"/>
          <p:cNvGrpSpPr/>
          <p:nvPr/>
        </p:nvGrpSpPr>
        <p:grpSpPr>
          <a:xfrm>
            <a:off x="267443" y="49632"/>
            <a:ext cx="10315411" cy="825810"/>
            <a:chOff x="0" y="0"/>
            <a:chExt cx="13753881" cy="1101080"/>
          </a:xfrm>
        </p:grpSpPr>
        <p:sp>
          <p:nvSpPr>
            <p:cNvPr id="7" name="Freeform 7"/>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8" name="Freeform 8"/>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9" name="Freeform 9"/>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254032" y="4398342"/>
            <a:ext cx="2720466" cy="295275"/>
          </a:xfrm>
          <a:prstGeom prst="rect">
            <a:avLst/>
          </a:prstGeom>
        </p:spPr>
        <p:txBody>
          <a:bodyPr lIns="0" tIns="0" rIns="0" bIns="0" rtlCol="0" anchor="t">
            <a:spAutoFit/>
          </a:bodyPr>
          <a:lstStyle/>
          <a:p>
            <a:pPr algn="ctr">
              <a:lnSpc>
                <a:spcPts val="2380"/>
              </a:lnSpc>
            </a:pPr>
            <a:r>
              <a:rPr lang="en-US" sz="1984">
                <a:solidFill>
                  <a:srgbClr val="000000"/>
                </a:solidFill>
                <a:latin typeface="Open Sans"/>
              </a:rPr>
              <a:t>&lt;Insert video here&gt;</a:t>
            </a:r>
          </a:p>
        </p:txBody>
      </p:sp>
      <p:sp>
        <p:nvSpPr>
          <p:cNvPr id="3" name="Freeform 3"/>
          <p:cNvSpPr/>
          <p:nvPr/>
        </p:nvSpPr>
        <p:spPr>
          <a:xfrm>
            <a:off x="-12700" y="-12700"/>
            <a:ext cx="10691813" cy="7559675"/>
          </a:xfrm>
          <a:custGeom>
            <a:avLst/>
            <a:gdLst/>
            <a:ahLst/>
            <a:cxnLst/>
            <a:rect l="l" t="t" r="r" b="b"/>
            <a:pathLst>
              <a:path w="10691813" h="7559675">
                <a:moveTo>
                  <a:pt x="0" y="0"/>
                </a:moveTo>
                <a:lnTo>
                  <a:pt x="10691813" y="0"/>
                </a:lnTo>
                <a:lnTo>
                  <a:pt x="10691813" y="7559675"/>
                </a:lnTo>
                <a:lnTo>
                  <a:pt x="0" y="7559675"/>
                </a:lnTo>
                <a:lnTo>
                  <a:pt x="0" y="0"/>
                </a:lnTo>
                <a:close/>
              </a:path>
            </a:pathLst>
          </a:custGeom>
          <a:blipFill>
            <a:blip r:embed="rId3"/>
            <a:stretch>
              <a:fillRect b="-6074"/>
            </a:stretch>
          </a:blipFill>
        </p:spPr>
        <p:txBody>
          <a:bodyPr/>
          <a:lstStyle/>
          <a:p>
            <a:endParaRPr lang="en-IN"/>
          </a:p>
        </p:txBody>
      </p:sp>
      <p:sp>
        <p:nvSpPr>
          <p:cNvPr id="4" name="TextBox 4"/>
          <p:cNvSpPr txBox="1"/>
          <p:nvPr/>
        </p:nvSpPr>
        <p:spPr>
          <a:xfrm>
            <a:off x="681264" y="1956647"/>
            <a:ext cx="9190834" cy="448818"/>
          </a:xfrm>
          <a:prstGeom prst="rect">
            <a:avLst/>
          </a:prstGeom>
        </p:spPr>
        <p:txBody>
          <a:bodyPr lIns="0" tIns="0" rIns="0" bIns="0" rtlCol="0" anchor="t">
            <a:spAutoFit/>
          </a:bodyPr>
          <a:lstStyle/>
          <a:p>
            <a:pPr algn="l">
              <a:lnSpc>
                <a:spcPts val="3456"/>
              </a:lnSpc>
            </a:pPr>
            <a:r>
              <a:rPr lang="en-US" sz="3200">
                <a:solidFill>
                  <a:srgbClr val="FFFFFF"/>
                </a:solidFill>
                <a:latin typeface="Open Sans Bold"/>
              </a:rPr>
              <a:t>Building company culture: Video module</a:t>
            </a:r>
          </a:p>
        </p:txBody>
      </p:sp>
      <p:sp>
        <p:nvSpPr>
          <p:cNvPr id="5" name="AutoShape 5"/>
          <p:cNvSpPr/>
          <p:nvPr/>
        </p:nvSpPr>
        <p:spPr>
          <a:xfrm rot="4237">
            <a:off x="714175" y="2470067"/>
            <a:ext cx="7726947" cy="0"/>
          </a:xfrm>
          <a:prstGeom prst="line">
            <a:avLst/>
          </a:prstGeom>
          <a:ln w="9525" cap="rnd">
            <a:solidFill>
              <a:srgbClr val="FFFFFF"/>
            </a:solidFill>
            <a:prstDash val="solid"/>
            <a:headEnd type="none" w="sm" len="sm"/>
            <a:tailEnd type="none" w="sm" len="sm"/>
          </a:ln>
        </p:spPr>
        <p:txBody>
          <a:bodyPr/>
          <a:lstStyle/>
          <a:p>
            <a:endParaRPr lang="en-IN"/>
          </a:p>
        </p:txBody>
      </p:sp>
      <p:sp>
        <p:nvSpPr>
          <p:cNvPr id="6" name="TextBox 6"/>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73</a:t>
            </a:r>
          </a:p>
        </p:txBody>
      </p:sp>
      <p:sp>
        <p:nvSpPr>
          <p:cNvPr id="7" name="TextBox 7"/>
          <p:cNvSpPr txBox="1"/>
          <p:nvPr/>
        </p:nvSpPr>
        <p:spPr>
          <a:xfrm>
            <a:off x="4307842" y="3991563"/>
            <a:ext cx="3326250" cy="1438275"/>
          </a:xfrm>
          <a:prstGeom prst="rect">
            <a:avLst/>
          </a:prstGeom>
        </p:spPr>
        <p:txBody>
          <a:bodyPr lIns="0" tIns="0" rIns="0" bIns="0" rtlCol="0" anchor="t">
            <a:spAutoFit/>
          </a:bodyPr>
          <a:lstStyle/>
          <a:p>
            <a:pPr algn="l">
              <a:lnSpc>
                <a:spcPts val="2879"/>
              </a:lnSpc>
            </a:pPr>
            <a:r>
              <a:rPr lang="en-US" sz="2400">
                <a:solidFill>
                  <a:srgbClr val="FFFFFF"/>
                </a:solidFill>
                <a:latin typeface="Open Sans Bold"/>
              </a:rPr>
              <a:t>Scan the QR code to watch the video module on Building company culture</a:t>
            </a:r>
          </a:p>
        </p:txBody>
      </p:sp>
      <p:sp>
        <p:nvSpPr>
          <p:cNvPr id="8" name="Freeform 8"/>
          <p:cNvSpPr/>
          <p:nvPr/>
        </p:nvSpPr>
        <p:spPr>
          <a:xfrm>
            <a:off x="809808" y="3311684"/>
            <a:ext cx="2596800" cy="2596800"/>
          </a:xfrm>
          <a:custGeom>
            <a:avLst/>
            <a:gdLst/>
            <a:ahLst/>
            <a:cxnLst/>
            <a:rect l="l" t="t" r="r" b="b"/>
            <a:pathLst>
              <a:path w="2596800" h="2596800">
                <a:moveTo>
                  <a:pt x="0" y="0"/>
                </a:moveTo>
                <a:lnTo>
                  <a:pt x="2596800" y="0"/>
                </a:lnTo>
                <a:lnTo>
                  <a:pt x="2596800" y="2596800"/>
                </a:lnTo>
                <a:lnTo>
                  <a:pt x="0" y="2596800"/>
                </a:lnTo>
                <a:lnTo>
                  <a:pt x="0" y="0"/>
                </a:lnTo>
                <a:close/>
              </a:path>
            </a:pathLst>
          </a:custGeom>
          <a:blipFill>
            <a:blip r:embed="rId4"/>
            <a:stretch>
              <a:fillRect/>
            </a:stretch>
          </a:blipFill>
        </p:spPr>
        <p:txBody>
          <a:bodyPr/>
          <a:lstStyle/>
          <a:p>
            <a:endParaRPr lang="en-IN"/>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50489" y="1014284"/>
            <a:ext cx="9190834" cy="448818"/>
          </a:xfrm>
          <a:prstGeom prst="rect">
            <a:avLst/>
          </a:prstGeom>
        </p:spPr>
        <p:txBody>
          <a:bodyPr lIns="0" tIns="0" rIns="0" bIns="0" rtlCol="0" anchor="t">
            <a:spAutoFit/>
          </a:bodyPr>
          <a:lstStyle/>
          <a:p>
            <a:pPr algn="l">
              <a:lnSpc>
                <a:spcPts val="3456"/>
              </a:lnSpc>
            </a:pPr>
            <a:r>
              <a:rPr lang="en-US" sz="3200">
                <a:solidFill>
                  <a:srgbClr val="003399"/>
                </a:solidFill>
                <a:latin typeface="Open Sans Bold"/>
              </a:rPr>
              <a:t>Essentials to build a company culture</a:t>
            </a:r>
          </a:p>
        </p:txBody>
      </p:sp>
      <p:sp>
        <p:nvSpPr>
          <p:cNvPr id="3" name="TextBox 3"/>
          <p:cNvSpPr txBox="1"/>
          <p:nvPr/>
        </p:nvSpPr>
        <p:spPr>
          <a:xfrm>
            <a:off x="750500" y="1707800"/>
            <a:ext cx="9376250" cy="5372100"/>
          </a:xfrm>
          <a:prstGeom prst="rect">
            <a:avLst/>
          </a:prstGeom>
        </p:spPr>
        <p:txBody>
          <a:bodyPr lIns="0" tIns="0" rIns="0" bIns="0" rtlCol="0" anchor="t">
            <a:spAutoFit/>
          </a:bodyPr>
          <a:lstStyle/>
          <a:p>
            <a:pPr marL="342900" lvl="1" indent="-171450" algn="l">
              <a:lnSpc>
                <a:spcPts val="2400"/>
              </a:lnSpc>
              <a:buFont typeface="Arial"/>
              <a:buChar char="•"/>
            </a:pPr>
            <a:r>
              <a:rPr lang="en-US" sz="2000">
                <a:solidFill>
                  <a:srgbClr val="000000"/>
                </a:solidFill>
                <a:latin typeface="Open Sans Bold"/>
              </a:rPr>
              <a:t>Be proud of the problem you are solving</a:t>
            </a:r>
          </a:p>
          <a:p>
            <a:pPr marL="257175" lvl="1" indent="-128587" algn="l">
              <a:lnSpc>
                <a:spcPts val="1800"/>
              </a:lnSpc>
            </a:pPr>
            <a:r>
              <a:rPr lang="en-US" sz="1500">
                <a:solidFill>
                  <a:srgbClr val="000000"/>
                </a:solidFill>
                <a:latin typeface="Open Sans"/>
              </a:rPr>
              <a:t>When your team takes pride in the purpose behind their work, it fuels motivation and a shared sense of purpose that's central to a positive culture.</a:t>
            </a:r>
          </a:p>
          <a:p>
            <a:pPr marL="257175" lvl="1" indent="-128587" algn="l">
              <a:lnSpc>
                <a:spcPts val="1800"/>
              </a:lnSpc>
            </a:pPr>
            <a:endParaRPr lang="en-US" sz="1500">
              <a:solidFill>
                <a:srgbClr val="000000"/>
              </a:solidFill>
              <a:latin typeface="Open Sans"/>
            </a:endParaRPr>
          </a:p>
          <a:p>
            <a:pPr marL="342900" lvl="1" indent="-171450" algn="l">
              <a:lnSpc>
                <a:spcPts val="2400"/>
              </a:lnSpc>
              <a:buFont typeface="Arial"/>
              <a:buChar char="•"/>
            </a:pPr>
            <a:r>
              <a:rPr lang="en-US" sz="2000">
                <a:solidFill>
                  <a:srgbClr val="000000"/>
                </a:solidFill>
                <a:latin typeface="Open Sans Bold"/>
              </a:rPr>
              <a:t>Create a long-term vision</a:t>
            </a:r>
          </a:p>
          <a:p>
            <a:pPr marL="257175" lvl="1" indent="-128587" algn="l">
              <a:lnSpc>
                <a:spcPts val="1800"/>
              </a:lnSpc>
            </a:pPr>
            <a:r>
              <a:rPr lang="en-US" sz="1500">
                <a:solidFill>
                  <a:srgbClr val="000000"/>
                </a:solidFill>
                <a:latin typeface="Open Sans"/>
              </a:rPr>
              <a:t>A compelling vision not only guides your organization but also inspires your employees, driving a collective commitment to future success.</a:t>
            </a:r>
          </a:p>
          <a:p>
            <a:pPr marL="257175" lvl="1" indent="-128587" algn="l">
              <a:lnSpc>
                <a:spcPts val="1800"/>
              </a:lnSpc>
            </a:pPr>
            <a:endParaRPr lang="en-US" sz="1500">
              <a:solidFill>
                <a:srgbClr val="000000"/>
              </a:solidFill>
              <a:latin typeface="Open Sans"/>
            </a:endParaRPr>
          </a:p>
          <a:p>
            <a:pPr marL="342900" lvl="1" indent="-171450" algn="l">
              <a:lnSpc>
                <a:spcPts val="2400"/>
              </a:lnSpc>
              <a:buFont typeface="Arial"/>
              <a:buChar char="•"/>
            </a:pPr>
            <a:r>
              <a:rPr lang="en-US" sz="2000">
                <a:solidFill>
                  <a:srgbClr val="000000"/>
                </a:solidFill>
                <a:latin typeface="Open Sans Bold"/>
              </a:rPr>
              <a:t>Identify your core values</a:t>
            </a:r>
          </a:p>
          <a:p>
            <a:pPr marL="257175" lvl="1" indent="-128587" algn="l">
              <a:lnSpc>
                <a:spcPts val="1800"/>
              </a:lnSpc>
            </a:pPr>
            <a:r>
              <a:rPr lang="en-US" sz="1500">
                <a:solidFill>
                  <a:srgbClr val="000000"/>
                </a:solidFill>
                <a:latin typeface="Open Sans"/>
              </a:rPr>
              <a:t>Articulating and consistently reinforcing your core values, especially when focused on customer needs and societal impact, can shape a culture that is meaningful and customer-centric.</a:t>
            </a:r>
          </a:p>
          <a:p>
            <a:pPr marL="257175" lvl="1" indent="-128587" algn="l">
              <a:lnSpc>
                <a:spcPts val="1800"/>
              </a:lnSpc>
            </a:pPr>
            <a:endParaRPr lang="en-US" sz="1500">
              <a:solidFill>
                <a:srgbClr val="000000"/>
              </a:solidFill>
              <a:latin typeface="Open Sans"/>
            </a:endParaRPr>
          </a:p>
          <a:p>
            <a:pPr marL="342900" lvl="1" indent="-171450" algn="l">
              <a:lnSpc>
                <a:spcPts val="2400"/>
              </a:lnSpc>
              <a:buFont typeface="Arial"/>
              <a:buChar char="•"/>
            </a:pPr>
            <a:r>
              <a:rPr lang="en-US" sz="2000">
                <a:solidFill>
                  <a:srgbClr val="000000"/>
                </a:solidFill>
                <a:latin typeface="Open Sans Bold"/>
              </a:rPr>
              <a:t>Inculcate diversity</a:t>
            </a:r>
          </a:p>
          <a:p>
            <a:pPr marL="257175" lvl="1" indent="-128587" algn="l">
              <a:lnSpc>
                <a:spcPts val="1800"/>
              </a:lnSpc>
            </a:pPr>
            <a:r>
              <a:rPr lang="en-US" sz="1500">
                <a:solidFill>
                  <a:srgbClr val="000000"/>
                </a:solidFill>
                <a:latin typeface="Open Sans"/>
              </a:rPr>
              <a:t>Cultivating a culture that values diversity and inclusion promotes innovation and broadens perspectives, creating a more dynamic and adaptable organization.</a:t>
            </a:r>
          </a:p>
          <a:p>
            <a:pPr marL="257175" lvl="1" indent="-128587" algn="l">
              <a:lnSpc>
                <a:spcPts val="1800"/>
              </a:lnSpc>
            </a:pPr>
            <a:endParaRPr lang="en-US" sz="1500">
              <a:solidFill>
                <a:srgbClr val="000000"/>
              </a:solidFill>
              <a:latin typeface="Open Sans"/>
            </a:endParaRPr>
          </a:p>
          <a:p>
            <a:pPr marL="342900" lvl="1" indent="-171450" algn="l">
              <a:lnSpc>
                <a:spcPts val="2400"/>
              </a:lnSpc>
              <a:buFont typeface="Arial"/>
              <a:buChar char="•"/>
            </a:pPr>
            <a:r>
              <a:rPr lang="en-US" sz="2000">
                <a:solidFill>
                  <a:srgbClr val="000000"/>
                </a:solidFill>
                <a:latin typeface="Open Sans Bold"/>
              </a:rPr>
              <a:t>Put a hiring plan in place</a:t>
            </a:r>
          </a:p>
          <a:p>
            <a:pPr marL="257175" lvl="1" indent="-128587" algn="l">
              <a:lnSpc>
                <a:spcPts val="1800"/>
              </a:lnSpc>
            </a:pPr>
            <a:r>
              <a:rPr lang="en-US" sz="1500">
                <a:solidFill>
                  <a:srgbClr val="000000"/>
                </a:solidFill>
                <a:latin typeface="Open Sans Bold"/>
              </a:rPr>
              <a:t> </a:t>
            </a:r>
            <a:r>
              <a:rPr lang="en-US" sz="1500">
                <a:solidFill>
                  <a:srgbClr val="000000"/>
                </a:solidFill>
                <a:latin typeface="Open Sans"/>
              </a:rPr>
              <a:t>A well-defined hiring plan ensures that new employees align with your cultural values and long-term vision, helping to maintain and strengthen your company culture.</a:t>
            </a:r>
          </a:p>
          <a:p>
            <a:pPr marL="257175" lvl="1" indent="-128587" algn="l">
              <a:lnSpc>
                <a:spcPts val="1800"/>
              </a:lnSpc>
            </a:pPr>
            <a:endParaRPr lang="en-US" sz="1500">
              <a:solidFill>
                <a:srgbClr val="000000"/>
              </a:solidFill>
              <a:latin typeface="Open Sans"/>
            </a:endParaRPr>
          </a:p>
          <a:p>
            <a:pPr marL="257175" lvl="1" indent="-128587" algn="l">
              <a:lnSpc>
                <a:spcPts val="1800"/>
              </a:lnSpc>
            </a:pPr>
            <a:endParaRPr lang="en-US" sz="1500">
              <a:solidFill>
                <a:srgbClr val="000000"/>
              </a:solidFill>
              <a:latin typeface="Open Sans"/>
            </a:endParaRPr>
          </a:p>
          <a:p>
            <a:pPr marL="257175" lvl="1" indent="-128587" algn="l">
              <a:lnSpc>
                <a:spcPts val="1800"/>
              </a:lnSpc>
            </a:pPr>
            <a:endParaRPr lang="en-US" sz="1500">
              <a:solidFill>
                <a:srgbClr val="000000"/>
              </a:solidFill>
              <a:latin typeface="Open Sans"/>
            </a:endParaRPr>
          </a:p>
        </p:txBody>
      </p:sp>
      <p:sp>
        <p:nvSpPr>
          <p:cNvPr id="4" name="AutoShape 4"/>
          <p:cNvSpPr/>
          <p:nvPr/>
        </p:nvSpPr>
        <p:spPr>
          <a:xfrm rot="4544">
            <a:off x="742833" y="1430319"/>
            <a:ext cx="9206146" cy="0"/>
          </a:xfrm>
          <a:prstGeom prst="line">
            <a:avLst/>
          </a:prstGeom>
          <a:ln w="9525" cap="rnd">
            <a:solidFill>
              <a:srgbClr val="003891"/>
            </a:solidFill>
            <a:prstDash val="solid"/>
            <a:headEnd type="none" w="sm" len="sm"/>
            <a:tailEnd type="none" w="sm" len="sm"/>
          </a:ln>
        </p:spPr>
        <p:txBody>
          <a:bodyPr/>
          <a:lstStyle/>
          <a:p>
            <a:endParaRPr lang="en-IN"/>
          </a:p>
        </p:txBody>
      </p:sp>
      <p:sp>
        <p:nvSpPr>
          <p:cNvPr id="5" name="TextBox 5"/>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74</a:t>
            </a:r>
          </a:p>
        </p:txBody>
      </p:sp>
      <p:grpSp>
        <p:nvGrpSpPr>
          <p:cNvPr id="6" name="Group 6"/>
          <p:cNvGrpSpPr/>
          <p:nvPr/>
        </p:nvGrpSpPr>
        <p:grpSpPr>
          <a:xfrm>
            <a:off x="267443" y="49632"/>
            <a:ext cx="10315411" cy="825810"/>
            <a:chOff x="0" y="0"/>
            <a:chExt cx="13753881" cy="1101080"/>
          </a:xfrm>
        </p:grpSpPr>
        <p:sp>
          <p:nvSpPr>
            <p:cNvPr id="7" name="Freeform 7"/>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8" name="Freeform 8"/>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9" name="Freeform 9"/>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50489" y="977645"/>
            <a:ext cx="9190834" cy="448818"/>
          </a:xfrm>
          <a:prstGeom prst="rect">
            <a:avLst/>
          </a:prstGeom>
        </p:spPr>
        <p:txBody>
          <a:bodyPr lIns="0" tIns="0" rIns="0" bIns="0" rtlCol="0" anchor="t">
            <a:spAutoFit/>
          </a:bodyPr>
          <a:lstStyle/>
          <a:p>
            <a:pPr algn="l">
              <a:lnSpc>
                <a:spcPts val="3456"/>
              </a:lnSpc>
            </a:pPr>
            <a:r>
              <a:rPr lang="en-US" sz="3200">
                <a:solidFill>
                  <a:srgbClr val="003399"/>
                </a:solidFill>
                <a:latin typeface="Open Sans Bold"/>
              </a:rPr>
              <a:t>Setting up for long-term success</a:t>
            </a:r>
          </a:p>
        </p:txBody>
      </p:sp>
      <p:sp>
        <p:nvSpPr>
          <p:cNvPr id="3" name="AutoShape 3"/>
          <p:cNvSpPr/>
          <p:nvPr/>
        </p:nvSpPr>
        <p:spPr>
          <a:xfrm rot="4544">
            <a:off x="799326" y="1430319"/>
            <a:ext cx="9206146" cy="0"/>
          </a:xfrm>
          <a:prstGeom prst="line">
            <a:avLst/>
          </a:prstGeom>
          <a:ln w="9525" cap="rnd">
            <a:solidFill>
              <a:srgbClr val="003891"/>
            </a:solidFill>
            <a:prstDash val="solid"/>
            <a:headEnd type="none" w="sm" len="sm"/>
            <a:tailEnd type="none" w="sm" len="sm"/>
          </a:ln>
        </p:spPr>
        <p:txBody>
          <a:bodyPr/>
          <a:lstStyle/>
          <a:p>
            <a:endParaRPr lang="en-IN"/>
          </a:p>
        </p:txBody>
      </p:sp>
      <p:sp>
        <p:nvSpPr>
          <p:cNvPr id="4" name="TextBox 4"/>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75</a:t>
            </a:r>
          </a:p>
        </p:txBody>
      </p:sp>
      <p:sp>
        <p:nvSpPr>
          <p:cNvPr id="5" name="TextBox 5"/>
          <p:cNvSpPr txBox="1"/>
          <p:nvPr/>
        </p:nvSpPr>
        <p:spPr>
          <a:xfrm>
            <a:off x="904876" y="2055000"/>
            <a:ext cx="8321750" cy="4711827"/>
          </a:xfrm>
          <a:prstGeom prst="rect">
            <a:avLst/>
          </a:prstGeom>
        </p:spPr>
        <p:txBody>
          <a:bodyPr lIns="0" tIns="0" rIns="0" bIns="0" rtlCol="0" anchor="t">
            <a:spAutoFit/>
          </a:bodyPr>
          <a:lstStyle/>
          <a:p>
            <a:pPr marL="388620" lvl="1" indent="-194310" algn="l">
              <a:lnSpc>
                <a:spcPts val="3024"/>
              </a:lnSpc>
              <a:buFont typeface="Arial"/>
              <a:buChar char="•"/>
            </a:pPr>
            <a:r>
              <a:rPr lang="en-US" sz="2799">
                <a:solidFill>
                  <a:srgbClr val="000000"/>
                </a:solidFill>
                <a:latin typeface="Open Sans Bold"/>
              </a:rPr>
              <a:t>This is not a one-time exercise</a:t>
            </a:r>
          </a:p>
          <a:p>
            <a:pPr marL="249827" lvl="1" indent="-124914" algn="l">
              <a:lnSpc>
                <a:spcPts val="1944"/>
              </a:lnSpc>
            </a:pPr>
            <a:r>
              <a:rPr lang="en-US" sz="1800">
                <a:solidFill>
                  <a:srgbClr val="000000"/>
                </a:solidFill>
                <a:latin typeface="Open Sans"/>
              </a:rPr>
              <a:t>Recognise that culture is not a one-time exercise but a living, evolving foundation of your company that demands continuous attention and care.</a:t>
            </a:r>
          </a:p>
          <a:p>
            <a:pPr marL="249827" lvl="1" indent="-124914" algn="l">
              <a:lnSpc>
                <a:spcPts val="1944"/>
              </a:lnSpc>
            </a:pPr>
            <a:endParaRPr lang="en-US" sz="1800">
              <a:solidFill>
                <a:srgbClr val="000000"/>
              </a:solidFill>
              <a:latin typeface="Open Sans"/>
            </a:endParaRPr>
          </a:p>
          <a:p>
            <a:pPr marL="388620" lvl="1" indent="-194310" algn="l">
              <a:lnSpc>
                <a:spcPts val="3024"/>
              </a:lnSpc>
              <a:buFont typeface="Arial"/>
              <a:buChar char="•"/>
            </a:pPr>
            <a:r>
              <a:rPr lang="en-US" sz="2799">
                <a:solidFill>
                  <a:srgbClr val="000000"/>
                </a:solidFill>
                <a:latin typeface="Open Sans Bold"/>
              </a:rPr>
              <a:t>Consider Employees’ Social Needs</a:t>
            </a:r>
          </a:p>
          <a:p>
            <a:pPr marL="249827" lvl="1" indent="-124914" algn="l">
              <a:lnSpc>
                <a:spcPts val="2160"/>
              </a:lnSpc>
            </a:pPr>
            <a:r>
              <a:rPr lang="en-US" sz="1800">
                <a:solidFill>
                  <a:srgbClr val="000000"/>
                </a:solidFill>
                <a:latin typeface="Open Sans"/>
              </a:rPr>
              <a:t>Consider your employees' social needs and family requirements, acknowledging that humans are inherently social creatures with a work-life balance that matters to them.</a:t>
            </a:r>
          </a:p>
          <a:p>
            <a:pPr marL="249827" lvl="1" indent="-124914" algn="l">
              <a:lnSpc>
                <a:spcPts val="2160"/>
              </a:lnSpc>
            </a:pPr>
            <a:endParaRPr lang="en-US" sz="1800">
              <a:solidFill>
                <a:srgbClr val="000000"/>
              </a:solidFill>
              <a:latin typeface="Open Sans"/>
            </a:endParaRPr>
          </a:p>
          <a:p>
            <a:pPr marL="388620" lvl="1" indent="-194310" algn="l">
              <a:lnSpc>
                <a:spcPts val="3024"/>
              </a:lnSpc>
              <a:buFont typeface="Arial"/>
              <a:buChar char="•"/>
            </a:pPr>
            <a:r>
              <a:rPr lang="en-US" sz="2799">
                <a:solidFill>
                  <a:srgbClr val="000000"/>
                </a:solidFill>
                <a:latin typeface="Open Sans Bold"/>
              </a:rPr>
              <a:t>Show Empathy</a:t>
            </a:r>
          </a:p>
          <a:p>
            <a:pPr marL="249827" lvl="1" indent="-124914" algn="l">
              <a:lnSpc>
                <a:spcPts val="2160"/>
              </a:lnSpc>
            </a:pPr>
            <a:r>
              <a:rPr lang="en-US" sz="1800">
                <a:solidFill>
                  <a:srgbClr val="000000"/>
                </a:solidFill>
                <a:latin typeface="Open Sans"/>
              </a:rPr>
              <a:t>Show empathy as a core value because what will make people stay and thrive within your organization is the genuine understanding and care you demonstrate towards their well-being.</a:t>
            </a:r>
          </a:p>
          <a:p>
            <a:pPr marL="249827" lvl="1" indent="-124914" algn="l">
              <a:lnSpc>
                <a:spcPts val="1944"/>
              </a:lnSpc>
            </a:pPr>
            <a:endParaRPr lang="en-US" sz="1800">
              <a:solidFill>
                <a:srgbClr val="000000"/>
              </a:solidFill>
              <a:latin typeface="Open Sans"/>
            </a:endParaRPr>
          </a:p>
          <a:p>
            <a:pPr marL="249827" lvl="1" indent="-124914" algn="l">
              <a:lnSpc>
                <a:spcPts val="2160"/>
              </a:lnSpc>
            </a:pPr>
            <a:endParaRPr lang="en-US" sz="1800">
              <a:solidFill>
                <a:srgbClr val="000000"/>
              </a:solidFill>
              <a:latin typeface="Open Sans"/>
            </a:endParaRPr>
          </a:p>
          <a:p>
            <a:pPr marL="249827" lvl="1" indent="-124914" algn="l">
              <a:lnSpc>
                <a:spcPts val="1944"/>
              </a:lnSpc>
            </a:pPr>
            <a:endParaRPr lang="en-US" sz="1800">
              <a:solidFill>
                <a:srgbClr val="000000"/>
              </a:solidFill>
              <a:latin typeface="Open Sans"/>
            </a:endParaRPr>
          </a:p>
          <a:p>
            <a:pPr marL="249827" lvl="1" indent="-124914" algn="l">
              <a:lnSpc>
                <a:spcPts val="1944"/>
              </a:lnSpc>
            </a:pPr>
            <a:endParaRPr lang="en-US" sz="1800">
              <a:solidFill>
                <a:srgbClr val="000000"/>
              </a:solidFill>
              <a:latin typeface="Open Sans"/>
            </a:endParaRPr>
          </a:p>
        </p:txBody>
      </p:sp>
      <p:grpSp>
        <p:nvGrpSpPr>
          <p:cNvPr id="6" name="Group 6"/>
          <p:cNvGrpSpPr/>
          <p:nvPr/>
        </p:nvGrpSpPr>
        <p:grpSpPr>
          <a:xfrm>
            <a:off x="267443" y="49632"/>
            <a:ext cx="10315411" cy="825810"/>
            <a:chOff x="0" y="0"/>
            <a:chExt cx="13753881" cy="1101080"/>
          </a:xfrm>
        </p:grpSpPr>
        <p:sp>
          <p:nvSpPr>
            <p:cNvPr id="7" name="Freeform 7"/>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8" name="Freeform 8"/>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9" name="Freeform 9"/>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50560" y="2063184"/>
            <a:ext cx="8790693" cy="4451547"/>
          </a:xfrm>
          <a:prstGeom prst="rect">
            <a:avLst/>
          </a:prstGeom>
        </p:spPr>
        <p:txBody>
          <a:bodyPr lIns="0" tIns="0" rIns="0" bIns="0" rtlCol="0" anchor="t">
            <a:spAutoFit/>
          </a:bodyPr>
          <a:lstStyle/>
          <a:p>
            <a:pPr algn="l">
              <a:lnSpc>
                <a:spcPts val="3042"/>
              </a:lnSpc>
            </a:pPr>
            <a:r>
              <a:rPr lang="en-US" sz="2204">
                <a:solidFill>
                  <a:srgbClr val="003891"/>
                </a:solidFill>
                <a:latin typeface="Open Sans Bold"/>
              </a:rPr>
              <a:t>Read the following prompts and reflect on your own experience:</a:t>
            </a:r>
          </a:p>
          <a:p>
            <a:pPr algn="l">
              <a:lnSpc>
                <a:spcPts val="3346"/>
              </a:lnSpc>
            </a:pPr>
            <a:endParaRPr lang="en-US" sz="2204">
              <a:solidFill>
                <a:srgbClr val="003891"/>
              </a:solidFill>
              <a:latin typeface="Open Sans Bold"/>
            </a:endParaRPr>
          </a:p>
          <a:p>
            <a:pPr marL="390571" lvl="1" indent="-195286" algn="l">
              <a:lnSpc>
                <a:spcPts val="2909"/>
              </a:lnSpc>
              <a:buFont typeface="Arial"/>
              <a:buChar char="•"/>
            </a:pPr>
            <a:r>
              <a:rPr lang="en-US" sz="2424">
                <a:solidFill>
                  <a:srgbClr val="000000"/>
                </a:solidFill>
                <a:latin typeface="Open Sans"/>
              </a:rPr>
              <a:t>What are your and your company’s core values and culture? Are these explicitly defined and communicated?</a:t>
            </a:r>
          </a:p>
          <a:p>
            <a:pPr marL="390571" lvl="1" indent="-195286" algn="l">
              <a:lnSpc>
                <a:spcPts val="2909"/>
              </a:lnSpc>
            </a:pPr>
            <a:endParaRPr lang="en-US" sz="2424">
              <a:solidFill>
                <a:srgbClr val="000000"/>
              </a:solidFill>
              <a:latin typeface="Open Sans"/>
            </a:endParaRPr>
          </a:p>
          <a:p>
            <a:pPr marL="390571" lvl="1" indent="-195286" algn="l">
              <a:lnSpc>
                <a:spcPts val="2909"/>
              </a:lnSpc>
              <a:buFont typeface="Arial"/>
              <a:buChar char="•"/>
            </a:pPr>
            <a:r>
              <a:rPr lang="en-US" sz="2424">
                <a:solidFill>
                  <a:srgbClr val="000000"/>
                </a:solidFill>
                <a:latin typeface="Open Sans"/>
              </a:rPr>
              <a:t>What specific initiatives and projects do you implement with regard to company culture?</a:t>
            </a:r>
          </a:p>
          <a:p>
            <a:pPr marL="390571" lvl="1" indent="-195286" algn="l">
              <a:lnSpc>
                <a:spcPts val="2909"/>
              </a:lnSpc>
            </a:pPr>
            <a:endParaRPr lang="en-US" sz="2424">
              <a:solidFill>
                <a:srgbClr val="000000"/>
              </a:solidFill>
              <a:latin typeface="Open Sans"/>
            </a:endParaRPr>
          </a:p>
          <a:p>
            <a:pPr marL="390571" lvl="1" indent="-195286" algn="l">
              <a:lnSpc>
                <a:spcPts val="2909"/>
              </a:lnSpc>
              <a:buFont typeface="Arial"/>
              <a:buChar char="•"/>
            </a:pPr>
            <a:r>
              <a:rPr lang="en-US" sz="2424">
                <a:solidFill>
                  <a:srgbClr val="000000"/>
                </a:solidFill>
                <a:latin typeface="Open Sans"/>
              </a:rPr>
              <a:t>How often is your company culture discussed and evaluated? How does your team participate in the process?</a:t>
            </a:r>
          </a:p>
        </p:txBody>
      </p:sp>
      <p:sp>
        <p:nvSpPr>
          <p:cNvPr id="3" name="TextBox 3"/>
          <p:cNvSpPr txBox="1"/>
          <p:nvPr/>
        </p:nvSpPr>
        <p:spPr>
          <a:xfrm>
            <a:off x="750489" y="802477"/>
            <a:ext cx="9190834" cy="1018383"/>
          </a:xfrm>
          <a:prstGeom prst="rect">
            <a:avLst/>
          </a:prstGeom>
        </p:spPr>
        <p:txBody>
          <a:bodyPr lIns="0" tIns="0" rIns="0" bIns="0" rtlCol="0" anchor="t">
            <a:spAutoFit/>
          </a:bodyPr>
          <a:lstStyle/>
          <a:p>
            <a:pPr algn="l">
              <a:lnSpc>
                <a:spcPts val="3993"/>
              </a:lnSpc>
            </a:pPr>
            <a:r>
              <a:rPr lang="en-US" sz="3698">
                <a:solidFill>
                  <a:srgbClr val="003891"/>
                </a:solidFill>
                <a:latin typeface="Open Sans Bold"/>
              </a:rPr>
              <a:t>Reflection Assignment</a:t>
            </a:r>
          </a:p>
          <a:p>
            <a:pPr algn="l">
              <a:lnSpc>
                <a:spcPts val="3993"/>
              </a:lnSpc>
            </a:pPr>
            <a:endParaRPr lang="en-US" sz="3698">
              <a:solidFill>
                <a:srgbClr val="003891"/>
              </a:solidFill>
              <a:latin typeface="Open Sans Bold"/>
            </a:endParaRPr>
          </a:p>
        </p:txBody>
      </p:sp>
      <p:sp>
        <p:nvSpPr>
          <p:cNvPr id="4" name="AutoShape 4"/>
          <p:cNvSpPr/>
          <p:nvPr/>
        </p:nvSpPr>
        <p:spPr>
          <a:xfrm rot="3474">
            <a:off x="581042" y="1431631"/>
            <a:ext cx="9424401" cy="0"/>
          </a:xfrm>
          <a:prstGeom prst="line">
            <a:avLst/>
          </a:prstGeom>
          <a:ln w="9525" cap="rnd">
            <a:solidFill>
              <a:srgbClr val="003891"/>
            </a:solidFill>
            <a:prstDash val="solid"/>
            <a:headEnd type="none" w="sm" len="sm"/>
            <a:tailEnd type="none" w="sm" len="sm"/>
          </a:ln>
        </p:spPr>
        <p:txBody>
          <a:bodyPr/>
          <a:lstStyle/>
          <a:p>
            <a:endParaRPr lang="en-IN"/>
          </a:p>
        </p:txBody>
      </p:sp>
      <p:sp>
        <p:nvSpPr>
          <p:cNvPr id="5" name="TextBox 5"/>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76</a:t>
            </a:r>
          </a:p>
        </p:txBody>
      </p:sp>
      <p:grpSp>
        <p:nvGrpSpPr>
          <p:cNvPr id="6" name="Group 6"/>
          <p:cNvGrpSpPr/>
          <p:nvPr/>
        </p:nvGrpSpPr>
        <p:grpSpPr>
          <a:xfrm>
            <a:off x="267443" y="49632"/>
            <a:ext cx="10315411" cy="825810"/>
            <a:chOff x="0" y="0"/>
            <a:chExt cx="13753881" cy="1101080"/>
          </a:xfrm>
        </p:grpSpPr>
        <p:sp>
          <p:nvSpPr>
            <p:cNvPr id="7" name="Freeform 7"/>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8" name="Freeform 8"/>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9" name="Freeform 9"/>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 y="49632"/>
            <a:ext cx="10691834" cy="7510043"/>
            <a:chOff x="0" y="0"/>
            <a:chExt cx="14255779" cy="10013390"/>
          </a:xfrm>
        </p:grpSpPr>
        <p:sp>
          <p:nvSpPr>
            <p:cNvPr id="3" name="Freeform 3"/>
            <p:cNvSpPr/>
            <p:nvPr/>
          </p:nvSpPr>
          <p:spPr>
            <a:xfrm>
              <a:off x="0" y="4457635"/>
              <a:ext cx="14255779" cy="5555755"/>
            </a:xfrm>
            <a:custGeom>
              <a:avLst/>
              <a:gdLst/>
              <a:ahLst/>
              <a:cxnLst/>
              <a:rect l="l" t="t" r="r" b="b"/>
              <a:pathLst>
                <a:path w="14255779" h="5555755">
                  <a:moveTo>
                    <a:pt x="0" y="0"/>
                  </a:moveTo>
                  <a:lnTo>
                    <a:pt x="14255779" y="0"/>
                  </a:lnTo>
                  <a:lnTo>
                    <a:pt x="14255779" y="5555755"/>
                  </a:lnTo>
                  <a:lnTo>
                    <a:pt x="0" y="5555755"/>
                  </a:lnTo>
                  <a:lnTo>
                    <a:pt x="0" y="0"/>
                  </a:lnTo>
                  <a:close/>
                </a:path>
              </a:pathLst>
            </a:custGeom>
            <a:blipFill>
              <a:blip r:embed="rId3"/>
              <a:stretch>
                <a:fillRect t="-81425" b="-11020"/>
              </a:stretch>
            </a:blipFill>
          </p:spPr>
          <p:txBody>
            <a:bodyPr/>
            <a:lstStyle/>
            <a:p>
              <a:endParaRPr lang="en-IN"/>
            </a:p>
          </p:txBody>
        </p:sp>
        <p:sp>
          <p:nvSpPr>
            <p:cNvPr id="4" name="Freeform 4"/>
            <p:cNvSpPr/>
            <p:nvPr/>
          </p:nvSpPr>
          <p:spPr>
            <a:xfrm>
              <a:off x="13229617"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4"/>
              <a:stretch>
                <a:fillRect/>
              </a:stretch>
            </a:blipFill>
          </p:spPr>
          <p:txBody>
            <a:bodyPr/>
            <a:lstStyle/>
            <a:p>
              <a:endParaRPr lang="en-IN"/>
            </a:p>
          </p:txBody>
        </p:sp>
        <p:sp>
          <p:nvSpPr>
            <p:cNvPr id="5" name="Freeform 5"/>
            <p:cNvSpPr/>
            <p:nvPr/>
          </p:nvSpPr>
          <p:spPr>
            <a:xfrm>
              <a:off x="356618"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5"/>
              <a:stretch>
                <a:fillRect/>
              </a:stretch>
            </a:blipFill>
          </p:spPr>
          <p:txBody>
            <a:bodyPr/>
            <a:lstStyle/>
            <a:p>
              <a:endParaRPr lang="en-IN"/>
            </a:p>
          </p:txBody>
        </p:sp>
        <p:sp>
          <p:nvSpPr>
            <p:cNvPr id="6" name="Freeform 6"/>
            <p:cNvSpPr/>
            <p:nvPr/>
          </p:nvSpPr>
          <p:spPr>
            <a:xfrm>
              <a:off x="6012736" y="0"/>
              <a:ext cx="2211281" cy="1101080"/>
            </a:xfrm>
            <a:custGeom>
              <a:avLst/>
              <a:gdLst/>
              <a:ahLst/>
              <a:cxnLst/>
              <a:rect l="l" t="t" r="r" b="b"/>
              <a:pathLst>
                <a:path w="2211281" h="1101080">
                  <a:moveTo>
                    <a:pt x="0" y="0"/>
                  </a:moveTo>
                  <a:lnTo>
                    <a:pt x="2211281" y="0"/>
                  </a:lnTo>
                  <a:lnTo>
                    <a:pt x="2211281" y="1101080"/>
                  </a:lnTo>
                  <a:lnTo>
                    <a:pt x="0" y="1101080"/>
                  </a:lnTo>
                  <a:lnTo>
                    <a:pt x="0" y="0"/>
                  </a:lnTo>
                  <a:close/>
                </a:path>
              </a:pathLst>
            </a:custGeom>
            <a:blipFill>
              <a:blip r:embed="rId6"/>
              <a:stretch>
                <a:fillRect l="-20431" t="-87766" r="-22929" b="-100143"/>
              </a:stretch>
            </a:blipFill>
          </p:spPr>
          <p:txBody>
            <a:bodyPr/>
            <a:lstStyle/>
            <a:p>
              <a:endParaRPr lang="en-IN"/>
            </a:p>
          </p:txBody>
        </p:sp>
      </p:grpSp>
      <p:sp>
        <p:nvSpPr>
          <p:cNvPr id="7" name="TextBox 7"/>
          <p:cNvSpPr txBox="1"/>
          <p:nvPr/>
        </p:nvSpPr>
        <p:spPr>
          <a:xfrm>
            <a:off x="742333" y="933663"/>
            <a:ext cx="9520949" cy="368579"/>
          </a:xfrm>
          <a:prstGeom prst="rect">
            <a:avLst/>
          </a:prstGeom>
        </p:spPr>
        <p:txBody>
          <a:bodyPr lIns="0" tIns="0" rIns="0" bIns="0" rtlCol="0" anchor="t">
            <a:spAutoFit/>
          </a:bodyPr>
          <a:lstStyle/>
          <a:p>
            <a:pPr algn="just">
              <a:lnSpc>
                <a:spcPts val="3049"/>
              </a:lnSpc>
            </a:pPr>
            <a:r>
              <a:rPr lang="en-US" sz="2210">
                <a:solidFill>
                  <a:srgbClr val="001597"/>
                </a:solidFill>
                <a:latin typeface="Open Sans Bold"/>
              </a:rPr>
              <a:t>Table of Contents</a:t>
            </a:r>
          </a:p>
        </p:txBody>
      </p:sp>
      <p:graphicFrame>
        <p:nvGraphicFramePr>
          <p:cNvPr id="8" name="Table 8"/>
          <p:cNvGraphicFramePr>
            <a:graphicFrameLocks noGrp="1"/>
          </p:cNvGraphicFramePr>
          <p:nvPr>
            <p:extLst>
              <p:ext uri="{D42A27DB-BD31-4B8C-83A1-F6EECF244321}">
                <p14:modId xmlns:p14="http://schemas.microsoft.com/office/powerpoint/2010/main" val="3222508437"/>
              </p:ext>
            </p:extLst>
          </p:nvPr>
        </p:nvGraphicFramePr>
        <p:xfrm>
          <a:off x="1116012" y="1464749"/>
          <a:ext cx="8445500" cy="5700708"/>
        </p:xfrm>
        <a:graphic>
          <a:graphicData uri="http://schemas.openxmlformats.org/drawingml/2006/table">
            <a:tbl>
              <a:tblPr/>
              <a:tblGrid>
                <a:gridCol w="6577251">
                  <a:extLst>
                    <a:ext uri="{9D8B030D-6E8A-4147-A177-3AD203B41FA5}">
                      <a16:colId xmlns:a16="http://schemas.microsoft.com/office/drawing/2014/main" val="20000"/>
                    </a:ext>
                  </a:extLst>
                </a:gridCol>
                <a:gridCol w="1868249">
                  <a:extLst>
                    <a:ext uri="{9D8B030D-6E8A-4147-A177-3AD203B41FA5}">
                      <a16:colId xmlns:a16="http://schemas.microsoft.com/office/drawing/2014/main" val="20001"/>
                    </a:ext>
                  </a:extLst>
                </a:gridCol>
              </a:tblGrid>
              <a:tr h="438516">
                <a:tc>
                  <a:txBody>
                    <a:bodyPr/>
                    <a:lstStyle/>
                    <a:p>
                      <a:pPr algn="l">
                        <a:lnSpc>
                          <a:spcPts val="1439"/>
                        </a:lnSpc>
                        <a:defRPr/>
                      </a:pPr>
                      <a:r>
                        <a:rPr lang="en-US" sz="1200">
                          <a:solidFill>
                            <a:srgbClr val="001597"/>
                          </a:solidFill>
                          <a:latin typeface="Open Sans Bold"/>
                        </a:rPr>
                        <a:t>Content</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algn="ctr">
                        <a:lnSpc>
                          <a:spcPts val="1439"/>
                        </a:lnSpc>
                        <a:defRPr/>
                      </a:pPr>
                      <a:r>
                        <a:rPr lang="en-US" sz="1200">
                          <a:solidFill>
                            <a:srgbClr val="001597"/>
                          </a:solidFill>
                          <a:latin typeface="Open Sans Bold"/>
                        </a:rPr>
                        <a:t>Pages</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438516">
                <a:tc>
                  <a:txBody>
                    <a:bodyPr/>
                    <a:lstStyle/>
                    <a:p>
                      <a:pPr algn="l">
                        <a:lnSpc>
                          <a:spcPts val="1439"/>
                        </a:lnSpc>
                        <a:defRPr/>
                      </a:pPr>
                      <a:r>
                        <a:rPr lang="en-US" sz="1200">
                          <a:solidFill>
                            <a:srgbClr val="0C0C0C"/>
                          </a:solidFill>
                          <a:latin typeface="Open Sans"/>
                        </a:rPr>
                        <a:t>What is circular economy and Circular Economy-related Business Opportunities?</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algn="ctr">
                        <a:lnSpc>
                          <a:spcPts val="1439"/>
                        </a:lnSpc>
                        <a:defRPr/>
                      </a:pPr>
                      <a:r>
                        <a:rPr lang="en-US" sz="1200">
                          <a:solidFill>
                            <a:srgbClr val="001597"/>
                          </a:solidFill>
                          <a:latin typeface="Open Sans Bold"/>
                        </a:rPr>
                        <a:t>8</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38516">
                <a:tc>
                  <a:txBody>
                    <a:bodyPr/>
                    <a:lstStyle/>
                    <a:p>
                      <a:pPr algn="l">
                        <a:lnSpc>
                          <a:spcPts val="1439"/>
                        </a:lnSpc>
                        <a:defRPr/>
                      </a:pPr>
                      <a:r>
                        <a:rPr lang="en-US" sz="1200">
                          <a:solidFill>
                            <a:srgbClr val="0C0C0C"/>
                          </a:solidFill>
                          <a:latin typeface="Open Sans"/>
                        </a:rPr>
                        <a:t>Circular Business Examples</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algn="ctr">
                        <a:lnSpc>
                          <a:spcPts val="1439"/>
                        </a:lnSpc>
                        <a:defRPr/>
                      </a:pPr>
                      <a:r>
                        <a:rPr lang="en-US" sz="1200">
                          <a:solidFill>
                            <a:srgbClr val="001597"/>
                          </a:solidFill>
                          <a:latin typeface="Open Sans Bold"/>
                        </a:rPr>
                        <a:t>14</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38516">
                <a:tc>
                  <a:txBody>
                    <a:bodyPr/>
                    <a:lstStyle/>
                    <a:p>
                      <a:pPr algn="l">
                        <a:lnSpc>
                          <a:spcPts val="1439"/>
                        </a:lnSpc>
                        <a:defRPr/>
                      </a:pPr>
                      <a:r>
                        <a:rPr lang="en-US" sz="1200">
                          <a:solidFill>
                            <a:srgbClr val="0C0C0C"/>
                          </a:solidFill>
                          <a:latin typeface="Open Sans"/>
                        </a:rPr>
                        <a:t>CE TOOLS: Value Proposition Building</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algn="ctr">
                        <a:lnSpc>
                          <a:spcPts val="1439"/>
                        </a:lnSpc>
                        <a:defRPr/>
                      </a:pPr>
                      <a:r>
                        <a:rPr lang="en-US" sz="1200" dirty="0">
                          <a:solidFill>
                            <a:srgbClr val="001597"/>
                          </a:solidFill>
                          <a:latin typeface="Open Sans Bold"/>
                        </a:rPr>
                        <a:t>16</a:t>
                      </a:r>
                      <a:endParaRPr lang="en-US" sz="1100" dirty="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38516">
                <a:tc>
                  <a:txBody>
                    <a:bodyPr/>
                    <a:lstStyle/>
                    <a:p>
                      <a:pPr algn="l">
                        <a:lnSpc>
                          <a:spcPts val="1439"/>
                        </a:lnSpc>
                        <a:defRPr/>
                      </a:pPr>
                      <a:r>
                        <a:rPr lang="en-US" sz="1200">
                          <a:solidFill>
                            <a:srgbClr val="0C0C0C"/>
                          </a:solidFill>
                          <a:latin typeface="Open Sans"/>
                        </a:rPr>
                        <a:t>CE TOOLS: Circular Economy Compass</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algn="ctr">
                        <a:lnSpc>
                          <a:spcPts val="1439"/>
                        </a:lnSpc>
                        <a:defRPr/>
                      </a:pPr>
                      <a:r>
                        <a:rPr lang="en-US" sz="1200" dirty="0">
                          <a:solidFill>
                            <a:srgbClr val="001597"/>
                          </a:solidFill>
                          <a:latin typeface="Open Sans Bold"/>
                        </a:rPr>
                        <a:t>22</a:t>
                      </a:r>
                      <a:endParaRPr lang="en-US" sz="1100" dirty="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38516">
                <a:tc>
                  <a:txBody>
                    <a:bodyPr/>
                    <a:lstStyle/>
                    <a:p>
                      <a:pPr algn="l">
                        <a:lnSpc>
                          <a:spcPts val="1439"/>
                        </a:lnSpc>
                        <a:defRPr/>
                      </a:pPr>
                      <a:r>
                        <a:rPr lang="en-US" sz="1200">
                          <a:solidFill>
                            <a:srgbClr val="0C0C0C"/>
                          </a:solidFill>
                          <a:latin typeface="Open Sans"/>
                        </a:rPr>
                        <a:t>CE TOOLS: Circularity Intensifier</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algn="ctr">
                        <a:lnSpc>
                          <a:spcPts val="1439"/>
                        </a:lnSpc>
                        <a:defRPr/>
                      </a:pPr>
                      <a:r>
                        <a:rPr lang="en-US" sz="1200" dirty="0">
                          <a:solidFill>
                            <a:srgbClr val="001597"/>
                          </a:solidFill>
                          <a:latin typeface="Open Sans Bold"/>
                        </a:rPr>
                        <a:t>27</a:t>
                      </a:r>
                      <a:endParaRPr lang="en-US" sz="1100" dirty="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38516">
                <a:tc>
                  <a:txBody>
                    <a:bodyPr/>
                    <a:lstStyle/>
                    <a:p>
                      <a:pPr algn="l">
                        <a:lnSpc>
                          <a:spcPts val="1439"/>
                        </a:lnSpc>
                        <a:defRPr/>
                      </a:pPr>
                      <a:r>
                        <a:rPr lang="en-US" sz="1200">
                          <a:solidFill>
                            <a:srgbClr val="0C0C0C"/>
                          </a:solidFill>
                          <a:latin typeface="Open Sans"/>
                        </a:rPr>
                        <a:t>CE TOOLS: Understanding Impact</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algn="ctr">
                        <a:lnSpc>
                          <a:spcPts val="1439"/>
                        </a:lnSpc>
                        <a:defRPr/>
                      </a:pPr>
                      <a:r>
                        <a:rPr lang="en-US" sz="1200" dirty="0">
                          <a:solidFill>
                            <a:srgbClr val="001597"/>
                          </a:solidFill>
                          <a:latin typeface="Open Sans Bold"/>
                        </a:rPr>
                        <a:t>35</a:t>
                      </a:r>
                      <a:endParaRPr lang="en-US" sz="1100" dirty="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438516">
                <a:tc>
                  <a:txBody>
                    <a:bodyPr/>
                    <a:lstStyle/>
                    <a:p>
                      <a:pPr algn="l">
                        <a:lnSpc>
                          <a:spcPts val="1439"/>
                        </a:lnSpc>
                        <a:defRPr/>
                      </a:pPr>
                      <a:r>
                        <a:rPr lang="en-US" sz="1200">
                          <a:solidFill>
                            <a:srgbClr val="0C0C0C"/>
                          </a:solidFill>
                          <a:latin typeface="Open Sans"/>
                        </a:rPr>
                        <a:t>CE TOOLS: Enterprise Pitching</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algn="ctr">
                        <a:lnSpc>
                          <a:spcPts val="1439"/>
                        </a:lnSpc>
                        <a:defRPr/>
                      </a:pPr>
                      <a:r>
                        <a:rPr lang="en-US" sz="1200" dirty="0">
                          <a:solidFill>
                            <a:srgbClr val="001597"/>
                          </a:solidFill>
                          <a:latin typeface="Open Sans Bold"/>
                        </a:rPr>
                        <a:t>44</a:t>
                      </a:r>
                      <a:endParaRPr lang="en-US" sz="1100" dirty="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438516">
                <a:tc>
                  <a:txBody>
                    <a:bodyPr/>
                    <a:lstStyle/>
                    <a:p>
                      <a:pPr algn="l">
                        <a:lnSpc>
                          <a:spcPts val="1439"/>
                        </a:lnSpc>
                        <a:defRPr/>
                      </a:pPr>
                      <a:r>
                        <a:rPr lang="en-US" sz="1200">
                          <a:solidFill>
                            <a:srgbClr val="000000"/>
                          </a:solidFill>
                          <a:latin typeface="Open Sans"/>
                        </a:rPr>
                        <a:t>Leadership Module: Imposter Syndrome</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algn="ctr">
                        <a:lnSpc>
                          <a:spcPts val="1439"/>
                        </a:lnSpc>
                        <a:defRPr/>
                      </a:pPr>
                      <a:r>
                        <a:rPr lang="en-US" sz="1200" dirty="0">
                          <a:solidFill>
                            <a:srgbClr val="001597"/>
                          </a:solidFill>
                          <a:latin typeface="Open Sans Bold"/>
                        </a:rPr>
                        <a:t>51</a:t>
                      </a:r>
                      <a:endParaRPr lang="en-US" sz="1100" dirty="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438516">
                <a:tc>
                  <a:txBody>
                    <a:bodyPr/>
                    <a:lstStyle/>
                    <a:p>
                      <a:pPr algn="l">
                        <a:lnSpc>
                          <a:spcPts val="1439"/>
                        </a:lnSpc>
                        <a:defRPr/>
                      </a:pPr>
                      <a:r>
                        <a:rPr lang="en-US" sz="1200">
                          <a:solidFill>
                            <a:srgbClr val="000000"/>
                          </a:solidFill>
                          <a:latin typeface="Open Sans"/>
                        </a:rPr>
                        <a:t>Leadership Module: Building a Strong Company Culture</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algn="ctr">
                        <a:lnSpc>
                          <a:spcPts val="1439"/>
                        </a:lnSpc>
                        <a:defRPr/>
                      </a:pPr>
                      <a:r>
                        <a:rPr lang="en-US" sz="1200" dirty="0">
                          <a:solidFill>
                            <a:srgbClr val="001597"/>
                          </a:solidFill>
                          <a:latin typeface="Open Sans Bold"/>
                        </a:rPr>
                        <a:t>70</a:t>
                      </a:r>
                      <a:endParaRPr lang="en-US" sz="1100" dirty="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438516">
                <a:tc>
                  <a:txBody>
                    <a:bodyPr/>
                    <a:lstStyle/>
                    <a:p>
                      <a:pPr algn="l">
                        <a:lnSpc>
                          <a:spcPts val="1439"/>
                        </a:lnSpc>
                        <a:defRPr/>
                      </a:pPr>
                      <a:r>
                        <a:rPr lang="en-US" sz="1200">
                          <a:solidFill>
                            <a:srgbClr val="000000"/>
                          </a:solidFill>
                          <a:latin typeface="Open Sans"/>
                        </a:rPr>
                        <a:t>Leadership Module: Personal Brand</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algn="ctr">
                        <a:lnSpc>
                          <a:spcPts val="1439"/>
                        </a:lnSpc>
                        <a:defRPr/>
                      </a:pPr>
                      <a:r>
                        <a:rPr lang="en-US" sz="1200" dirty="0">
                          <a:solidFill>
                            <a:srgbClr val="001597"/>
                          </a:solidFill>
                          <a:latin typeface="Open Sans Bold"/>
                        </a:rPr>
                        <a:t>79</a:t>
                      </a:r>
                      <a:endParaRPr lang="en-US" sz="1100" dirty="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438516">
                <a:tc>
                  <a:txBody>
                    <a:bodyPr/>
                    <a:lstStyle/>
                    <a:p>
                      <a:pPr algn="l">
                        <a:lnSpc>
                          <a:spcPts val="1439"/>
                        </a:lnSpc>
                        <a:defRPr/>
                      </a:pPr>
                      <a:r>
                        <a:rPr lang="en-US" sz="1200">
                          <a:solidFill>
                            <a:srgbClr val="000000"/>
                          </a:solidFill>
                          <a:latin typeface="Open Sans"/>
                        </a:rPr>
                        <a:t>Leadership Module: Investment Readiness</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algn="ctr">
                        <a:lnSpc>
                          <a:spcPts val="1439"/>
                        </a:lnSpc>
                        <a:defRPr/>
                      </a:pPr>
                      <a:r>
                        <a:rPr lang="en-US" sz="1200" dirty="0">
                          <a:solidFill>
                            <a:srgbClr val="001597"/>
                          </a:solidFill>
                          <a:latin typeface="Open Sans Bold"/>
                        </a:rPr>
                        <a:t>89</a:t>
                      </a:r>
                      <a:endParaRPr lang="en-US" sz="1100" dirty="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438516">
                <a:tc>
                  <a:txBody>
                    <a:bodyPr/>
                    <a:lstStyle/>
                    <a:p>
                      <a:pPr algn="l">
                        <a:lnSpc>
                          <a:spcPts val="1439"/>
                        </a:lnSpc>
                        <a:defRPr/>
                      </a:pPr>
                      <a:r>
                        <a:rPr lang="en-US" sz="1200">
                          <a:solidFill>
                            <a:srgbClr val="000000"/>
                          </a:solidFill>
                          <a:latin typeface="Open Sans"/>
                        </a:rPr>
                        <a:t>Leadership Circle</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algn="ctr">
                        <a:lnSpc>
                          <a:spcPts val="1439"/>
                        </a:lnSpc>
                        <a:defRPr/>
                      </a:pPr>
                      <a:r>
                        <a:rPr lang="en-US" sz="1200" dirty="0">
                          <a:solidFill>
                            <a:srgbClr val="001597"/>
                          </a:solidFill>
                          <a:latin typeface="Open Sans Bold"/>
                        </a:rPr>
                        <a:t>108</a:t>
                      </a:r>
                      <a:endParaRPr lang="en-US" sz="1100" dirty="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bl>
          </a:graphicData>
        </a:graphic>
      </p:graphicFrame>
      <p:sp>
        <p:nvSpPr>
          <p:cNvPr id="9" name="TextBox 9"/>
          <p:cNvSpPr txBox="1"/>
          <p:nvPr/>
        </p:nvSpPr>
        <p:spPr>
          <a:xfrm>
            <a:off x="10153446" y="7065449"/>
            <a:ext cx="219673"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7</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50489" y="802477"/>
            <a:ext cx="9190834" cy="1523208"/>
          </a:xfrm>
          <a:prstGeom prst="rect">
            <a:avLst/>
          </a:prstGeom>
        </p:spPr>
        <p:txBody>
          <a:bodyPr lIns="0" tIns="0" rIns="0" bIns="0" rtlCol="0" anchor="t">
            <a:spAutoFit/>
          </a:bodyPr>
          <a:lstStyle/>
          <a:p>
            <a:pPr algn="l">
              <a:lnSpc>
                <a:spcPts val="3993"/>
              </a:lnSpc>
            </a:pPr>
            <a:r>
              <a:rPr lang="en-US" sz="3698">
                <a:solidFill>
                  <a:srgbClr val="003891"/>
                </a:solidFill>
                <a:latin typeface="Open Sans Bold"/>
              </a:rPr>
              <a:t>Reflection assignment</a:t>
            </a:r>
          </a:p>
          <a:p>
            <a:pPr algn="l">
              <a:lnSpc>
                <a:spcPts val="3993"/>
              </a:lnSpc>
            </a:pPr>
            <a:endParaRPr lang="en-US" sz="3698">
              <a:solidFill>
                <a:srgbClr val="003891"/>
              </a:solidFill>
              <a:latin typeface="Open Sans Bold"/>
            </a:endParaRPr>
          </a:p>
          <a:p>
            <a:pPr algn="l">
              <a:lnSpc>
                <a:spcPts val="3993"/>
              </a:lnSpc>
            </a:pPr>
            <a:endParaRPr lang="en-US" sz="3698">
              <a:solidFill>
                <a:srgbClr val="003891"/>
              </a:solidFill>
              <a:latin typeface="Open Sans Bold"/>
            </a:endParaRPr>
          </a:p>
        </p:txBody>
      </p:sp>
      <p:sp>
        <p:nvSpPr>
          <p:cNvPr id="3" name="AutoShape 3"/>
          <p:cNvSpPr/>
          <p:nvPr/>
        </p:nvSpPr>
        <p:spPr>
          <a:xfrm rot="3474">
            <a:off x="581042" y="1431631"/>
            <a:ext cx="9424401" cy="0"/>
          </a:xfrm>
          <a:prstGeom prst="line">
            <a:avLst/>
          </a:prstGeom>
          <a:ln w="9525" cap="rnd">
            <a:solidFill>
              <a:srgbClr val="003891"/>
            </a:solidFill>
            <a:prstDash val="solid"/>
            <a:headEnd type="none" w="sm" len="sm"/>
            <a:tailEnd type="none" w="sm" len="sm"/>
          </a:ln>
        </p:spPr>
        <p:txBody>
          <a:bodyPr/>
          <a:lstStyle/>
          <a:p>
            <a:endParaRPr lang="en-IN"/>
          </a:p>
        </p:txBody>
      </p:sp>
      <p:sp>
        <p:nvSpPr>
          <p:cNvPr id="4" name="TextBox 4"/>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77</a:t>
            </a:r>
          </a:p>
        </p:txBody>
      </p:sp>
      <p:sp>
        <p:nvSpPr>
          <p:cNvPr id="5" name="TextBox 5"/>
          <p:cNvSpPr txBox="1"/>
          <p:nvPr/>
        </p:nvSpPr>
        <p:spPr>
          <a:xfrm>
            <a:off x="857056" y="2964523"/>
            <a:ext cx="3203862" cy="1600200"/>
          </a:xfrm>
          <a:prstGeom prst="rect">
            <a:avLst/>
          </a:prstGeom>
        </p:spPr>
        <p:txBody>
          <a:bodyPr lIns="0" tIns="0" rIns="0" bIns="0" rtlCol="0" anchor="t">
            <a:spAutoFit/>
          </a:bodyPr>
          <a:lstStyle/>
          <a:p>
            <a:pPr algn="ctr">
              <a:lnSpc>
                <a:spcPts val="3175"/>
              </a:lnSpc>
            </a:pPr>
            <a:r>
              <a:rPr lang="en-US" sz="2646">
                <a:solidFill>
                  <a:srgbClr val="242F40"/>
                </a:solidFill>
                <a:latin typeface="Open Sans"/>
              </a:rPr>
              <a:t>Scan the QR code to check out the reflections of the cohort:</a:t>
            </a:r>
          </a:p>
        </p:txBody>
      </p:sp>
      <p:sp>
        <p:nvSpPr>
          <p:cNvPr id="6" name="Freeform 6"/>
          <p:cNvSpPr/>
          <p:nvPr/>
        </p:nvSpPr>
        <p:spPr>
          <a:xfrm>
            <a:off x="6107886" y="2402854"/>
            <a:ext cx="2753966" cy="2753966"/>
          </a:xfrm>
          <a:custGeom>
            <a:avLst/>
            <a:gdLst/>
            <a:ahLst/>
            <a:cxnLst/>
            <a:rect l="l" t="t" r="r" b="b"/>
            <a:pathLst>
              <a:path w="2753966" h="2753966">
                <a:moveTo>
                  <a:pt x="0" y="0"/>
                </a:moveTo>
                <a:lnTo>
                  <a:pt x="2753966" y="0"/>
                </a:lnTo>
                <a:lnTo>
                  <a:pt x="2753966" y="2753966"/>
                </a:lnTo>
                <a:lnTo>
                  <a:pt x="0" y="2753966"/>
                </a:lnTo>
                <a:lnTo>
                  <a:pt x="0" y="0"/>
                </a:lnTo>
                <a:close/>
              </a:path>
            </a:pathLst>
          </a:custGeom>
          <a:blipFill>
            <a:blip r:embed="rId3"/>
            <a:stretch>
              <a:fillRect/>
            </a:stretch>
          </a:blipFill>
        </p:spPr>
        <p:txBody>
          <a:bodyPr/>
          <a:lstStyle/>
          <a:p>
            <a:endParaRPr lang="en-IN"/>
          </a:p>
        </p:txBody>
      </p:sp>
      <p:grpSp>
        <p:nvGrpSpPr>
          <p:cNvPr id="7" name="Group 7"/>
          <p:cNvGrpSpPr/>
          <p:nvPr/>
        </p:nvGrpSpPr>
        <p:grpSpPr>
          <a:xfrm>
            <a:off x="267443" y="49632"/>
            <a:ext cx="10315411" cy="825810"/>
            <a:chOff x="0" y="0"/>
            <a:chExt cx="13753881" cy="1101080"/>
          </a:xfrm>
        </p:grpSpPr>
        <p:sp>
          <p:nvSpPr>
            <p:cNvPr id="8" name="Freeform 8"/>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4"/>
              <a:stretch>
                <a:fillRect/>
              </a:stretch>
            </a:blipFill>
          </p:spPr>
          <p:txBody>
            <a:bodyPr/>
            <a:lstStyle/>
            <a:p>
              <a:endParaRPr lang="en-IN"/>
            </a:p>
          </p:txBody>
        </p:sp>
        <p:sp>
          <p:nvSpPr>
            <p:cNvPr id="9" name="Freeform 9"/>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5"/>
              <a:stretch>
                <a:fillRect/>
              </a:stretch>
            </a:blipFill>
          </p:spPr>
          <p:txBody>
            <a:bodyPr/>
            <a:lstStyle/>
            <a:p>
              <a:endParaRPr lang="en-IN"/>
            </a:p>
          </p:txBody>
        </p:sp>
        <p:sp>
          <p:nvSpPr>
            <p:cNvPr id="10" name="Freeform 10"/>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6"/>
              <a:stretch>
                <a:fillRect l="-20431" t="-87766" r="-22929" b="-100143"/>
              </a:stretch>
            </a:blipFill>
          </p:spPr>
          <p:txBody>
            <a:bodyPr/>
            <a:lstStyle/>
            <a:p>
              <a:endParaRPr lang="en-IN"/>
            </a:p>
          </p:txBody>
        </p:sp>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5887" y="1466977"/>
            <a:ext cx="9873519" cy="5151401"/>
          </a:xfrm>
          <a:custGeom>
            <a:avLst/>
            <a:gdLst/>
            <a:ahLst/>
            <a:cxnLst/>
            <a:rect l="l" t="t" r="r" b="b"/>
            <a:pathLst>
              <a:path w="9873519" h="5151401">
                <a:moveTo>
                  <a:pt x="0" y="0"/>
                </a:moveTo>
                <a:lnTo>
                  <a:pt x="9873519" y="0"/>
                </a:lnTo>
                <a:lnTo>
                  <a:pt x="9873519" y="5151401"/>
                </a:lnTo>
                <a:lnTo>
                  <a:pt x="0" y="5151401"/>
                </a:lnTo>
                <a:lnTo>
                  <a:pt x="0" y="0"/>
                </a:lnTo>
                <a:close/>
              </a:path>
            </a:pathLst>
          </a:custGeom>
          <a:blipFill>
            <a:blip r:embed="rId3"/>
            <a:stretch>
              <a:fillRect/>
            </a:stretch>
          </a:blipFill>
        </p:spPr>
        <p:txBody>
          <a:bodyPr/>
          <a:lstStyle/>
          <a:p>
            <a:endParaRPr lang="en-IN"/>
          </a:p>
        </p:txBody>
      </p:sp>
      <p:sp>
        <p:nvSpPr>
          <p:cNvPr id="3" name="TextBox 3"/>
          <p:cNvSpPr txBox="1"/>
          <p:nvPr/>
        </p:nvSpPr>
        <p:spPr>
          <a:xfrm>
            <a:off x="455887" y="793127"/>
            <a:ext cx="9780150" cy="513558"/>
          </a:xfrm>
          <a:prstGeom prst="rect">
            <a:avLst/>
          </a:prstGeom>
        </p:spPr>
        <p:txBody>
          <a:bodyPr lIns="0" tIns="0" rIns="0" bIns="0" rtlCol="0" anchor="t">
            <a:spAutoFit/>
          </a:bodyPr>
          <a:lstStyle/>
          <a:p>
            <a:pPr algn="l">
              <a:lnSpc>
                <a:spcPts val="3993"/>
              </a:lnSpc>
            </a:pPr>
            <a:r>
              <a:rPr lang="en-US" sz="3698">
                <a:solidFill>
                  <a:srgbClr val="003891"/>
                </a:solidFill>
                <a:latin typeface="Open Sans Bold"/>
              </a:rPr>
              <a:t>Additional readings</a:t>
            </a:r>
          </a:p>
        </p:txBody>
      </p:sp>
      <p:sp>
        <p:nvSpPr>
          <p:cNvPr id="4" name="TextBox 4"/>
          <p:cNvSpPr txBox="1"/>
          <p:nvPr/>
        </p:nvSpPr>
        <p:spPr>
          <a:xfrm>
            <a:off x="9998023" y="6945202"/>
            <a:ext cx="458850" cy="395550"/>
          </a:xfrm>
          <a:prstGeom prst="rect">
            <a:avLst/>
          </a:prstGeom>
        </p:spPr>
        <p:txBody>
          <a:bodyPr lIns="0" tIns="0" rIns="0" bIns="0" rtlCol="0" anchor="t">
            <a:spAutoFit/>
          </a:bodyPr>
          <a:lstStyle/>
          <a:p>
            <a:pPr algn="r">
              <a:lnSpc>
                <a:spcPts val="1586"/>
              </a:lnSpc>
            </a:pPr>
            <a:r>
              <a:rPr lang="en-US" sz="1322" spc="12">
                <a:solidFill>
                  <a:srgbClr val="888888"/>
                </a:solidFill>
                <a:latin typeface="TT Rounds Condensed"/>
              </a:rPr>
              <a:t>78</a:t>
            </a:r>
          </a:p>
        </p:txBody>
      </p:sp>
      <p:grpSp>
        <p:nvGrpSpPr>
          <p:cNvPr id="5" name="Group 5"/>
          <p:cNvGrpSpPr/>
          <p:nvPr/>
        </p:nvGrpSpPr>
        <p:grpSpPr>
          <a:xfrm>
            <a:off x="267443" y="49632"/>
            <a:ext cx="10315411" cy="825810"/>
            <a:chOff x="0" y="0"/>
            <a:chExt cx="13753881" cy="1101080"/>
          </a:xfrm>
        </p:grpSpPr>
        <p:sp>
          <p:nvSpPr>
            <p:cNvPr id="6" name="Freeform 6"/>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4"/>
              <a:stretch>
                <a:fillRect/>
              </a:stretch>
            </a:blipFill>
          </p:spPr>
          <p:txBody>
            <a:bodyPr/>
            <a:lstStyle/>
            <a:p>
              <a:endParaRPr lang="en-IN"/>
            </a:p>
          </p:txBody>
        </p:sp>
        <p:sp>
          <p:nvSpPr>
            <p:cNvPr id="7" name="Freeform 7"/>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5"/>
              <a:stretch>
                <a:fillRect/>
              </a:stretch>
            </a:blipFill>
          </p:spPr>
          <p:txBody>
            <a:bodyPr/>
            <a:lstStyle/>
            <a:p>
              <a:endParaRPr lang="en-IN"/>
            </a:p>
          </p:txBody>
        </p:sp>
        <p:sp>
          <p:nvSpPr>
            <p:cNvPr id="8" name="Freeform 8"/>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6"/>
              <a:stretch>
                <a:fillRect l="-20431" t="-87766" r="-22929" b="-100143"/>
              </a:stretch>
            </a:blipFill>
          </p:spPr>
          <p:txBody>
            <a:bodyPr/>
            <a:lstStyle/>
            <a:p>
              <a:endParaRPr lang="en-IN"/>
            </a:p>
          </p:txBody>
        </p:sp>
      </p:gr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700"/>
            <a:ext cx="10691813" cy="7559675"/>
          </a:xfrm>
          <a:custGeom>
            <a:avLst/>
            <a:gdLst/>
            <a:ahLst/>
            <a:cxnLst/>
            <a:rect l="l" t="t" r="r" b="b"/>
            <a:pathLst>
              <a:path w="10691813" h="7559675">
                <a:moveTo>
                  <a:pt x="0" y="0"/>
                </a:moveTo>
                <a:lnTo>
                  <a:pt x="10691813" y="0"/>
                </a:lnTo>
                <a:lnTo>
                  <a:pt x="10691813" y="7559675"/>
                </a:lnTo>
                <a:lnTo>
                  <a:pt x="0" y="7559675"/>
                </a:lnTo>
                <a:lnTo>
                  <a:pt x="0" y="0"/>
                </a:lnTo>
                <a:close/>
              </a:path>
            </a:pathLst>
          </a:custGeom>
          <a:blipFill>
            <a:blip r:embed="rId3"/>
            <a:stretch>
              <a:fillRect b="-6074"/>
            </a:stretch>
          </a:blipFill>
        </p:spPr>
        <p:txBody>
          <a:bodyPr/>
          <a:lstStyle/>
          <a:p>
            <a:endParaRPr lang="en-IN"/>
          </a:p>
        </p:txBody>
      </p:sp>
      <p:sp>
        <p:nvSpPr>
          <p:cNvPr id="3" name="TextBox 3"/>
          <p:cNvSpPr txBox="1"/>
          <p:nvPr/>
        </p:nvSpPr>
        <p:spPr>
          <a:xfrm>
            <a:off x="947308" y="3250358"/>
            <a:ext cx="6817770"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Personal Branding</a:t>
            </a:r>
          </a:p>
        </p:txBody>
      </p:sp>
      <p:sp>
        <p:nvSpPr>
          <p:cNvPr id="4" name="TextBox 4"/>
          <p:cNvSpPr txBox="1"/>
          <p:nvPr/>
        </p:nvSpPr>
        <p:spPr>
          <a:xfrm>
            <a:off x="1030394" y="4282378"/>
            <a:ext cx="5357424" cy="419100"/>
          </a:xfrm>
          <a:prstGeom prst="rect">
            <a:avLst/>
          </a:prstGeom>
        </p:spPr>
        <p:txBody>
          <a:bodyPr lIns="0" tIns="0" rIns="0" bIns="0" rtlCol="0" anchor="t">
            <a:spAutoFit/>
          </a:bodyPr>
          <a:lstStyle/>
          <a:p>
            <a:pPr algn="l">
              <a:lnSpc>
                <a:spcPts val="3307"/>
              </a:lnSpc>
            </a:pPr>
            <a:r>
              <a:rPr lang="en-US" sz="2756">
                <a:solidFill>
                  <a:srgbClr val="FFFFFF"/>
                </a:solidFill>
                <a:latin typeface="Open Sans"/>
              </a:rPr>
              <a:t>Leadership Module 3</a:t>
            </a:r>
          </a:p>
        </p:txBody>
      </p:sp>
      <p:sp>
        <p:nvSpPr>
          <p:cNvPr id="5" name="AutoShape 5"/>
          <p:cNvSpPr/>
          <p:nvPr/>
        </p:nvSpPr>
        <p:spPr>
          <a:xfrm rot="5153">
            <a:off x="924853" y="4112378"/>
            <a:ext cx="6353244" cy="0"/>
          </a:xfrm>
          <a:prstGeom prst="line">
            <a:avLst/>
          </a:prstGeom>
          <a:ln w="9525" cap="rnd">
            <a:solidFill>
              <a:srgbClr val="FFFFFF"/>
            </a:solidFill>
            <a:prstDash val="solid"/>
            <a:headEnd type="none" w="sm" len="sm"/>
            <a:tailEnd type="none" w="sm" len="sm"/>
          </a:ln>
        </p:spPr>
        <p:txBody>
          <a:bodyPr/>
          <a:lstStyle/>
          <a:p>
            <a:endParaRPr lang="en-IN"/>
          </a:p>
        </p:txBody>
      </p:sp>
      <p:sp>
        <p:nvSpPr>
          <p:cNvPr id="6" name="TextBox 6"/>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79</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42988" y="1908462"/>
            <a:ext cx="8605835" cy="4333875"/>
          </a:xfrm>
          <a:prstGeom prst="rect">
            <a:avLst/>
          </a:prstGeom>
        </p:spPr>
        <p:txBody>
          <a:bodyPr lIns="0" tIns="0" rIns="0" bIns="0" rtlCol="0" anchor="t">
            <a:spAutoFit/>
          </a:bodyPr>
          <a:lstStyle/>
          <a:p>
            <a:pPr algn="l">
              <a:lnSpc>
                <a:spcPts val="2879"/>
              </a:lnSpc>
            </a:pPr>
            <a:r>
              <a:rPr lang="en-US" sz="2400">
                <a:solidFill>
                  <a:srgbClr val="000000"/>
                </a:solidFill>
                <a:latin typeface="Open Sans"/>
              </a:rPr>
              <a:t>In the dynamic world of entrepreneurship, personal branding serves as a powerful tool that transcends traditional marketing strategies. It has become indispensable for startup founders, offering a unique platform to convey their expertise, values, and vision.</a:t>
            </a:r>
          </a:p>
          <a:p>
            <a:pPr algn="l">
              <a:lnSpc>
                <a:spcPts val="2879"/>
              </a:lnSpc>
            </a:pPr>
            <a:endParaRPr lang="en-US" sz="2400">
              <a:solidFill>
                <a:srgbClr val="000000"/>
              </a:solidFill>
              <a:latin typeface="Open Sans"/>
            </a:endParaRPr>
          </a:p>
          <a:p>
            <a:pPr algn="l">
              <a:lnSpc>
                <a:spcPts val="2879"/>
              </a:lnSpc>
            </a:pPr>
            <a:r>
              <a:rPr lang="en-US" sz="2400">
                <a:solidFill>
                  <a:srgbClr val="000000"/>
                </a:solidFill>
                <a:latin typeface="Open Sans"/>
              </a:rPr>
              <a:t>For women entrepreneurs who often navigate the intricate balance of multiple roles in business and life, personal branding takes on an even more significant role. It not only facilitates the establishment of their business but also challenges gender biases and empowers them to be influential and successful leaders.</a:t>
            </a:r>
          </a:p>
        </p:txBody>
      </p:sp>
      <p:sp>
        <p:nvSpPr>
          <p:cNvPr id="3" name="TextBox 3"/>
          <p:cNvSpPr txBox="1"/>
          <p:nvPr/>
        </p:nvSpPr>
        <p:spPr>
          <a:xfrm>
            <a:off x="904868" y="906298"/>
            <a:ext cx="9190834" cy="448818"/>
          </a:xfrm>
          <a:prstGeom prst="rect">
            <a:avLst/>
          </a:prstGeom>
        </p:spPr>
        <p:txBody>
          <a:bodyPr lIns="0" tIns="0" rIns="0" bIns="0" rtlCol="0" anchor="t">
            <a:spAutoFit/>
          </a:bodyPr>
          <a:lstStyle/>
          <a:p>
            <a:pPr algn="l">
              <a:lnSpc>
                <a:spcPts val="3456"/>
              </a:lnSpc>
            </a:pPr>
            <a:r>
              <a:rPr lang="en-US" sz="3200">
                <a:solidFill>
                  <a:srgbClr val="003891"/>
                </a:solidFill>
                <a:latin typeface="Open Sans Bold"/>
              </a:rPr>
              <a:t>Why is personal branding important?</a:t>
            </a:r>
          </a:p>
        </p:txBody>
      </p:sp>
      <p:sp>
        <p:nvSpPr>
          <p:cNvPr id="4" name="AutoShape 4"/>
          <p:cNvSpPr/>
          <p:nvPr/>
        </p:nvSpPr>
        <p:spPr>
          <a:xfrm rot="4544">
            <a:off x="799326" y="1430319"/>
            <a:ext cx="9206146" cy="0"/>
          </a:xfrm>
          <a:prstGeom prst="line">
            <a:avLst/>
          </a:prstGeom>
          <a:ln w="9525" cap="rnd">
            <a:solidFill>
              <a:srgbClr val="003891"/>
            </a:solidFill>
            <a:prstDash val="solid"/>
            <a:headEnd type="none" w="sm" len="sm"/>
            <a:tailEnd type="none" w="sm" len="sm"/>
          </a:ln>
        </p:spPr>
        <p:txBody>
          <a:bodyPr/>
          <a:lstStyle/>
          <a:p>
            <a:endParaRPr lang="en-IN"/>
          </a:p>
        </p:txBody>
      </p:sp>
      <p:sp>
        <p:nvSpPr>
          <p:cNvPr id="5" name="TextBox 5"/>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80</a:t>
            </a:r>
          </a:p>
        </p:txBody>
      </p:sp>
      <p:grpSp>
        <p:nvGrpSpPr>
          <p:cNvPr id="6" name="Group 6"/>
          <p:cNvGrpSpPr/>
          <p:nvPr/>
        </p:nvGrpSpPr>
        <p:grpSpPr>
          <a:xfrm>
            <a:off x="267443" y="49632"/>
            <a:ext cx="10315411" cy="825810"/>
            <a:chOff x="0" y="0"/>
            <a:chExt cx="13753881" cy="1101080"/>
          </a:xfrm>
        </p:grpSpPr>
        <p:sp>
          <p:nvSpPr>
            <p:cNvPr id="7" name="Freeform 7"/>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8" name="Freeform 8"/>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9" name="Freeform 9"/>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254032" y="4398342"/>
            <a:ext cx="2720466" cy="295275"/>
          </a:xfrm>
          <a:prstGeom prst="rect">
            <a:avLst/>
          </a:prstGeom>
        </p:spPr>
        <p:txBody>
          <a:bodyPr lIns="0" tIns="0" rIns="0" bIns="0" rtlCol="0" anchor="t">
            <a:spAutoFit/>
          </a:bodyPr>
          <a:lstStyle/>
          <a:p>
            <a:pPr algn="ctr">
              <a:lnSpc>
                <a:spcPts val="2380"/>
              </a:lnSpc>
            </a:pPr>
            <a:r>
              <a:rPr lang="en-US" sz="1984">
                <a:solidFill>
                  <a:srgbClr val="000000"/>
                </a:solidFill>
                <a:latin typeface="Open Sans"/>
              </a:rPr>
              <a:t>&lt;Insert video here&gt;</a:t>
            </a:r>
          </a:p>
        </p:txBody>
      </p:sp>
      <p:sp>
        <p:nvSpPr>
          <p:cNvPr id="3" name="Freeform 3"/>
          <p:cNvSpPr/>
          <p:nvPr/>
        </p:nvSpPr>
        <p:spPr>
          <a:xfrm>
            <a:off x="1" y="-12700"/>
            <a:ext cx="10691812" cy="7559675"/>
          </a:xfrm>
          <a:custGeom>
            <a:avLst/>
            <a:gdLst/>
            <a:ahLst/>
            <a:cxnLst/>
            <a:rect l="l" t="t" r="r" b="b"/>
            <a:pathLst>
              <a:path w="10691812" h="7559675">
                <a:moveTo>
                  <a:pt x="0" y="0"/>
                </a:moveTo>
                <a:lnTo>
                  <a:pt x="10691812" y="0"/>
                </a:lnTo>
                <a:lnTo>
                  <a:pt x="10691812" y="7559675"/>
                </a:lnTo>
                <a:lnTo>
                  <a:pt x="0" y="7559675"/>
                </a:lnTo>
                <a:lnTo>
                  <a:pt x="0" y="0"/>
                </a:lnTo>
                <a:close/>
              </a:path>
            </a:pathLst>
          </a:custGeom>
          <a:blipFill>
            <a:blip r:embed="rId3"/>
            <a:stretch>
              <a:fillRect b="-6074"/>
            </a:stretch>
          </a:blipFill>
        </p:spPr>
        <p:txBody>
          <a:bodyPr/>
          <a:lstStyle/>
          <a:p>
            <a:endParaRPr lang="en-IN"/>
          </a:p>
        </p:txBody>
      </p:sp>
      <p:sp>
        <p:nvSpPr>
          <p:cNvPr id="4" name="TextBox 4"/>
          <p:cNvSpPr txBox="1"/>
          <p:nvPr/>
        </p:nvSpPr>
        <p:spPr>
          <a:xfrm>
            <a:off x="819714" y="1831388"/>
            <a:ext cx="9190834" cy="448818"/>
          </a:xfrm>
          <a:prstGeom prst="rect">
            <a:avLst/>
          </a:prstGeom>
        </p:spPr>
        <p:txBody>
          <a:bodyPr lIns="0" tIns="0" rIns="0" bIns="0" rtlCol="0" anchor="t">
            <a:spAutoFit/>
          </a:bodyPr>
          <a:lstStyle/>
          <a:p>
            <a:pPr algn="l">
              <a:lnSpc>
                <a:spcPts val="3456"/>
              </a:lnSpc>
            </a:pPr>
            <a:r>
              <a:rPr lang="en-US" sz="3200">
                <a:solidFill>
                  <a:srgbClr val="FFFFFF"/>
                </a:solidFill>
                <a:latin typeface="Open Sans Bold"/>
              </a:rPr>
              <a:t>Personal branding: Video module</a:t>
            </a:r>
          </a:p>
        </p:txBody>
      </p:sp>
      <p:sp>
        <p:nvSpPr>
          <p:cNvPr id="5" name="AutoShape 5"/>
          <p:cNvSpPr/>
          <p:nvPr/>
        </p:nvSpPr>
        <p:spPr>
          <a:xfrm rot="4237">
            <a:off x="714175" y="2470067"/>
            <a:ext cx="7726947" cy="0"/>
          </a:xfrm>
          <a:prstGeom prst="line">
            <a:avLst/>
          </a:prstGeom>
          <a:ln w="9525" cap="rnd">
            <a:solidFill>
              <a:srgbClr val="FFFFFF"/>
            </a:solidFill>
            <a:prstDash val="solid"/>
            <a:headEnd type="none" w="sm" len="sm"/>
            <a:tailEnd type="none" w="sm" len="sm"/>
          </a:ln>
        </p:spPr>
        <p:txBody>
          <a:bodyPr/>
          <a:lstStyle/>
          <a:p>
            <a:endParaRPr lang="en-IN"/>
          </a:p>
        </p:txBody>
      </p:sp>
      <p:sp>
        <p:nvSpPr>
          <p:cNvPr id="6" name="TextBox 6"/>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81</a:t>
            </a:r>
          </a:p>
        </p:txBody>
      </p:sp>
      <p:sp>
        <p:nvSpPr>
          <p:cNvPr id="7" name="TextBox 7"/>
          <p:cNvSpPr txBox="1"/>
          <p:nvPr/>
        </p:nvSpPr>
        <p:spPr>
          <a:xfrm>
            <a:off x="4307842" y="3991563"/>
            <a:ext cx="3326250" cy="1438275"/>
          </a:xfrm>
          <a:prstGeom prst="rect">
            <a:avLst/>
          </a:prstGeom>
        </p:spPr>
        <p:txBody>
          <a:bodyPr lIns="0" tIns="0" rIns="0" bIns="0" rtlCol="0" anchor="t">
            <a:spAutoFit/>
          </a:bodyPr>
          <a:lstStyle/>
          <a:p>
            <a:pPr algn="l">
              <a:lnSpc>
                <a:spcPts val="2879"/>
              </a:lnSpc>
            </a:pPr>
            <a:r>
              <a:rPr lang="en-US" sz="2400">
                <a:solidFill>
                  <a:srgbClr val="FFFFFF"/>
                </a:solidFill>
                <a:latin typeface="Open Sans Bold"/>
              </a:rPr>
              <a:t>Scan the QR code to watch the video module on personal branding</a:t>
            </a:r>
          </a:p>
        </p:txBody>
      </p:sp>
      <p:sp>
        <p:nvSpPr>
          <p:cNvPr id="8" name="Freeform 8"/>
          <p:cNvSpPr/>
          <p:nvPr/>
        </p:nvSpPr>
        <p:spPr>
          <a:xfrm>
            <a:off x="1060877" y="3164930"/>
            <a:ext cx="2702232" cy="2702232"/>
          </a:xfrm>
          <a:custGeom>
            <a:avLst/>
            <a:gdLst/>
            <a:ahLst/>
            <a:cxnLst/>
            <a:rect l="l" t="t" r="r" b="b"/>
            <a:pathLst>
              <a:path w="2702232" h="2702232">
                <a:moveTo>
                  <a:pt x="0" y="0"/>
                </a:moveTo>
                <a:lnTo>
                  <a:pt x="2702232" y="0"/>
                </a:lnTo>
                <a:lnTo>
                  <a:pt x="2702232" y="2702232"/>
                </a:lnTo>
                <a:lnTo>
                  <a:pt x="0" y="2702232"/>
                </a:lnTo>
                <a:lnTo>
                  <a:pt x="0" y="0"/>
                </a:lnTo>
                <a:close/>
              </a:path>
            </a:pathLst>
          </a:custGeom>
          <a:blipFill>
            <a:blip r:embed="rId4"/>
            <a:stretch>
              <a:fillRect/>
            </a:stretch>
          </a:blipFill>
        </p:spPr>
        <p:txBody>
          <a:bodyPr/>
          <a:lstStyle/>
          <a:p>
            <a:endParaRPr lang="en-IN"/>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14050" y="897050"/>
            <a:ext cx="8883618" cy="448818"/>
          </a:xfrm>
          <a:prstGeom prst="rect">
            <a:avLst/>
          </a:prstGeom>
        </p:spPr>
        <p:txBody>
          <a:bodyPr lIns="0" tIns="0" rIns="0" bIns="0" rtlCol="0" anchor="t">
            <a:spAutoFit/>
          </a:bodyPr>
          <a:lstStyle/>
          <a:p>
            <a:pPr algn="l">
              <a:lnSpc>
                <a:spcPts val="3456"/>
              </a:lnSpc>
            </a:pPr>
            <a:r>
              <a:rPr lang="en-US" sz="3200" dirty="0">
                <a:solidFill>
                  <a:srgbClr val="003891"/>
                </a:solidFill>
                <a:latin typeface="Open Sans Bold"/>
              </a:rPr>
              <a:t>Pyramid of brand visibility</a:t>
            </a:r>
          </a:p>
        </p:txBody>
      </p:sp>
      <p:sp>
        <p:nvSpPr>
          <p:cNvPr id="3" name="Freeform 3"/>
          <p:cNvSpPr/>
          <p:nvPr/>
        </p:nvSpPr>
        <p:spPr>
          <a:xfrm>
            <a:off x="294216" y="1492919"/>
            <a:ext cx="10079567" cy="4345409"/>
          </a:xfrm>
          <a:custGeom>
            <a:avLst/>
            <a:gdLst/>
            <a:ahLst/>
            <a:cxnLst/>
            <a:rect l="l" t="t" r="r" b="b"/>
            <a:pathLst>
              <a:path w="10079567" h="4345409">
                <a:moveTo>
                  <a:pt x="0" y="0"/>
                </a:moveTo>
                <a:lnTo>
                  <a:pt x="10079567" y="0"/>
                </a:lnTo>
                <a:lnTo>
                  <a:pt x="10079567" y="4345409"/>
                </a:lnTo>
                <a:lnTo>
                  <a:pt x="0" y="4345409"/>
                </a:lnTo>
                <a:lnTo>
                  <a:pt x="0" y="0"/>
                </a:lnTo>
                <a:close/>
              </a:path>
            </a:pathLst>
          </a:custGeom>
          <a:blipFill>
            <a:blip r:embed="rId3"/>
            <a:stretch>
              <a:fillRect/>
            </a:stretch>
          </a:blipFill>
        </p:spPr>
        <p:txBody>
          <a:bodyPr/>
          <a:lstStyle/>
          <a:p>
            <a:endParaRPr lang="en-IN"/>
          </a:p>
        </p:txBody>
      </p:sp>
      <p:sp>
        <p:nvSpPr>
          <p:cNvPr id="4" name="TextBox 4"/>
          <p:cNvSpPr txBox="1"/>
          <p:nvPr/>
        </p:nvSpPr>
        <p:spPr>
          <a:xfrm>
            <a:off x="4910322" y="5998006"/>
            <a:ext cx="5011848" cy="1021446"/>
          </a:xfrm>
          <a:prstGeom prst="rect">
            <a:avLst/>
          </a:prstGeom>
        </p:spPr>
        <p:txBody>
          <a:bodyPr lIns="0" tIns="0" rIns="0" bIns="0" rtlCol="0" anchor="t">
            <a:spAutoFit/>
          </a:bodyPr>
          <a:lstStyle/>
          <a:p>
            <a:pPr algn="l">
              <a:lnSpc>
                <a:spcPts val="2737"/>
              </a:lnSpc>
            </a:pPr>
            <a:r>
              <a:rPr lang="en-US" sz="1984">
                <a:solidFill>
                  <a:srgbClr val="000000"/>
                </a:solidFill>
                <a:latin typeface="Open Sans Bold"/>
              </a:rPr>
              <a:t>Ask yourself:</a:t>
            </a:r>
          </a:p>
          <a:p>
            <a:pPr marL="365363" lvl="1" indent="-182681" algn="l">
              <a:lnSpc>
                <a:spcPts val="2737"/>
              </a:lnSpc>
              <a:buFont typeface="Arial"/>
              <a:buChar char="•"/>
            </a:pPr>
            <a:r>
              <a:rPr lang="en-US" sz="1984">
                <a:solidFill>
                  <a:srgbClr val="000000"/>
                </a:solidFill>
                <a:latin typeface="Open Sans"/>
              </a:rPr>
              <a:t>What is your current visibility level? </a:t>
            </a:r>
          </a:p>
          <a:p>
            <a:pPr marL="365363" lvl="1" indent="-182681" algn="l">
              <a:lnSpc>
                <a:spcPts val="2737"/>
              </a:lnSpc>
              <a:buFont typeface="Arial"/>
              <a:buChar char="•"/>
            </a:pPr>
            <a:r>
              <a:rPr lang="en-US" sz="1984">
                <a:solidFill>
                  <a:srgbClr val="000000"/>
                </a:solidFill>
                <a:latin typeface="Open Sans"/>
              </a:rPr>
              <a:t>What level of visibility do you aspire to?</a:t>
            </a:r>
          </a:p>
        </p:txBody>
      </p:sp>
      <p:sp>
        <p:nvSpPr>
          <p:cNvPr id="5" name="TextBox 5"/>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82</a:t>
            </a:r>
          </a:p>
        </p:txBody>
      </p:sp>
      <p:grpSp>
        <p:nvGrpSpPr>
          <p:cNvPr id="6" name="Group 6"/>
          <p:cNvGrpSpPr/>
          <p:nvPr/>
        </p:nvGrpSpPr>
        <p:grpSpPr>
          <a:xfrm>
            <a:off x="267443" y="49632"/>
            <a:ext cx="10315411" cy="825810"/>
            <a:chOff x="0" y="0"/>
            <a:chExt cx="13753881" cy="1101080"/>
          </a:xfrm>
        </p:grpSpPr>
        <p:sp>
          <p:nvSpPr>
            <p:cNvPr id="7" name="Freeform 7"/>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4"/>
              <a:stretch>
                <a:fillRect/>
              </a:stretch>
            </a:blipFill>
          </p:spPr>
          <p:txBody>
            <a:bodyPr/>
            <a:lstStyle/>
            <a:p>
              <a:endParaRPr lang="en-IN"/>
            </a:p>
          </p:txBody>
        </p:sp>
        <p:sp>
          <p:nvSpPr>
            <p:cNvPr id="8" name="Freeform 8"/>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5"/>
              <a:stretch>
                <a:fillRect/>
              </a:stretch>
            </a:blipFill>
          </p:spPr>
          <p:txBody>
            <a:bodyPr/>
            <a:lstStyle/>
            <a:p>
              <a:endParaRPr lang="en-IN"/>
            </a:p>
          </p:txBody>
        </p:sp>
        <p:sp>
          <p:nvSpPr>
            <p:cNvPr id="9" name="Freeform 9"/>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6"/>
              <a:stretch>
                <a:fillRect l="-20431" t="-87766" r="-22929" b="-100143"/>
              </a:stretch>
            </a:blipFill>
          </p:spPr>
          <p:txBody>
            <a:bodyPr/>
            <a:lstStyle/>
            <a:p>
              <a:endParaRPr lang="en-IN"/>
            </a:p>
          </p:txBody>
        </p:sp>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56077" y="1039229"/>
            <a:ext cx="9190834" cy="448818"/>
          </a:xfrm>
          <a:prstGeom prst="rect">
            <a:avLst/>
          </a:prstGeom>
        </p:spPr>
        <p:txBody>
          <a:bodyPr lIns="0" tIns="0" rIns="0" bIns="0" rtlCol="0" anchor="t">
            <a:spAutoFit/>
          </a:bodyPr>
          <a:lstStyle/>
          <a:p>
            <a:pPr algn="l">
              <a:lnSpc>
                <a:spcPts val="3456"/>
              </a:lnSpc>
            </a:pPr>
            <a:r>
              <a:rPr lang="en-US" sz="3200" dirty="0">
                <a:solidFill>
                  <a:srgbClr val="003891"/>
                </a:solidFill>
                <a:latin typeface="Open Sans Bold"/>
              </a:rPr>
              <a:t>Personal brand toolkit</a:t>
            </a:r>
          </a:p>
        </p:txBody>
      </p:sp>
      <p:graphicFrame>
        <p:nvGraphicFramePr>
          <p:cNvPr id="3" name="Table 3"/>
          <p:cNvGraphicFramePr>
            <a:graphicFrameLocks noGrp="1"/>
          </p:cNvGraphicFramePr>
          <p:nvPr/>
        </p:nvGraphicFramePr>
        <p:xfrm>
          <a:off x="1356077" y="1879612"/>
          <a:ext cx="8432800" cy="4400550"/>
        </p:xfrm>
        <a:graphic>
          <a:graphicData uri="http://schemas.openxmlformats.org/drawingml/2006/table">
            <a:tbl>
              <a:tblPr/>
              <a:tblGrid>
                <a:gridCol w="4216400">
                  <a:extLst>
                    <a:ext uri="{9D8B030D-6E8A-4147-A177-3AD203B41FA5}">
                      <a16:colId xmlns:a16="http://schemas.microsoft.com/office/drawing/2014/main" val="20000"/>
                    </a:ext>
                  </a:extLst>
                </a:gridCol>
                <a:gridCol w="4216400">
                  <a:extLst>
                    <a:ext uri="{9D8B030D-6E8A-4147-A177-3AD203B41FA5}">
                      <a16:colId xmlns:a16="http://schemas.microsoft.com/office/drawing/2014/main" val="20001"/>
                    </a:ext>
                  </a:extLst>
                </a:gridCol>
              </a:tblGrid>
              <a:tr h="677742">
                <a:tc>
                  <a:txBody>
                    <a:bodyPr/>
                    <a:lstStyle/>
                    <a:p>
                      <a:pPr algn="l">
                        <a:lnSpc>
                          <a:spcPts val="2640"/>
                        </a:lnSpc>
                        <a:defRPr/>
                      </a:pPr>
                      <a:r>
                        <a:rPr lang="en-US" sz="2200">
                          <a:solidFill>
                            <a:srgbClr val="000000"/>
                          </a:solidFill>
                          <a:latin typeface="Open Sans Bold"/>
                        </a:rPr>
                        <a:t>STRATEGY</a:t>
                      </a:r>
                      <a:endParaRPr lang="en-US" sz="1100"/>
                    </a:p>
                  </a:txBody>
                  <a:tcPr marL="100775" marR="100775" marT="100775" marB="100775" anchor="ctr">
                    <a:lnL w="9525" cap="flat" cmpd="sng" algn="ctr">
                      <a:solidFill>
                        <a:srgbClr val="E69138"/>
                      </a:solidFill>
                      <a:prstDash val="solid"/>
                      <a:round/>
                      <a:headEnd type="none" w="med" len="med"/>
                      <a:tailEnd type="none" w="med" len="med"/>
                    </a:lnL>
                    <a:lnR w="9525" cap="flat" cmpd="sng" algn="ctr">
                      <a:solidFill>
                        <a:srgbClr val="E69138"/>
                      </a:solidFill>
                      <a:prstDash val="solid"/>
                      <a:round/>
                      <a:headEnd type="none" w="med" len="med"/>
                      <a:tailEnd type="none" w="med" len="med"/>
                    </a:lnR>
                    <a:lnT w="9525" cap="flat" cmpd="sng" algn="ctr">
                      <a:solidFill>
                        <a:srgbClr val="E69138"/>
                      </a:solidFill>
                      <a:prstDash val="solid"/>
                      <a:round/>
                      <a:headEnd type="none" w="med" len="med"/>
                      <a:tailEnd type="none" w="med" len="med"/>
                    </a:lnT>
                    <a:lnB w="9525" cap="flat" cmpd="sng" algn="ctr">
                      <a:solidFill>
                        <a:srgbClr val="E69138"/>
                      </a:solidFill>
                      <a:prstDash val="solid"/>
                      <a:round/>
                      <a:headEnd type="none" w="med" len="med"/>
                      <a:tailEnd type="none" w="med" len="med"/>
                    </a:lnB>
                  </a:tcPr>
                </a:tc>
                <a:tc>
                  <a:txBody>
                    <a:bodyPr/>
                    <a:lstStyle/>
                    <a:p>
                      <a:pPr algn="l">
                        <a:lnSpc>
                          <a:spcPts val="2640"/>
                        </a:lnSpc>
                        <a:defRPr/>
                      </a:pPr>
                      <a:r>
                        <a:rPr lang="en-US" sz="2200">
                          <a:solidFill>
                            <a:srgbClr val="000000"/>
                          </a:solidFill>
                          <a:latin typeface="Open Sans Bold"/>
                        </a:rPr>
                        <a:t>PREPARATION</a:t>
                      </a:r>
                      <a:endParaRPr lang="en-US" sz="1100"/>
                    </a:p>
                  </a:txBody>
                  <a:tcPr marL="100775" marR="100775" marT="100775" marB="100775" anchor="ctr">
                    <a:lnL w="9525" cap="flat" cmpd="sng" algn="ctr">
                      <a:solidFill>
                        <a:srgbClr val="E69138"/>
                      </a:solidFill>
                      <a:prstDash val="solid"/>
                      <a:round/>
                      <a:headEnd type="none" w="med" len="med"/>
                      <a:tailEnd type="none" w="med" len="med"/>
                    </a:lnL>
                    <a:lnR w="9525" cap="flat" cmpd="sng" algn="ctr">
                      <a:solidFill>
                        <a:srgbClr val="E69138"/>
                      </a:solidFill>
                      <a:prstDash val="solid"/>
                      <a:round/>
                      <a:headEnd type="none" w="med" len="med"/>
                      <a:tailEnd type="none" w="med" len="med"/>
                    </a:lnR>
                    <a:lnT w="9525" cap="flat" cmpd="sng" algn="ctr">
                      <a:solidFill>
                        <a:srgbClr val="E69138"/>
                      </a:solidFill>
                      <a:prstDash val="solid"/>
                      <a:round/>
                      <a:headEnd type="none" w="med" len="med"/>
                      <a:tailEnd type="none" w="med" len="med"/>
                    </a:lnT>
                    <a:lnB w="9525" cap="flat" cmpd="sng" algn="ctr">
                      <a:solidFill>
                        <a:srgbClr val="E69138"/>
                      </a:solidFill>
                      <a:prstDash val="solid"/>
                      <a:round/>
                      <a:headEnd type="none" w="med" len="med"/>
                      <a:tailEnd type="none" w="med" len="med"/>
                    </a:lnB>
                  </a:tcPr>
                </a:tc>
                <a:extLst>
                  <a:ext uri="{0D108BD9-81ED-4DB2-BD59-A6C34878D82A}">
                    <a16:rowId xmlns:a16="http://schemas.microsoft.com/office/drawing/2014/main" val="10000"/>
                  </a:ext>
                </a:extLst>
              </a:tr>
              <a:tr h="677742">
                <a:tc>
                  <a:txBody>
                    <a:bodyPr/>
                    <a:lstStyle/>
                    <a:p>
                      <a:pPr algn="l">
                        <a:lnSpc>
                          <a:spcPts val="2640"/>
                        </a:lnSpc>
                        <a:defRPr/>
                      </a:pPr>
                      <a:r>
                        <a:rPr lang="en-US" sz="2200">
                          <a:solidFill>
                            <a:srgbClr val="000000"/>
                          </a:solidFill>
                          <a:latin typeface="Open Sans"/>
                        </a:rPr>
                        <a:t>Identify your visibility goal</a:t>
                      </a:r>
                      <a:endParaRPr lang="en-US" sz="1100"/>
                    </a:p>
                  </a:txBody>
                  <a:tcPr marL="100775" marR="100775" marT="100775" marB="100775" anchor="ctr">
                    <a:lnL w="9525" cap="flat" cmpd="sng" algn="ctr">
                      <a:solidFill>
                        <a:srgbClr val="E69138"/>
                      </a:solidFill>
                      <a:prstDash val="solid"/>
                      <a:round/>
                      <a:headEnd type="none" w="med" len="med"/>
                      <a:tailEnd type="none" w="med" len="med"/>
                    </a:lnL>
                    <a:lnR w="9525" cap="flat" cmpd="sng" algn="ctr">
                      <a:solidFill>
                        <a:srgbClr val="E69138"/>
                      </a:solidFill>
                      <a:prstDash val="solid"/>
                      <a:round/>
                      <a:headEnd type="none" w="med" len="med"/>
                      <a:tailEnd type="none" w="med" len="med"/>
                    </a:lnR>
                    <a:lnT w="9525" cap="flat" cmpd="sng" algn="ctr">
                      <a:solidFill>
                        <a:srgbClr val="E69138"/>
                      </a:solidFill>
                      <a:prstDash val="solid"/>
                      <a:round/>
                      <a:headEnd type="none" w="med" len="med"/>
                      <a:tailEnd type="none" w="med" len="med"/>
                    </a:lnT>
                    <a:lnB w="9525" cap="flat" cmpd="sng" algn="ctr">
                      <a:solidFill>
                        <a:srgbClr val="E69138"/>
                      </a:solidFill>
                      <a:prstDash val="solid"/>
                      <a:round/>
                      <a:headEnd type="none" w="med" len="med"/>
                      <a:tailEnd type="none" w="med" len="med"/>
                    </a:lnB>
                  </a:tcPr>
                </a:tc>
                <a:tc>
                  <a:txBody>
                    <a:bodyPr/>
                    <a:lstStyle/>
                    <a:p>
                      <a:pPr algn="l">
                        <a:lnSpc>
                          <a:spcPts val="2640"/>
                        </a:lnSpc>
                        <a:defRPr/>
                      </a:pPr>
                      <a:r>
                        <a:rPr lang="en-US" sz="2200">
                          <a:solidFill>
                            <a:srgbClr val="000000"/>
                          </a:solidFill>
                          <a:latin typeface="Open Sans"/>
                        </a:rPr>
                        <a:t>Revisit your socials</a:t>
                      </a:r>
                      <a:endParaRPr lang="en-US" sz="1100"/>
                    </a:p>
                  </a:txBody>
                  <a:tcPr marL="100775" marR="100775" marT="100775" marB="100775" anchor="ctr">
                    <a:lnL w="9525" cap="flat" cmpd="sng" algn="ctr">
                      <a:solidFill>
                        <a:srgbClr val="E69138"/>
                      </a:solidFill>
                      <a:prstDash val="solid"/>
                      <a:round/>
                      <a:headEnd type="none" w="med" len="med"/>
                      <a:tailEnd type="none" w="med" len="med"/>
                    </a:lnL>
                    <a:lnR w="9525" cap="flat" cmpd="sng" algn="ctr">
                      <a:solidFill>
                        <a:srgbClr val="E69138"/>
                      </a:solidFill>
                      <a:prstDash val="solid"/>
                      <a:round/>
                      <a:headEnd type="none" w="med" len="med"/>
                      <a:tailEnd type="none" w="med" len="med"/>
                    </a:lnR>
                    <a:lnT w="9525" cap="flat" cmpd="sng" algn="ctr">
                      <a:solidFill>
                        <a:srgbClr val="E69138"/>
                      </a:solidFill>
                      <a:prstDash val="solid"/>
                      <a:round/>
                      <a:headEnd type="none" w="med" len="med"/>
                      <a:tailEnd type="none" w="med" len="med"/>
                    </a:lnT>
                    <a:lnB w="9525" cap="flat" cmpd="sng" algn="ctr">
                      <a:solidFill>
                        <a:srgbClr val="E69138"/>
                      </a:solidFill>
                      <a:prstDash val="solid"/>
                      <a:round/>
                      <a:headEnd type="none" w="med" len="med"/>
                      <a:tailEnd type="none" w="med" len="med"/>
                    </a:lnB>
                  </a:tcPr>
                </a:tc>
                <a:extLst>
                  <a:ext uri="{0D108BD9-81ED-4DB2-BD59-A6C34878D82A}">
                    <a16:rowId xmlns:a16="http://schemas.microsoft.com/office/drawing/2014/main" val="10001"/>
                  </a:ext>
                </a:extLst>
              </a:tr>
              <a:tr h="1011840">
                <a:tc>
                  <a:txBody>
                    <a:bodyPr/>
                    <a:lstStyle/>
                    <a:p>
                      <a:pPr algn="l">
                        <a:lnSpc>
                          <a:spcPts val="2640"/>
                        </a:lnSpc>
                        <a:defRPr/>
                      </a:pPr>
                      <a:r>
                        <a:rPr lang="en-US" sz="2200">
                          <a:solidFill>
                            <a:srgbClr val="000000"/>
                          </a:solidFill>
                          <a:latin typeface="Open Sans"/>
                        </a:rPr>
                        <a:t>What is your area of expertise?</a:t>
                      </a:r>
                      <a:endParaRPr lang="en-US" sz="1100"/>
                    </a:p>
                  </a:txBody>
                  <a:tcPr marL="100775" marR="100775" marT="100775" marB="100775" anchor="ctr">
                    <a:lnL w="9525" cap="flat" cmpd="sng" algn="ctr">
                      <a:solidFill>
                        <a:srgbClr val="E69138"/>
                      </a:solidFill>
                      <a:prstDash val="solid"/>
                      <a:round/>
                      <a:headEnd type="none" w="med" len="med"/>
                      <a:tailEnd type="none" w="med" len="med"/>
                    </a:lnL>
                    <a:lnR w="9525" cap="flat" cmpd="sng" algn="ctr">
                      <a:solidFill>
                        <a:srgbClr val="E69138"/>
                      </a:solidFill>
                      <a:prstDash val="solid"/>
                      <a:round/>
                      <a:headEnd type="none" w="med" len="med"/>
                      <a:tailEnd type="none" w="med" len="med"/>
                    </a:lnR>
                    <a:lnT w="9525" cap="flat" cmpd="sng" algn="ctr">
                      <a:solidFill>
                        <a:srgbClr val="E69138"/>
                      </a:solidFill>
                      <a:prstDash val="solid"/>
                      <a:round/>
                      <a:headEnd type="none" w="med" len="med"/>
                      <a:tailEnd type="none" w="med" len="med"/>
                    </a:lnT>
                    <a:lnB w="9525" cap="flat" cmpd="sng" algn="ctr">
                      <a:solidFill>
                        <a:srgbClr val="E69138"/>
                      </a:solidFill>
                      <a:prstDash val="solid"/>
                      <a:round/>
                      <a:headEnd type="none" w="med" len="med"/>
                      <a:tailEnd type="none" w="med" len="med"/>
                    </a:lnB>
                  </a:tcPr>
                </a:tc>
                <a:tc>
                  <a:txBody>
                    <a:bodyPr/>
                    <a:lstStyle/>
                    <a:p>
                      <a:pPr algn="l">
                        <a:lnSpc>
                          <a:spcPts val="2640"/>
                        </a:lnSpc>
                        <a:defRPr/>
                      </a:pPr>
                      <a:r>
                        <a:rPr lang="en-US" sz="2200">
                          <a:solidFill>
                            <a:srgbClr val="000000"/>
                          </a:solidFill>
                          <a:latin typeface="Open Sans"/>
                        </a:rPr>
                        <a:t>Work on your bio</a:t>
                      </a:r>
                      <a:endParaRPr lang="en-US" sz="1100"/>
                    </a:p>
                  </a:txBody>
                  <a:tcPr marL="100775" marR="100775" marT="100775" marB="100775" anchor="ctr">
                    <a:lnL w="9525" cap="flat" cmpd="sng" algn="ctr">
                      <a:solidFill>
                        <a:srgbClr val="E69138"/>
                      </a:solidFill>
                      <a:prstDash val="solid"/>
                      <a:round/>
                      <a:headEnd type="none" w="med" len="med"/>
                      <a:tailEnd type="none" w="med" len="med"/>
                    </a:lnL>
                    <a:lnR w="9525" cap="flat" cmpd="sng" algn="ctr">
                      <a:solidFill>
                        <a:srgbClr val="E69138"/>
                      </a:solidFill>
                      <a:prstDash val="solid"/>
                      <a:round/>
                      <a:headEnd type="none" w="med" len="med"/>
                      <a:tailEnd type="none" w="med" len="med"/>
                    </a:lnR>
                    <a:lnT w="9525" cap="flat" cmpd="sng" algn="ctr">
                      <a:solidFill>
                        <a:srgbClr val="E69138"/>
                      </a:solidFill>
                      <a:prstDash val="solid"/>
                      <a:round/>
                      <a:headEnd type="none" w="med" len="med"/>
                      <a:tailEnd type="none" w="med" len="med"/>
                    </a:lnT>
                    <a:lnB w="9525" cap="flat" cmpd="sng" algn="ctr">
                      <a:solidFill>
                        <a:srgbClr val="E69138"/>
                      </a:solidFill>
                      <a:prstDash val="solid"/>
                      <a:round/>
                      <a:headEnd type="none" w="med" len="med"/>
                      <a:tailEnd type="none" w="med" len="med"/>
                    </a:lnB>
                  </a:tcPr>
                </a:tc>
                <a:extLst>
                  <a:ext uri="{0D108BD9-81ED-4DB2-BD59-A6C34878D82A}">
                    <a16:rowId xmlns:a16="http://schemas.microsoft.com/office/drawing/2014/main" val="10002"/>
                  </a:ext>
                </a:extLst>
              </a:tr>
              <a:tr h="677742">
                <a:tc>
                  <a:txBody>
                    <a:bodyPr/>
                    <a:lstStyle/>
                    <a:p>
                      <a:pPr algn="l">
                        <a:lnSpc>
                          <a:spcPts val="2640"/>
                        </a:lnSpc>
                        <a:defRPr/>
                      </a:pPr>
                      <a:r>
                        <a:rPr lang="en-US" sz="2200">
                          <a:solidFill>
                            <a:srgbClr val="000000"/>
                          </a:solidFill>
                          <a:latin typeface="Open Sans"/>
                        </a:rPr>
                        <a:t>Who is your audience?</a:t>
                      </a:r>
                      <a:endParaRPr lang="en-US" sz="1100"/>
                    </a:p>
                  </a:txBody>
                  <a:tcPr marL="100775" marR="100775" marT="100775" marB="100775" anchor="ctr">
                    <a:lnL w="9525" cap="flat" cmpd="sng" algn="ctr">
                      <a:solidFill>
                        <a:srgbClr val="E69138"/>
                      </a:solidFill>
                      <a:prstDash val="solid"/>
                      <a:round/>
                      <a:headEnd type="none" w="med" len="med"/>
                      <a:tailEnd type="none" w="med" len="med"/>
                    </a:lnL>
                    <a:lnR w="9525" cap="flat" cmpd="sng" algn="ctr">
                      <a:solidFill>
                        <a:srgbClr val="E69138"/>
                      </a:solidFill>
                      <a:prstDash val="solid"/>
                      <a:round/>
                      <a:headEnd type="none" w="med" len="med"/>
                      <a:tailEnd type="none" w="med" len="med"/>
                    </a:lnR>
                    <a:lnT w="9525" cap="flat" cmpd="sng" algn="ctr">
                      <a:solidFill>
                        <a:srgbClr val="E69138"/>
                      </a:solidFill>
                      <a:prstDash val="solid"/>
                      <a:round/>
                      <a:headEnd type="none" w="med" len="med"/>
                      <a:tailEnd type="none" w="med" len="med"/>
                    </a:lnT>
                    <a:lnB w="9525" cap="flat" cmpd="sng" algn="ctr">
                      <a:solidFill>
                        <a:srgbClr val="E69138"/>
                      </a:solidFill>
                      <a:prstDash val="solid"/>
                      <a:round/>
                      <a:headEnd type="none" w="med" len="med"/>
                      <a:tailEnd type="none" w="med" len="med"/>
                    </a:lnB>
                  </a:tcPr>
                </a:tc>
                <a:tc>
                  <a:txBody>
                    <a:bodyPr/>
                    <a:lstStyle/>
                    <a:p>
                      <a:pPr algn="l">
                        <a:lnSpc>
                          <a:spcPts val="2640"/>
                        </a:lnSpc>
                        <a:defRPr/>
                      </a:pPr>
                      <a:r>
                        <a:rPr lang="en-US" sz="2200">
                          <a:solidFill>
                            <a:srgbClr val="000000"/>
                          </a:solidFill>
                          <a:latin typeface="Open Sans"/>
                        </a:rPr>
                        <a:t>Bring in the resources</a:t>
                      </a:r>
                      <a:endParaRPr lang="en-US" sz="1100"/>
                    </a:p>
                  </a:txBody>
                  <a:tcPr marL="100775" marR="100775" marT="100775" marB="100775" anchor="ctr">
                    <a:lnL w="9525" cap="flat" cmpd="sng" algn="ctr">
                      <a:solidFill>
                        <a:srgbClr val="E69138"/>
                      </a:solidFill>
                      <a:prstDash val="solid"/>
                      <a:round/>
                      <a:headEnd type="none" w="med" len="med"/>
                      <a:tailEnd type="none" w="med" len="med"/>
                    </a:lnL>
                    <a:lnR w="9525" cap="flat" cmpd="sng" algn="ctr">
                      <a:solidFill>
                        <a:srgbClr val="E69138"/>
                      </a:solidFill>
                      <a:prstDash val="solid"/>
                      <a:round/>
                      <a:headEnd type="none" w="med" len="med"/>
                      <a:tailEnd type="none" w="med" len="med"/>
                    </a:lnR>
                    <a:lnT w="9525" cap="flat" cmpd="sng" algn="ctr">
                      <a:solidFill>
                        <a:srgbClr val="E69138"/>
                      </a:solidFill>
                      <a:prstDash val="solid"/>
                      <a:round/>
                      <a:headEnd type="none" w="med" len="med"/>
                      <a:tailEnd type="none" w="med" len="med"/>
                    </a:lnT>
                    <a:lnB w="9525" cap="flat" cmpd="sng" algn="ctr">
                      <a:solidFill>
                        <a:srgbClr val="E69138"/>
                      </a:solidFill>
                      <a:prstDash val="solid"/>
                      <a:round/>
                      <a:headEnd type="none" w="med" len="med"/>
                      <a:tailEnd type="none" w="med" len="med"/>
                    </a:lnB>
                  </a:tcPr>
                </a:tc>
                <a:extLst>
                  <a:ext uri="{0D108BD9-81ED-4DB2-BD59-A6C34878D82A}">
                    <a16:rowId xmlns:a16="http://schemas.microsoft.com/office/drawing/2014/main" val="10003"/>
                  </a:ext>
                </a:extLst>
              </a:tr>
              <a:tr h="677742">
                <a:tc>
                  <a:txBody>
                    <a:bodyPr/>
                    <a:lstStyle/>
                    <a:p>
                      <a:pPr algn="l">
                        <a:lnSpc>
                          <a:spcPts val="2640"/>
                        </a:lnSpc>
                        <a:defRPr/>
                      </a:pPr>
                      <a:r>
                        <a:rPr lang="en-US" sz="2200">
                          <a:solidFill>
                            <a:srgbClr val="000000"/>
                          </a:solidFill>
                          <a:latin typeface="Open Sans"/>
                        </a:rPr>
                        <a:t>What is your goal?</a:t>
                      </a:r>
                      <a:endParaRPr lang="en-US" sz="1100"/>
                    </a:p>
                  </a:txBody>
                  <a:tcPr marL="100775" marR="100775" marT="100775" marB="100775" anchor="ctr">
                    <a:lnL w="9525" cap="flat" cmpd="sng" algn="ctr">
                      <a:solidFill>
                        <a:srgbClr val="E69138"/>
                      </a:solidFill>
                      <a:prstDash val="solid"/>
                      <a:round/>
                      <a:headEnd type="none" w="med" len="med"/>
                      <a:tailEnd type="none" w="med" len="med"/>
                    </a:lnL>
                    <a:lnR w="9525" cap="flat" cmpd="sng" algn="ctr">
                      <a:solidFill>
                        <a:srgbClr val="E69138"/>
                      </a:solidFill>
                      <a:prstDash val="solid"/>
                      <a:round/>
                      <a:headEnd type="none" w="med" len="med"/>
                      <a:tailEnd type="none" w="med" len="med"/>
                    </a:lnR>
                    <a:lnT w="9525" cap="flat" cmpd="sng" algn="ctr">
                      <a:solidFill>
                        <a:srgbClr val="E69138"/>
                      </a:solidFill>
                      <a:prstDash val="solid"/>
                      <a:round/>
                      <a:headEnd type="none" w="med" len="med"/>
                      <a:tailEnd type="none" w="med" len="med"/>
                    </a:lnT>
                    <a:lnB w="9525" cap="flat" cmpd="sng" algn="ctr">
                      <a:solidFill>
                        <a:srgbClr val="E69138"/>
                      </a:solidFill>
                      <a:prstDash val="solid"/>
                      <a:round/>
                      <a:headEnd type="none" w="med" len="med"/>
                      <a:tailEnd type="none" w="med" len="med"/>
                    </a:lnB>
                  </a:tcPr>
                </a:tc>
                <a:tc>
                  <a:txBody>
                    <a:bodyPr/>
                    <a:lstStyle/>
                    <a:p>
                      <a:pPr algn="l">
                        <a:lnSpc>
                          <a:spcPts val="2640"/>
                        </a:lnSpc>
                        <a:defRPr/>
                      </a:pPr>
                      <a:r>
                        <a:rPr lang="en-US" sz="2200">
                          <a:solidFill>
                            <a:srgbClr val="000000"/>
                          </a:solidFill>
                          <a:latin typeface="Open Sans"/>
                        </a:rPr>
                        <a:t>Invest in upskilling</a:t>
                      </a:r>
                      <a:endParaRPr lang="en-US" sz="1100"/>
                    </a:p>
                  </a:txBody>
                  <a:tcPr marL="100775" marR="100775" marT="100775" marB="100775" anchor="ctr">
                    <a:lnL w="9525" cap="flat" cmpd="sng" algn="ctr">
                      <a:solidFill>
                        <a:srgbClr val="E69138"/>
                      </a:solidFill>
                      <a:prstDash val="solid"/>
                      <a:round/>
                      <a:headEnd type="none" w="med" len="med"/>
                      <a:tailEnd type="none" w="med" len="med"/>
                    </a:lnL>
                    <a:lnR w="9525" cap="flat" cmpd="sng" algn="ctr">
                      <a:solidFill>
                        <a:srgbClr val="E69138"/>
                      </a:solidFill>
                      <a:prstDash val="solid"/>
                      <a:round/>
                      <a:headEnd type="none" w="med" len="med"/>
                      <a:tailEnd type="none" w="med" len="med"/>
                    </a:lnR>
                    <a:lnT w="9525" cap="flat" cmpd="sng" algn="ctr">
                      <a:solidFill>
                        <a:srgbClr val="E69138"/>
                      </a:solidFill>
                      <a:prstDash val="solid"/>
                      <a:round/>
                      <a:headEnd type="none" w="med" len="med"/>
                      <a:tailEnd type="none" w="med" len="med"/>
                    </a:lnT>
                    <a:lnB w="9525" cap="flat" cmpd="sng" algn="ctr">
                      <a:solidFill>
                        <a:srgbClr val="E69138"/>
                      </a:solidFill>
                      <a:prstDash val="solid"/>
                      <a:round/>
                      <a:headEnd type="none" w="med" len="med"/>
                      <a:tailEnd type="none" w="med" len="med"/>
                    </a:lnB>
                  </a:tcPr>
                </a:tc>
                <a:extLst>
                  <a:ext uri="{0D108BD9-81ED-4DB2-BD59-A6C34878D82A}">
                    <a16:rowId xmlns:a16="http://schemas.microsoft.com/office/drawing/2014/main" val="10004"/>
                  </a:ext>
                </a:extLst>
              </a:tr>
              <a:tr h="677742">
                <a:tc>
                  <a:txBody>
                    <a:bodyPr/>
                    <a:lstStyle/>
                    <a:p>
                      <a:pPr algn="l">
                        <a:lnSpc>
                          <a:spcPts val="2640"/>
                        </a:lnSpc>
                        <a:defRPr/>
                      </a:pPr>
                      <a:r>
                        <a:rPr lang="en-US" sz="2200">
                          <a:solidFill>
                            <a:srgbClr val="000000"/>
                          </a:solidFill>
                          <a:latin typeface="Open Sans"/>
                        </a:rPr>
                        <a:t>Prepare your toolkit</a:t>
                      </a:r>
                      <a:endParaRPr lang="en-US" sz="1100"/>
                    </a:p>
                  </a:txBody>
                  <a:tcPr marL="100775" marR="100775" marT="100775" marB="100775" anchor="ctr">
                    <a:lnL w="9525" cap="flat" cmpd="sng" algn="ctr">
                      <a:solidFill>
                        <a:srgbClr val="E69138"/>
                      </a:solidFill>
                      <a:prstDash val="solid"/>
                      <a:round/>
                      <a:headEnd type="none" w="med" len="med"/>
                      <a:tailEnd type="none" w="med" len="med"/>
                    </a:lnL>
                    <a:lnR w="9525" cap="flat" cmpd="sng" algn="ctr">
                      <a:solidFill>
                        <a:srgbClr val="E69138"/>
                      </a:solidFill>
                      <a:prstDash val="solid"/>
                      <a:round/>
                      <a:headEnd type="none" w="med" len="med"/>
                      <a:tailEnd type="none" w="med" len="med"/>
                    </a:lnR>
                    <a:lnT w="9525" cap="flat" cmpd="sng" algn="ctr">
                      <a:solidFill>
                        <a:srgbClr val="E69138"/>
                      </a:solidFill>
                      <a:prstDash val="solid"/>
                      <a:round/>
                      <a:headEnd type="none" w="med" len="med"/>
                      <a:tailEnd type="none" w="med" len="med"/>
                    </a:lnT>
                    <a:lnB w="9525" cap="flat" cmpd="sng" algn="ctr">
                      <a:solidFill>
                        <a:srgbClr val="E69138"/>
                      </a:solidFill>
                      <a:prstDash val="solid"/>
                      <a:round/>
                      <a:headEnd type="none" w="med" len="med"/>
                      <a:tailEnd type="none" w="med" len="med"/>
                    </a:lnB>
                  </a:tcPr>
                </a:tc>
                <a:tc>
                  <a:txBody>
                    <a:bodyPr/>
                    <a:lstStyle/>
                    <a:p>
                      <a:pPr algn="l">
                        <a:lnSpc>
                          <a:spcPts val="2640"/>
                        </a:lnSpc>
                        <a:defRPr/>
                      </a:pPr>
                      <a:r>
                        <a:rPr lang="en-US" sz="2200">
                          <a:solidFill>
                            <a:srgbClr val="000000"/>
                          </a:solidFill>
                          <a:latin typeface="Open Sans"/>
                        </a:rPr>
                        <a:t>Make it a habit</a:t>
                      </a:r>
                      <a:endParaRPr lang="en-US" sz="1100"/>
                    </a:p>
                  </a:txBody>
                  <a:tcPr marL="100775" marR="100775" marT="100775" marB="100775" anchor="ctr">
                    <a:lnL w="9525" cap="flat" cmpd="sng" algn="ctr">
                      <a:solidFill>
                        <a:srgbClr val="E69138"/>
                      </a:solidFill>
                      <a:prstDash val="solid"/>
                      <a:round/>
                      <a:headEnd type="none" w="med" len="med"/>
                      <a:tailEnd type="none" w="med" len="med"/>
                    </a:lnL>
                    <a:lnR w="9525" cap="flat" cmpd="sng" algn="ctr">
                      <a:solidFill>
                        <a:srgbClr val="E69138"/>
                      </a:solidFill>
                      <a:prstDash val="solid"/>
                      <a:round/>
                      <a:headEnd type="none" w="med" len="med"/>
                      <a:tailEnd type="none" w="med" len="med"/>
                    </a:lnR>
                    <a:lnT w="9525" cap="flat" cmpd="sng" algn="ctr">
                      <a:solidFill>
                        <a:srgbClr val="E69138"/>
                      </a:solidFill>
                      <a:prstDash val="solid"/>
                      <a:round/>
                      <a:headEnd type="none" w="med" len="med"/>
                      <a:tailEnd type="none" w="med" len="med"/>
                    </a:lnT>
                    <a:lnB w="9525" cap="flat" cmpd="sng" algn="ctr">
                      <a:solidFill>
                        <a:srgbClr val="E69138"/>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TextBox 4"/>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83</a:t>
            </a:r>
          </a:p>
        </p:txBody>
      </p:sp>
      <p:grpSp>
        <p:nvGrpSpPr>
          <p:cNvPr id="5" name="Group 5"/>
          <p:cNvGrpSpPr/>
          <p:nvPr/>
        </p:nvGrpSpPr>
        <p:grpSpPr>
          <a:xfrm>
            <a:off x="267443" y="49632"/>
            <a:ext cx="10315411" cy="825810"/>
            <a:chOff x="0" y="0"/>
            <a:chExt cx="13753881" cy="1101080"/>
          </a:xfrm>
        </p:grpSpPr>
        <p:sp>
          <p:nvSpPr>
            <p:cNvPr id="6" name="Freeform 6"/>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7" name="Freeform 7"/>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8" name="Freeform 8"/>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36538" y="1891507"/>
            <a:ext cx="7212902" cy="3869817"/>
          </a:xfrm>
          <a:prstGeom prst="rect">
            <a:avLst/>
          </a:prstGeom>
        </p:spPr>
        <p:txBody>
          <a:bodyPr lIns="0" tIns="0" rIns="0" bIns="0" rtlCol="0" anchor="t">
            <a:spAutoFit/>
          </a:bodyPr>
          <a:lstStyle/>
          <a:p>
            <a:pPr marL="449814" lvl="1" indent="-224907" algn="l">
              <a:lnSpc>
                <a:spcPts val="3863"/>
              </a:lnSpc>
              <a:buFont typeface="Arial"/>
              <a:buChar char="•"/>
            </a:pPr>
            <a:r>
              <a:rPr lang="en-US" sz="2799">
                <a:solidFill>
                  <a:srgbClr val="000000"/>
                </a:solidFill>
                <a:latin typeface="Open Sans"/>
              </a:rPr>
              <a:t>Speaking engagements</a:t>
            </a:r>
          </a:p>
          <a:p>
            <a:pPr marL="449814" lvl="1" indent="-224907" algn="l">
              <a:lnSpc>
                <a:spcPts val="3863"/>
              </a:lnSpc>
              <a:buFont typeface="Arial"/>
              <a:buChar char="•"/>
            </a:pPr>
            <a:r>
              <a:rPr lang="en-US" sz="2799">
                <a:solidFill>
                  <a:srgbClr val="000000"/>
                </a:solidFill>
                <a:latin typeface="Open Sans"/>
              </a:rPr>
              <a:t>A book</a:t>
            </a:r>
          </a:p>
          <a:p>
            <a:pPr marL="449814" lvl="1" indent="-224907" algn="l">
              <a:lnSpc>
                <a:spcPts val="3863"/>
              </a:lnSpc>
              <a:buFont typeface="Arial"/>
              <a:buChar char="•"/>
            </a:pPr>
            <a:r>
              <a:rPr lang="en-US" sz="2799">
                <a:solidFill>
                  <a:srgbClr val="000000"/>
                </a:solidFill>
                <a:latin typeface="Open Sans"/>
              </a:rPr>
              <a:t>A website</a:t>
            </a:r>
          </a:p>
          <a:p>
            <a:pPr marL="449814" lvl="1" indent="-224907" algn="l">
              <a:lnSpc>
                <a:spcPts val="3863"/>
              </a:lnSpc>
              <a:buFont typeface="Arial"/>
              <a:buChar char="•"/>
            </a:pPr>
            <a:r>
              <a:rPr lang="en-US" sz="2799">
                <a:solidFill>
                  <a:srgbClr val="000000"/>
                </a:solidFill>
                <a:latin typeface="Open Sans"/>
              </a:rPr>
              <a:t>A blog platform</a:t>
            </a:r>
          </a:p>
          <a:p>
            <a:pPr marL="449814" lvl="1" indent="-224907" algn="l">
              <a:lnSpc>
                <a:spcPts val="3863"/>
              </a:lnSpc>
              <a:buFont typeface="Arial"/>
              <a:buChar char="•"/>
            </a:pPr>
            <a:r>
              <a:rPr lang="en-US" sz="2799">
                <a:solidFill>
                  <a:srgbClr val="000000"/>
                </a:solidFill>
                <a:latin typeface="Open Sans"/>
              </a:rPr>
              <a:t>Email marketing service</a:t>
            </a:r>
          </a:p>
          <a:p>
            <a:pPr marL="449814" lvl="1" indent="-224907" algn="l">
              <a:lnSpc>
                <a:spcPts val="3863"/>
              </a:lnSpc>
              <a:buFont typeface="Arial"/>
              <a:buChar char="•"/>
            </a:pPr>
            <a:r>
              <a:rPr lang="en-US" sz="2799">
                <a:solidFill>
                  <a:srgbClr val="000000"/>
                </a:solidFill>
                <a:latin typeface="Open Sans"/>
              </a:rPr>
              <a:t>SEO</a:t>
            </a:r>
          </a:p>
          <a:p>
            <a:pPr marL="449814" lvl="1" indent="-224907" algn="l">
              <a:lnSpc>
                <a:spcPts val="3863"/>
              </a:lnSpc>
              <a:buFont typeface="Arial"/>
              <a:buChar char="•"/>
            </a:pPr>
            <a:r>
              <a:rPr lang="en-US" sz="2799">
                <a:solidFill>
                  <a:srgbClr val="000000"/>
                </a:solidFill>
                <a:latin typeface="Open Sans"/>
              </a:rPr>
              <a:t>Media kit</a:t>
            </a:r>
          </a:p>
          <a:p>
            <a:pPr marL="449814" lvl="1" indent="-224907" algn="l">
              <a:lnSpc>
                <a:spcPts val="3863"/>
              </a:lnSpc>
            </a:pPr>
            <a:endParaRPr lang="en-US" sz="2799">
              <a:solidFill>
                <a:srgbClr val="000000"/>
              </a:solidFill>
              <a:latin typeface="Open Sans"/>
            </a:endParaRPr>
          </a:p>
        </p:txBody>
      </p:sp>
      <p:sp>
        <p:nvSpPr>
          <p:cNvPr id="3" name="TextBox 3"/>
          <p:cNvSpPr txBox="1"/>
          <p:nvPr/>
        </p:nvSpPr>
        <p:spPr>
          <a:xfrm>
            <a:off x="1021099" y="1135615"/>
            <a:ext cx="8380963" cy="448818"/>
          </a:xfrm>
          <a:prstGeom prst="rect">
            <a:avLst/>
          </a:prstGeom>
        </p:spPr>
        <p:txBody>
          <a:bodyPr lIns="0" tIns="0" rIns="0" bIns="0" rtlCol="0" anchor="t">
            <a:spAutoFit/>
          </a:bodyPr>
          <a:lstStyle/>
          <a:p>
            <a:pPr algn="l">
              <a:lnSpc>
                <a:spcPts val="3456"/>
              </a:lnSpc>
            </a:pPr>
            <a:r>
              <a:rPr lang="en-US" sz="3200">
                <a:solidFill>
                  <a:srgbClr val="003891"/>
                </a:solidFill>
                <a:latin typeface="Open Sans Bold"/>
              </a:rPr>
              <a:t>7 essentials to build your personal brand</a:t>
            </a:r>
          </a:p>
        </p:txBody>
      </p:sp>
      <p:sp>
        <p:nvSpPr>
          <p:cNvPr id="4" name="TextBox 4"/>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84</a:t>
            </a:r>
          </a:p>
        </p:txBody>
      </p:sp>
      <p:grpSp>
        <p:nvGrpSpPr>
          <p:cNvPr id="5" name="Group 5"/>
          <p:cNvGrpSpPr/>
          <p:nvPr/>
        </p:nvGrpSpPr>
        <p:grpSpPr>
          <a:xfrm>
            <a:off x="267443" y="49632"/>
            <a:ext cx="10315411" cy="825810"/>
            <a:chOff x="0" y="0"/>
            <a:chExt cx="13753881" cy="1101080"/>
          </a:xfrm>
        </p:grpSpPr>
        <p:sp>
          <p:nvSpPr>
            <p:cNvPr id="6" name="Freeform 6"/>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7" name="Freeform 7"/>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8" name="Freeform 8"/>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53345" y="1595305"/>
            <a:ext cx="8760269" cy="5321694"/>
          </a:xfrm>
          <a:prstGeom prst="rect">
            <a:avLst/>
          </a:prstGeom>
        </p:spPr>
        <p:txBody>
          <a:bodyPr lIns="0" tIns="0" rIns="0" bIns="0" rtlCol="0" anchor="t">
            <a:spAutoFit/>
          </a:bodyPr>
          <a:lstStyle/>
          <a:p>
            <a:pPr marL="378027" lvl="1" indent="-189014" algn="l">
              <a:lnSpc>
                <a:spcPts val="3042"/>
              </a:lnSpc>
              <a:buFont typeface="Arial"/>
              <a:buChar char="•"/>
            </a:pPr>
            <a:r>
              <a:rPr lang="en-US" sz="2204">
                <a:solidFill>
                  <a:srgbClr val="000000"/>
                </a:solidFill>
                <a:latin typeface="Open Sans"/>
              </a:rPr>
              <a:t>Share your personal experiences, challenges, and triumphs to create an emotional connection with your audience.</a:t>
            </a:r>
          </a:p>
          <a:p>
            <a:pPr marL="378027" lvl="1" indent="-189014" algn="l">
              <a:lnSpc>
                <a:spcPts val="3042"/>
              </a:lnSpc>
              <a:buFont typeface="Arial"/>
              <a:buChar char="•"/>
            </a:pPr>
            <a:r>
              <a:rPr lang="en-US" sz="2204">
                <a:solidFill>
                  <a:srgbClr val="000000"/>
                </a:solidFill>
                <a:latin typeface="Open Sans"/>
              </a:rPr>
              <a:t>Identify your unique skills and expertise, and center your brand message around them.</a:t>
            </a:r>
          </a:p>
          <a:p>
            <a:pPr marL="378027" lvl="1" indent="-189014" algn="l">
              <a:lnSpc>
                <a:spcPts val="3042"/>
              </a:lnSpc>
              <a:buFont typeface="Arial"/>
              <a:buChar char="•"/>
            </a:pPr>
            <a:r>
              <a:rPr lang="en-US" sz="2204">
                <a:solidFill>
                  <a:srgbClr val="000000"/>
                </a:solidFill>
                <a:latin typeface="Open Sans"/>
              </a:rPr>
              <a:t>Define your target audience and tailor your brand message to their specific needs and interests.</a:t>
            </a:r>
          </a:p>
          <a:p>
            <a:pPr marL="378027" lvl="1" indent="-189014" algn="l">
              <a:lnSpc>
                <a:spcPts val="3042"/>
              </a:lnSpc>
              <a:buFont typeface="Arial"/>
              <a:buChar char="•"/>
            </a:pPr>
            <a:r>
              <a:rPr lang="en-US" sz="2204">
                <a:solidFill>
                  <a:srgbClr val="000000"/>
                </a:solidFill>
                <a:latin typeface="Open Sans"/>
              </a:rPr>
              <a:t>Showcase your expertise through case studies, testimonials, and success stories.</a:t>
            </a:r>
          </a:p>
          <a:p>
            <a:pPr marL="378027" lvl="1" indent="-189014" algn="l">
              <a:lnSpc>
                <a:spcPts val="3042"/>
              </a:lnSpc>
              <a:buFont typeface="Arial"/>
              <a:buChar char="•"/>
            </a:pPr>
            <a:r>
              <a:rPr lang="en-US" sz="2204">
                <a:solidFill>
                  <a:srgbClr val="000000"/>
                </a:solidFill>
                <a:latin typeface="Open Sans"/>
              </a:rPr>
              <a:t>Create valuable content that encourages your audience to engage with you </a:t>
            </a:r>
          </a:p>
          <a:p>
            <a:pPr marL="378027" lvl="1" indent="-189014" algn="l">
              <a:lnSpc>
                <a:spcPts val="3042"/>
              </a:lnSpc>
              <a:buFont typeface="Arial"/>
              <a:buChar char="•"/>
            </a:pPr>
            <a:r>
              <a:rPr lang="en-US" sz="2204">
                <a:solidFill>
                  <a:srgbClr val="000000"/>
                </a:solidFill>
                <a:latin typeface="Open Sans"/>
              </a:rPr>
              <a:t>Establish a consistent content schedule and maintain it to keep your audience engaged and informed.</a:t>
            </a:r>
          </a:p>
          <a:p>
            <a:pPr marL="378027" lvl="1" indent="-189014" algn="l">
              <a:lnSpc>
                <a:spcPts val="3042"/>
              </a:lnSpc>
            </a:pPr>
            <a:r>
              <a:rPr lang="en-US" sz="2204">
                <a:solidFill>
                  <a:srgbClr val="000000"/>
                </a:solidFill>
                <a:latin typeface="Open Sans"/>
              </a:rPr>
              <a:t>7. Use data-driven insights to refine your tactics for better results</a:t>
            </a:r>
          </a:p>
        </p:txBody>
      </p:sp>
      <p:sp>
        <p:nvSpPr>
          <p:cNvPr id="3" name="TextBox 3"/>
          <p:cNvSpPr txBox="1"/>
          <p:nvPr/>
        </p:nvSpPr>
        <p:spPr>
          <a:xfrm>
            <a:off x="614989" y="734638"/>
            <a:ext cx="9190834" cy="536448"/>
          </a:xfrm>
          <a:prstGeom prst="rect">
            <a:avLst/>
          </a:prstGeom>
        </p:spPr>
        <p:txBody>
          <a:bodyPr lIns="0" tIns="0" rIns="0" bIns="0" rtlCol="0" anchor="t">
            <a:spAutoFit/>
          </a:bodyPr>
          <a:lstStyle/>
          <a:p>
            <a:pPr algn="l">
              <a:lnSpc>
                <a:spcPts val="4416"/>
              </a:lnSpc>
            </a:pPr>
            <a:r>
              <a:rPr lang="en-US" sz="3200">
                <a:solidFill>
                  <a:srgbClr val="003399"/>
                </a:solidFill>
                <a:latin typeface="Open Sans Bold"/>
              </a:rPr>
              <a:t>Tips to build a standout personal brand</a:t>
            </a:r>
          </a:p>
        </p:txBody>
      </p:sp>
      <p:sp>
        <p:nvSpPr>
          <p:cNvPr id="4" name="AutoShape 4"/>
          <p:cNvSpPr/>
          <p:nvPr/>
        </p:nvSpPr>
        <p:spPr>
          <a:xfrm rot="3474">
            <a:off x="581042" y="1431631"/>
            <a:ext cx="9424401" cy="0"/>
          </a:xfrm>
          <a:prstGeom prst="line">
            <a:avLst/>
          </a:prstGeom>
          <a:ln w="9525" cap="rnd">
            <a:solidFill>
              <a:srgbClr val="003891"/>
            </a:solidFill>
            <a:prstDash val="solid"/>
            <a:headEnd type="none" w="sm" len="sm"/>
            <a:tailEnd type="none" w="sm" len="sm"/>
          </a:ln>
        </p:spPr>
        <p:txBody>
          <a:bodyPr/>
          <a:lstStyle/>
          <a:p>
            <a:endParaRPr lang="en-IN"/>
          </a:p>
        </p:txBody>
      </p:sp>
      <p:sp>
        <p:nvSpPr>
          <p:cNvPr id="5" name="TextBox 5"/>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85</a:t>
            </a:r>
          </a:p>
        </p:txBody>
      </p:sp>
      <p:grpSp>
        <p:nvGrpSpPr>
          <p:cNvPr id="6" name="Group 6"/>
          <p:cNvGrpSpPr/>
          <p:nvPr/>
        </p:nvGrpSpPr>
        <p:grpSpPr>
          <a:xfrm>
            <a:off x="267443" y="49632"/>
            <a:ext cx="10315411" cy="825810"/>
            <a:chOff x="0" y="0"/>
            <a:chExt cx="13753881" cy="1101080"/>
          </a:xfrm>
        </p:grpSpPr>
        <p:sp>
          <p:nvSpPr>
            <p:cNvPr id="7" name="Freeform 7"/>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8" name="Freeform 8"/>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9" name="Freeform 9"/>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50560" y="1567903"/>
            <a:ext cx="8790693" cy="4995741"/>
          </a:xfrm>
          <a:prstGeom prst="rect">
            <a:avLst/>
          </a:prstGeom>
        </p:spPr>
        <p:txBody>
          <a:bodyPr lIns="0" tIns="0" rIns="0" bIns="0" rtlCol="0" anchor="t">
            <a:spAutoFit/>
          </a:bodyPr>
          <a:lstStyle/>
          <a:p>
            <a:pPr algn="l">
              <a:lnSpc>
                <a:spcPts val="2889"/>
              </a:lnSpc>
            </a:pPr>
            <a:r>
              <a:rPr lang="en-US" sz="2094">
                <a:solidFill>
                  <a:srgbClr val="003891"/>
                </a:solidFill>
                <a:latin typeface="Open Sans Bold"/>
              </a:rPr>
              <a:t>Read the following prompts and reflect on your own experience:</a:t>
            </a:r>
          </a:p>
          <a:p>
            <a:pPr algn="l">
              <a:lnSpc>
                <a:spcPts val="3194"/>
              </a:lnSpc>
            </a:pPr>
            <a:endParaRPr lang="en-US" sz="2094">
              <a:solidFill>
                <a:srgbClr val="003891"/>
              </a:solidFill>
              <a:latin typeface="Open Sans Bold"/>
            </a:endParaRPr>
          </a:p>
          <a:p>
            <a:pPr marL="384300" lvl="1" indent="-192150" algn="l">
              <a:lnSpc>
                <a:spcPts val="2777"/>
              </a:lnSpc>
              <a:buFont typeface="Arial"/>
              <a:buChar char="•"/>
            </a:pPr>
            <a:r>
              <a:rPr lang="en-US" sz="2315">
                <a:solidFill>
                  <a:srgbClr val="000000"/>
                </a:solidFill>
                <a:latin typeface="Open Sans"/>
              </a:rPr>
              <a:t>Identify your personal values and beliefs. How do these values align with your personal brand and the image you want to project to the world?</a:t>
            </a:r>
          </a:p>
          <a:p>
            <a:pPr marL="384300" lvl="1" indent="-192150" algn="l">
              <a:lnSpc>
                <a:spcPts val="2777"/>
              </a:lnSpc>
            </a:pPr>
            <a:endParaRPr lang="en-US" sz="2315">
              <a:solidFill>
                <a:srgbClr val="000000"/>
              </a:solidFill>
              <a:latin typeface="Open Sans"/>
            </a:endParaRPr>
          </a:p>
          <a:p>
            <a:pPr marL="384300" lvl="1" indent="-192150" algn="l">
              <a:lnSpc>
                <a:spcPts val="2777"/>
              </a:lnSpc>
              <a:buFont typeface="Arial"/>
              <a:buChar char="•"/>
            </a:pPr>
            <a:r>
              <a:rPr lang="en-US" sz="2315">
                <a:solidFill>
                  <a:srgbClr val="000000"/>
                </a:solidFill>
                <a:latin typeface="Open Sans"/>
              </a:rPr>
              <a:t>Define your purpose as a founder. What is the impact you want to make and the difference you aim to create in your industry or community?</a:t>
            </a:r>
          </a:p>
          <a:p>
            <a:pPr marL="384300" lvl="1" indent="-192150" algn="l">
              <a:lnSpc>
                <a:spcPts val="2777"/>
              </a:lnSpc>
            </a:pPr>
            <a:endParaRPr lang="en-US" sz="2315">
              <a:solidFill>
                <a:srgbClr val="000000"/>
              </a:solidFill>
              <a:latin typeface="Open Sans"/>
            </a:endParaRPr>
          </a:p>
          <a:p>
            <a:pPr marL="384300" lvl="1" indent="-192150" algn="l">
              <a:lnSpc>
                <a:spcPts val="2777"/>
              </a:lnSpc>
              <a:buFont typeface="Arial"/>
              <a:buChar char="•"/>
            </a:pPr>
            <a:r>
              <a:rPr lang="en-US" sz="2315">
                <a:solidFill>
                  <a:srgbClr val="000000"/>
                </a:solidFill>
                <a:latin typeface="Open Sans"/>
              </a:rPr>
              <a:t>Determine what sets you apart from others in your industry. What unique skills, experiences, or qualities do you bring to the table?</a:t>
            </a:r>
          </a:p>
          <a:p>
            <a:pPr marL="384300" lvl="1" indent="-192150" algn="l">
              <a:lnSpc>
                <a:spcPts val="2777"/>
              </a:lnSpc>
            </a:pPr>
            <a:endParaRPr lang="en-US" sz="2315">
              <a:solidFill>
                <a:srgbClr val="000000"/>
              </a:solidFill>
              <a:latin typeface="Open Sans"/>
            </a:endParaRPr>
          </a:p>
        </p:txBody>
      </p:sp>
      <p:sp>
        <p:nvSpPr>
          <p:cNvPr id="3" name="TextBox 3"/>
          <p:cNvSpPr txBox="1"/>
          <p:nvPr/>
        </p:nvSpPr>
        <p:spPr>
          <a:xfrm>
            <a:off x="750489" y="802477"/>
            <a:ext cx="9190834" cy="1018383"/>
          </a:xfrm>
          <a:prstGeom prst="rect">
            <a:avLst/>
          </a:prstGeom>
        </p:spPr>
        <p:txBody>
          <a:bodyPr lIns="0" tIns="0" rIns="0" bIns="0" rtlCol="0" anchor="t">
            <a:spAutoFit/>
          </a:bodyPr>
          <a:lstStyle/>
          <a:p>
            <a:pPr algn="l">
              <a:lnSpc>
                <a:spcPts val="3993"/>
              </a:lnSpc>
            </a:pPr>
            <a:r>
              <a:rPr lang="en-US" sz="3698">
                <a:solidFill>
                  <a:srgbClr val="003891"/>
                </a:solidFill>
                <a:latin typeface="Open Sans Bold"/>
              </a:rPr>
              <a:t>Reflection assignment</a:t>
            </a:r>
          </a:p>
          <a:p>
            <a:pPr algn="l">
              <a:lnSpc>
                <a:spcPts val="3993"/>
              </a:lnSpc>
            </a:pPr>
            <a:endParaRPr lang="en-US" sz="3698">
              <a:solidFill>
                <a:srgbClr val="003891"/>
              </a:solidFill>
              <a:latin typeface="Open Sans Bold"/>
            </a:endParaRPr>
          </a:p>
        </p:txBody>
      </p:sp>
      <p:sp>
        <p:nvSpPr>
          <p:cNvPr id="4" name="AutoShape 4"/>
          <p:cNvSpPr/>
          <p:nvPr/>
        </p:nvSpPr>
        <p:spPr>
          <a:xfrm rot="3474">
            <a:off x="581042" y="1431631"/>
            <a:ext cx="9424401" cy="0"/>
          </a:xfrm>
          <a:prstGeom prst="line">
            <a:avLst/>
          </a:prstGeom>
          <a:ln w="9525" cap="rnd">
            <a:solidFill>
              <a:srgbClr val="003891"/>
            </a:solidFill>
            <a:prstDash val="solid"/>
            <a:headEnd type="none" w="sm" len="sm"/>
            <a:tailEnd type="none" w="sm" len="sm"/>
          </a:ln>
        </p:spPr>
        <p:txBody>
          <a:bodyPr/>
          <a:lstStyle/>
          <a:p>
            <a:endParaRPr lang="en-IN"/>
          </a:p>
        </p:txBody>
      </p:sp>
      <p:sp>
        <p:nvSpPr>
          <p:cNvPr id="5" name="TextBox 5"/>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86</a:t>
            </a:r>
          </a:p>
        </p:txBody>
      </p:sp>
      <p:grpSp>
        <p:nvGrpSpPr>
          <p:cNvPr id="6" name="Group 6"/>
          <p:cNvGrpSpPr/>
          <p:nvPr/>
        </p:nvGrpSpPr>
        <p:grpSpPr>
          <a:xfrm>
            <a:off x="267443" y="49632"/>
            <a:ext cx="10315411" cy="825810"/>
            <a:chOff x="0" y="0"/>
            <a:chExt cx="13753881" cy="1101080"/>
          </a:xfrm>
        </p:grpSpPr>
        <p:sp>
          <p:nvSpPr>
            <p:cNvPr id="7" name="Freeform 7"/>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8" name="Freeform 8"/>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9" name="Freeform 9"/>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 y="49632"/>
            <a:ext cx="10691834" cy="7510043"/>
            <a:chOff x="0" y="0"/>
            <a:chExt cx="14255779" cy="10013390"/>
          </a:xfrm>
        </p:grpSpPr>
        <p:sp>
          <p:nvSpPr>
            <p:cNvPr id="3" name="Freeform 3"/>
            <p:cNvSpPr/>
            <p:nvPr/>
          </p:nvSpPr>
          <p:spPr>
            <a:xfrm>
              <a:off x="0" y="4457635"/>
              <a:ext cx="14255779" cy="5555755"/>
            </a:xfrm>
            <a:custGeom>
              <a:avLst/>
              <a:gdLst/>
              <a:ahLst/>
              <a:cxnLst/>
              <a:rect l="l" t="t" r="r" b="b"/>
              <a:pathLst>
                <a:path w="14255779" h="5555755">
                  <a:moveTo>
                    <a:pt x="0" y="0"/>
                  </a:moveTo>
                  <a:lnTo>
                    <a:pt x="14255779" y="0"/>
                  </a:lnTo>
                  <a:lnTo>
                    <a:pt x="14255779" y="5555755"/>
                  </a:lnTo>
                  <a:lnTo>
                    <a:pt x="0" y="5555755"/>
                  </a:lnTo>
                  <a:lnTo>
                    <a:pt x="0" y="0"/>
                  </a:lnTo>
                  <a:close/>
                </a:path>
              </a:pathLst>
            </a:custGeom>
            <a:blipFill>
              <a:blip r:embed="rId3"/>
              <a:stretch>
                <a:fillRect t="-81425" b="-11020"/>
              </a:stretch>
            </a:blipFill>
          </p:spPr>
          <p:txBody>
            <a:bodyPr/>
            <a:lstStyle/>
            <a:p>
              <a:endParaRPr lang="en-IN"/>
            </a:p>
          </p:txBody>
        </p:sp>
        <p:sp>
          <p:nvSpPr>
            <p:cNvPr id="4" name="Freeform 4"/>
            <p:cNvSpPr/>
            <p:nvPr/>
          </p:nvSpPr>
          <p:spPr>
            <a:xfrm>
              <a:off x="13229617"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4"/>
              <a:stretch>
                <a:fillRect/>
              </a:stretch>
            </a:blipFill>
          </p:spPr>
          <p:txBody>
            <a:bodyPr/>
            <a:lstStyle/>
            <a:p>
              <a:endParaRPr lang="en-IN"/>
            </a:p>
          </p:txBody>
        </p:sp>
        <p:sp>
          <p:nvSpPr>
            <p:cNvPr id="5" name="Freeform 5"/>
            <p:cNvSpPr/>
            <p:nvPr/>
          </p:nvSpPr>
          <p:spPr>
            <a:xfrm>
              <a:off x="356618"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5"/>
              <a:stretch>
                <a:fillRect/>
              </a:stretch>
            </a:blipFill>
          </p:spPr>
          <p:txBody>
            <a:bodyPr/>
            <a:lstStyle/>
            <a:p>
              <a:endParaRPr lang="en-IN"/>
            </a:p>
          </p:txBody>
        </p:sp>
        <p:sp>
          <p:nvSpPr>
            <p:cNvPr id="6" name="Freeform 6"/>
            <p:cNvSpPr/>
            <p:nvPr/>
          </p:nvSpPr>
          <p:spPr>
            <a:xfrm>
              <a:off x="6012736" y="0"/>
              <a:ext cx="2211281" cy="1101080"/>
            </a:xfrm>
            <a:custGeom>
              <a:avLst/>
              <a:gdLst/>
              <a:ahLst/>
              <a:cxnLst/>
              <a:rect l="l" t="t" r="r" b="b"/>
              <a:pathLst>
                <a:path w="2211281" h="1101080">
                  <a:moveTo>
                    <a:pt x="0" y="0"/>
                  </a:moveTo>
                  <a:lnTo>
                    <a:pt x="2211281" y="0"/>
                  </a:lnTo>
                  <a:lnTo>
                    <a:pt x="2211281" y="1101080"/>
                  </a:lnTo>
                  <a:lnTo>
                    <a:pt x="0" y="1101080"/>
                  </a:lnTo>
                  <a:lnTo>
                    <a:pt x="0" y="0"/>
                  </a:lnTo>
                  <a:close/>
                </a:path>
              </a:pathLst>
            </a:custGeom>
            <a:blipFill>
              <a:blip r:embed="rId6"/>
              <a:stretch>
                <a:fillRect l="-20431" t="-87766" r="-22929" b="-100143"/>
              </a:stretch>
            </a:blipFill>
          </p:spPr>
          <p:txBody>
            <a:bodyPr/>
            <a:lstStyle/>
            <a:p>
              <a:endParaRPr lang="en-IN"/>
            </a:p>
          </p:txBody>
        </p:sp>
      </p:grpSp>
      <p:sp>
        <p:nvSpPr>
          <p:cNvPr id="7" name="TextBox 7"/>
          <p:cNvSpPr txBox="1"/>
          <p:nvPr/>
        </p:nvSpPr>
        <p:spPr>
          <a:xfrm>
            <a:off x="447348" y="972411"/>
            <a:ext cx="9780040" cy="300380"/>
          </a:xfrm>
          <a:prstGeom prst="rect">
            <a:avLst/>
          </a:prstGeom>
        </p:spPr>
        <p:txBody>
          <a:bodyPr lIns="0" tIns="0" rIns="0" bIns="0" rtlCol="0" anchor="t">
            <a:spAutoFit/>
          </a:bodyPr>
          <a:lstStyle/>
          <a:p>
            <a:pPr algn="l">
              <a:lnSpc>
                <a:spcPts val="2386"/>
              </a:lnSpc>
            </a:pPr>
            <a:r>
              <a:rPr lang="en-US" sz="2210">
                <a:solidFill>
                  <a:srgbClr val="001597"/>
                </a:solidFill>
                <a:latin typeface="Open Sans Bold"/>
              </a:rPr>
              <a:t>What is Circular Economy? </a:t>
            </a:r>
          </a:p>
        </p:txBody>
      </p:sp>
      <p:sp>
        <p:nvSpPr>
          <p:cNvPr id="8" name="TextBox 8"/>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8</a:t>
            </a:r>
          </a:p>
        </p:txBody>
      </p:sp>
      <p:grpSp>
        <p:nvGrpSpPr>
          <p:cNvPr id="9" name="Group 9"/>
          <p:cNvGrpSpPr/>
          <p:nvPr/>
        </p:nvGrpSpPr>
        <p:grpSpPr>
          <a:xfrm>
            <a:off x="5625397" y="1332439"/>
            <a:ext cx="4403632" cy="5508200"/>
            <a:chOff x="0" y="0"/>
            <a:chExt cx="5871509" cy="7344267"/>
          </a:xfrm>
        </p:grpSpPr>
        <p:sp>
          <p:nvSpPr>
            <p:cNvPr id="10" name="Freeform 10"/>
            <p:cNvSpPr/>
            <p:nvPr/>
          </p:nvSpPr>
          <p:spPr>
            <a:xfrm>
              <a:off x="0" y="0"/>
              <a:ext cx="5871464" cy="7344283"/>
            </a:xfrm>
            <a:custGeom>
              <a:avLst/>
              <a:gdLst/>
              <a:ahLst/>
              <a:cxnLst/>
              <a:rect l="l" t="t" r="r" b="b"/>
              <a:pathLst>
                <a:path w="5871464" h="7344283">
                  <a:moveTo>
                    <a:pt x="0" y="0"/>
                  </a:moveTo>
                  <a:lnTo>
                    <a:pt x="5871464" y="0"/>
                  </a:lnTo>
                  <a:lnTo>
                    <a:pt x="5871464" y="7344283"/>
                  </a:lnTo>
                  <a:lnTo>
                    <a:pt x="0" y="7344283"/>
                  </a:lnTo>
                  <a:close/>
                </a:path>
              </a:pathLst>
            </a:custGeom>
            <a:solidFill>
              <a:srgbClr val="F2F2F2"/>
            </a:solidFill>
          </p:spPr>
          <p:txBody>
            <a:bodyPr/>
            <a:lstStyle/>
            <a:p>
              <a:endParaRPr lang="en-IN"/>
            </a:p>
          </p:txBody>
        </p:sp>
      </p:grpSp>
      <p:sp>
        <p:nvSpPr>
          <p:cNvPr id="11" name="TextBox 11"/>
          <p:cNvSpPr txBox="1"/>
          <p:nvPr/>
        </p:nvSpPr>
        <p:spPr>
          <a:xfrm>
            <a:off x="5777962" y="1541977"/>
            <a:ext cx="4003818" cy="5248275"/>
          </a:xfrm>
          <a:prstGeom prst="rect">
            <a:avLst/>
          </a:prstGeom>
        </p:spPr>
        <p:txBody>
          <a:bodyPr lIns="0" tIns="0" rIns="0" bIns="0" rtlCol="0" anchor="t">
            <a:spAutoFit/>
          </a:bodyPr>
          <a:lstStyle/>
          <a:p>
            <a:pPr algn="just">
              <a:lnSpc>
                <a:spcPts val="1439"/>
              </a:lnSpc>
            </a:pPr>
            <a:r>
              <a:rPr lang="en-US" sz="1200">
                <a:solidFill>
                  <a:srgbClr val="000000"/>
                </a:solidFill>
                <a:latin typeface="Open Sans"/>
              </a:rPr>
              <a:t>A circular economy is a system that tries to get the most value of the resources we have by keeping them at their highest utility, for as long as we can (Ellen MacArthur Foundation 2022. </a:t>
            </a:r>
          </a:p>
          <a:p>
            <a:pPr algn="just">
              <a:lnSpc>
                <a:spcPts val="1439"/>
              </a:lnSpc>
            </a:pPr>
            <a:endParaRPr lang="en-US" sz="1200">
              <a:solidFill>
                <a:srgbClr val="000000"/>
              </a:solidFill>
              <a:latin typeface="Open Sans"/>
            </a:endParaRPr>
          </a:p>
          <a:p>
            <a:pPr algn="just">
              <a:lnSpc>
                <a:spcPts val="1439"/>
              </a:lnSpc>
            </a:pPr>
            <a:r>
              <a:rPr lang="en-US" sz="1200">
                <a:solidFill>
                  <a:srgbClr val="000000"/>
                </a:solidFill>
                <a:latin typeface="Open Sans"/>
              </a:rPr>
              <a:t>A circular economy is based on three principles: to eliminate waste and pollution, to circulate products and materials (at their highest value) and to regenerate nature (ibid).</a:t>
            </a:r>
          </a:p>
          <a:p>
            <a:pPr algn="just">
              <a:lnSpc>
                <a:spcPts val="1439"/>
              </a:lnSpc>
            </a:pPr>
            <a:endParaRPr lang="en-US" sz="1200">
              <a:solidFill>
                <a:srgbClr val="000000"/>
              </a:solidFill>
              <a:latin typeface="Open Sans"/>
            </a:endParaRPr>
          </a:p>
          <a:p>
            <a:pPr algn="just">
              <a:lnSpc>
                <a:spcPts val="1439"/>
              </a:lnSpc>
            </a:pPr>
            <a:r>
              <a:rPr lang="en-US" sz="1200">
                <a:solidFill>
                  <a:srgbClr val="001597"/>
                </a:solidFill>
                <a:latin typeface="Open Sans Bold"/>
              </a:rPr>
              <a:t>How does circularity work? – let us look at nature</a:t>
            </a:r>
          </a:p>
          <a:p>
            <a:pPr algn="just">
              <a:lnSpc>
                <a:spcPts val="1439"/>
              </a:lnSpc>
            </a:pPr>
            <a:endParaRPr lang="en-US" sz="1200">
              <a:solidFill>
                <a:srgbClr val="001597"/>
              </a:solidFill>
              <a:latin typeface="Open Sans Bold"/>
            </a:endParaRPr>
          </a:p>
          <a:p>
            <a:pPr marL="144780" lvl="1" indent="-72390" algn="just">
              <a:lnSpc>
                <a:spcPts val="1439"/>
              </a:lnSpc>
              <a:buFont typeface="Arial"/>
              <a:buChar char="•"/>
            </a:pPr>
            <a:r>
              <a:rPr lang="en-US" sz="1200">
                <a:solidFill>
                  <a:srgbClr val="000000"/>
                </a:solidFill>
                <a:latin typeface="Open Sans"/>
              </a:rPr>
              <a:t>Our economic system has to learn from nature. In nature, there is </a:t>
            </a:r>
            <a:r>
              <a:rPr lang="en-US" sz="1200">
                <a:solidFill>
                  <a:srgbClr val="001597"/>
                </a:solidFill>
                <a:latin typeface="Open Sans Bold"/>
              </a:rPr>
              <a:t>NO WASTE</a:t>
            </a:r>
            <a:r>
              <a:rPr lang="en-US" sz="1200">
                <a:solidFill>
                  <a:srgbClr val="0C2849"/>
                </a:solidFill>
                <a:latin typeface="Open Sans Bold"/>
              </a:rPr>
              <a:t>. </a:t>
            </a:r>
            <a:r>
              <a:rPr lang="en-US" sz="1200">
                <a:solidFill>
                  <a:srgbClr val="000000"/>
                </a:solidFill>
                <a:latin typeface="Open Sans"/>
              </a:rPr>
              <a:t>The “waste” of one system becomes a resource for another. Everything is disassembled and reused. In nature, everything has a function without ever contaminating.</a:t>
            </a:r>
          </a:p>
          <a:p>
            <a:pPr marL="144780" lvl="1" indent="-72390" algn="just">
              <a:lnSpc>
                <a:spcPts val="1439"/>
              </a:lnSpc>
            </a:pPr>
            <a:endParaRPr lang="en-US" sz="1200">
              <a:solidFill>
                <a:srgbClr val="000000"/>
              </a:solidFill>
              <a:latin typeface="Open Sans"/>
            </a:endParaRPr>
          </a:p>
          <a:p>
            <a:pPr marL="144780" lvl="1" indent="-72390" algn="just">
              <a:lnSpc>
                <a:spcPts val="1439"/>
              </a:lnSpc>
              <a:buFont typeface="Arial"/>
              <a:buChar char="•"/>
            </a:pPr>
            <a:r>
              <a:rPr lang="en-US" sz="1200">
                <a:solidFill>
                  <a:srgbClr val="000000"/>
                </a:solidFill>
                <a:latin typeface="Open Sans"/>
              </a:rPr>
              <a:t>Living organisms require a variety of nutrients and trace elements to sustain life.  The nutrients from the soil are taken by a plant to grow. Plants become a source of food for herbivores, which at the same time are a feeding source for predators. If an organism dies, it becomes food for decomposers in the soil that transform the matter into new nutrients for new plants to grow. This process is known as a </a:t>
            </a:r>
            <a:r>
              <a:rPr lang="en-US" sz="1200">
                <a:solidFill>
                  <a:srgbClr val="001597"/>
                </a:solidFill>
                <a:latin typeface="Open Sans Bold"/>
              </a:rPr>
              <a:t>circular system</a:t>
            </a:r>
            <a:r>
              <a:rPr lang="en-US" sz="1200">
                <a:solidFill>
                  <a:srgbClr val="000000"/>
                </a:solidFill>
                <a:latin typeface="Open Sans"/>
              </a:rPr>
              <a:t>, in which all matter continuously moves and transforms, but never turns to ‘waste’.</a:t>
            </a:r>
          </a:p>
          <a:p>
            <a:pPr marL="144780" lvl="1" indent="-72390" algn="l">
              <a:lnSpc>
                <a:spcPts val="1439"/>
              </a:lnSpc>
            </a:pPr>
            <a:endParaRPr lang="en-US" sz="1200">
              <a:solidFill>
                <a:srgbClr val="000000"/>
              </a:solidFill>
              <a:latin typeface="Open Sans"/>
            </a:endParaRPr>
          </a:p>
        </p:txBody>
      </p:sp>
      <p:sp>
        <p:nvSpPr>
          <p:cNvPr id="12" name="Freeform 12"/>
          <p:cNvSpPr/>
          <p:nvPr/>
        </p:nvSpPr>
        <p:spPr>
          <a:xfrm>
            <a:off x="341523" y="1415803"/>
            <a:ext cx="4806157" cy="4887473"/>
          </a:xfrm>
          <a:custGeom>
            <a:avLst/>
            <a:gdLst/>
            <a:ahLst/>
            <a:cxnLst/>
            <a:rect l="l" t="t" r="r" b="b"/>
            <a:pathLst>
              <a:path w="4806157" h="4887473">
                <a:moveTo>
                  <a:pt x="0" y="0"/>
                </a:moveTo>
                <a:lnTo>
                  <a:pt x="4806157" y="0"/>
                </a:lnTo>
                <a:lnTo>
                  <a:pt x="4806157" y="4887473"/>
                </a:lnTo>
                <a:lnTo>
                  <a:pt x="0" y="4887473"/>
                </a:lnTo>
                <a:lnTo>
                  <a:pt x="0" y="0"/>
                </a:lnTo>
                <a:close/>
              </a:path>
            </a:pathLst>
          </a:custGeom>
          <a:blipFill>
            <a:blip r:embed="rId7"/>
            <a:stretch>
              <a:fillRect l="-39501" r="-41281" b="-64"/>
            </a:stretch>
          </a:blipFill>
        </p:spPr>
        <p:txBody>
          <a:bodyPr/>
          <a:lstStyle/>
          <a:p>
            <a:endParaRPr lang="en-IN"/>
          </a:p>
        </p:txBody>
      </p:sp>
      <p:sp>
        <p:nvSpPr>
          <p:cNvPr id="13" name="Freeform 13"/>
          <p:cNvSpPr/>
          <p:nvPr/>
        </p:nvSpPr>
        <p:spPr>
          <a:xfrm>
            <a:off x="2779378" y="2303612"/>
            <a:ext cx="1029239" cy="1029239"/>
          </a:xfrm>
          <a:custGeom>
            <a:avLst/>
            <a:gdLst/>
            <a:ahLst/>
            <a:cxnLst/>
            <a:rect l="l" t="t" r="r" b="b"/>
            <a:pathLst>
              <a:path w="1029239" h="1029239">
                <a:moveTo>
                  <a:pt x="0" y="0"/>
                </a:moveTo>
                <a:lnTo>
                  <a:pt x="1029239" y="0"/>
                </a:lnTo>
                <a:lnTo>
                  <a:pt x="1029239" y="1029239"/>
                </a:lnTo>
                <a:lnTo>
                  <a:pt x="0" y="1029239"/>
                </a:lnTo>
                <a:lnTo>
                  <a:pt x="0" y="0"/>
                </a:lnTo>
                <a:close/>
              </a:path>
            </a:pathLst>
          </a:custGeom>
          <a:blipFill>
            <a:blip r:embed="rId8"/>
            <a:stretch>
              <a:fillRect/>
            </a:stretch>
          </a:blipFill>
        </p:spPr>
        <p:txBody>
          <a:bodyPr/>
          <a:lstStyle/>
          <a:p>
            <a:endParaRPr lang="en-IN"/>
          </a:p>
        </p:txBody>
      </p:sp>
      <p:sp>
        <p:nvSpPr>
          <p:cNvPr id="14" name="Freeform 14"/>
          <p:cNvSpPr/>
          <p:nvPr/>
        </p:nvSpPr>
        <p:spPr>
          <a:xfrm>
            <a:off x="3528111" y="4463923"/>
            <a:ext cx="544927" cy="544927"/>
          </a:xfrm>
          <a:custGeom>
            <a:avLst/>
            <a:gdLst/>
            <a:ahLst/>
            <a:cxnLst/>
            <a:rect l="l" t="t" r="r" b="b"/>
            <a:pathLst>
              <a:path w="544927" h="544927">
                <a:moveTo>
                  <a:pt x="0" y="0"/>
                </a:moveTo>
                <a:lnTo>
                  <a:pt x="544927" y="0"/>
                </a:lnTo>
                <a:lnTo>
                  <a:pt x="544927" y="544927"/>
                </a:lnTo>
                <a:lnTo>
                  <a:pt x="0" y="544927"/>
                </a:lnTo>
                <a:lnTo>
                  <a:pt x="0" y="0"/>
                </a:lnTo>
                <a:close/>
              </a:path>
            </a:pathLst>
          </a:custGeom>
          <a:blipFill>
            <a:blip r:embed="rId8"/>
            <a:stretch>
              <a:fillRect/>
            </a:stretch>
          </a:blipFill>
        </p:spPr>
        <p:txBody>
          <a:bodyPr/>
          <a:lstStyle/>
          <a:p>
            <a:endParaRPr lang="en-IN"/>
          </a:p>
        </p:txBody>
      </p:sp>
      <p:sp>
        <p:nvSpPr>
          <p:cNvPr id="15" name="Freeform 15"/>
          <p:cNvSpPr/>
          <p:nvPr/>
        </p:nvSpPr>
        <p:spPr>
          <a:xfrm>
            <a:off x="2700959" y="4092725"/>
            <a:ext cx="942900" cy="942900"/>
          </a:xfrm>
          <a:custGeom>
            <a:avLst/>
            <a:gdLst/>
            <a:ahLst/>
            <a:cxnLst/>
            <a:rect l="l" t="t" r="r" b="b"/>
            <a:pathLst>
              <a:path w="942900" h="942900">
                <a:moveTo>
                  <a:pt x="0" y="0"/>
                </a:moveTo>
                <a:lnTo>
                  <a:pt x="942900" y="0"/>
                </a:lnTo>
                <a:lnTo>
                  <a:pt x="942900" y="942900"/>
                </a:lnTo>
                <a:lnTo>
                  <a:pt x="0" y="942900"/>
                </a:lnTo>
                <a:lnTo>
                  <a:pt x="0" y="0"/>
                </a:lnTo>
                <a:close/>
              </a:path>
            </a:pathLst>
          </a:custGeom>
          <a:blipFill>
            <a:blip r:embed="rId9"/>
            <a:stretch>
              <a:fillRect/>
            </a:stretch>
          </a:blipFill>
        </p:spPr>
        <p:txBody>
          <a:bodyPr/>
          <a:lstStyle/>
          <a:p>
            <a:endParaRPr lang="en-IN"/>
          </a:p>
        </p:txBody>
      </p:sp>
      <p:sp>
        <p:nvSpPr>
          <p:cNvPr id="16" name="Freeform 16"/>
          <p:cNvSpPr/>
          <p:nvPr/>
        </p:nvSpPr>
        <p:spPr>
          <a:xfrm>
            <a:off x="1425380" y="2428758"/>
            <a:ext cx="876281" cy="876281"/>
          </a:xfrm>
          <a:custGeom>
            <a:avLst/>
            <a:gdLst/>
            <a:ahLst/>
            <a:cxnLst/>
            <a:rect l="l" t="t" r="r" b="b"/>
            <a:pathLst>
              <a:path w="876281" h="876281">
                <a:moveTo>
                  <a:pt x="0" y="0"/>
                </a:moveTo>
                <a:lnTo>
                  <a:pt x="876281" y="0"/>
                </a:lnTo>
                <a:lnTo>
                  <a:pt x="876281" y="876281"/>
                </a:lnTo>
                <a:lnTo>
                  <a:pt x="0" y="876281"/>
                </a:lnTo>
                <a:lnTo>
                  <a:pt x="0" y="0"/>
                </a:lnTo>
                <a:close/>
              </a:path>
            </a:pathLst>
          </a:custGeom>
          <a:blipFill>
            <a:blip r:embed="rId10"/>
            <a:stretch>
              <a:fillRect/>
            </a:stretch>
          </a:blipFill>
        </p:spPr>
        <p:txBody>
          <a:bodyPr/>
          <a:lstStyle/>
          <a:p>
            <a:endParaRPr lang="en-IN"/>
          </a:p>
        </p:txBody>
      </p:sp>
      <p:sp>
        <p:nvSpPr>
          <p:cNvPr id="17" name="Freeform 17"/>
          <p:cNvSpPr/>
          <p:nvPr/>
        </p:nvSpPr>
        <p:spPr>
          <a:xfrm>
            <a:off x="1312364" y="4052373"/>
            <a:ext cx="942900" cy="942900"/>
          </a:xfrm>
          <a:custGeom>
            <a:avLst/>
            <a:gdLst/>
            <a:ahLst/>
            <a:cxnLst/>
            <a:rect l="l" t="t" r="r" b="b"/>
            <a:pathLst>
              <a:path w="942900" h="942900">
                <a:moveTo>
                  <a:pt x="0" y="0"/>
                </a:moveTo>
                <a:lnTo>
                  <a:pt x="942900" y="0"/>
                </a:lnTo>
                <a:lnTo>
                  <a:pt x="942900" y="942900"/>
                </a:lnTo>
                <a:lnTo>
                  <a:pt x="0" y="942900"/>
                </a:lnTo>
                <a:lnTo>
                  <a:pt x="0" y="0"/>
                </a:lnTo>
                <a:close/>
              </a:path>
            </a:pathLst>
          </a:custGeom>
          <a:blipFill>
            <a:blip r:embed="rId11"/>
            <a:stretch>
              <a:fillRect/>
            </a:stretch>
          </a:blipFill>
        </p:spPr>
        <p:txBody>
          <a:bodyPr/>
          <a:lstStyle/>
          <a:p>
            <a:endParaRPr lang="en-IN"/>
          </a:p>
        </p:txBody>
      </p:sp>
      <p:sp>
        <p:nvSpPr>
          <p:cNvPr id="18" name="TextBox 18"/>
          <p:cNvSpPr txBox="1"/>
          <p:nvPr/>
        </p:nvSpPr>
        <p:spPr>
          <a:xfrm>
            <a:off x="3071845" y="3404024"/>
            <a:ext cx="441039" cy="180975"/>
          </a:xfrm>
          <a:prstGeom prst="rect">
            <a:avLst/>
          </a:prstGeom>
        </p:spPr>
        <p:txBody>
          <a:bodyPr lIns="0" tIns="0" rIns="0" bIns="0" rtlCol="0" anchor="t">
            <a:spAutoFit/>
          </a:bodyPr>
          <a:lstStyle/>
          <a:p>
            <a:pPr algn="l">
              <a:lnSpc>
                <a:spcPts val="1439"/>
              </a:lnSpc>
            </a:pPr>
            <a:r>
              <a:rPr lang="en-US" sz="1200">
                <a:solidFill>
                  <a:srgbClr val="001597"/>
                </a:solidFill>
                <a:latin typeface="Open Sans"/>
              </a:rPr>
              <a:t>Plants</a:t>
            </a:r>
          </a:p>
        </p:txBody>
      </p:sp>
      <p:sp>
        <p:nvSpPr>
          <p:cNvPr id="19" name="TextBox 19"/>
          <p:cNvSpPr txBox="1"/>
          <p:nvPr/>
        </p:nvSpPr>
        <p:spPr>
          <a:xfrm>
            <a:off x="1753767" y="5056622"/>
            <a:ext cx="437833" cy="361950"/>
          </a:xfrm>
          <a:prstGeom prst="rect">
            <a:avLst/>
          </a:prstGeom>
        </p:spPr>
        <p:txBody>
          <a:bodyPr lIns="0" tIns="0" rIns="0" bIns="0" rtlCol="0" anchor="t">
            <a:spAutoFit/>
          </a:bodyPr>
          <a:lstStyle/>
          <a:p>
            <a:pPr algn="l">
              <a:lnSpc>
                <a:spcPts val="1439"/>
              </a:lnSpc>
            </a:pPr>
            <a:r>
              <a:rPr lang="en-US" sz="1200">
                <a:solidFill>
                  <a:srgbClr val="001597"/>
                </a:solidFill>
                <a:latin typeface="Open Sans"/>
              </a:rPr>
              <a:t>Matter</a:t>
            </a:r>
          </a:p>
        </p:txBody>
      </p:sp>
      <p:sp>
        <p:nvSpPr>
          <p:cNvPr id="20" name="TextBox 20"/>
          <p:cNvSpPr txBox="1"/>
          <p:nvPr/>
        </p:nvSpPr>
        <p:spPr>
          <a:xfrm>
            <a:off x="2870803" y="5054550"/>
            <a:ext cx="665459" cy="361950"/>
          </a:xfrm>
          <a:prstGeom prst="rect">
            <a:avLst/>
          </a:prstGeom>
        </p:spPr>
        <p:txBody>
          <a:bodyPr lIns="0" tIns="0" rIns="0" bIns="0" rtlCol="0" anchor="t">
            <a:spAutoFit/>
          </a:bodyPr>
          <a:lstStyle/>
          <a:p>
            <a:pPr algn="l">
              <a:lnSpc>
                <a:spcPts val="1439"/>
              </a:lnSpc>
            </a:pPr>
            <a:r>
              <a:rPr lang="en-US" sz="1200">
                <a:solidFill>
                  <a:srgbClr val="001597"/>
                </a:solidFill>
                <a:latin typeface="Open Sans"/>
              </a:rPr>
              <a:t>Herbivore</a:t>
            </a:r>
          </a:p>
        </p:txBody>
      </p:sp>
      <p:sp>
        <p:nvSpPr>
          <p:cNvPr id="21" name="TextBox 21"/>
          <p:cNvSpPr txBox="1"/>
          <p:nvPr/>
        </p:nvSpPr>
        <p:spPr>
          <a:xfrm>
            <a:off x="1389726" y="3404023"/>
            <a:ext cx="947588" cy="361950"/>
          </a:xfrm>
          <a:prstGeom prst="rect">
            <a:avLst/>
          </a:prstGeom>
        </p:spPr>
        <p:txBody>
          <a:bodyPr lIns="0" tIns="0" rIns="0" bIns="0" rtlCol="0" anchor="t">
            <a:spAutoFit/>
          </a:bodyPr>
          <a:lstStyle/>
          <a:p>
            <a:pPr algn="l">
              <a:lnSpc>
                <a:spcPts val="1439"/>
              </a:lnSpc>
            </a:pPr>
            <a:r>
              <a:rPr lang="en-US" sz="1200">
                <a:solidFill>
                  <a:srgbClr val="001597"/>
                </a:solidFill>
                <a:latin typeface="Open Sans"/>
              </a:rPr>
              <a:t>Decomposers</a:t>
            </a:r>
          </a:p>
        </p:txBody>
      </p:sp>
      <p:sp>
        <p:nvSpPr>
          <p:cNvPr id="22" name="Freeform 22"/>
          <p:cNvSpPr/>
          <p:nvPr/>
        </p:nvSpPr>
        <p:spPr>
          <a:xfrm>
            <a:off x="9697838" y="989637"/>
            <a:ext cx="695776" cy="646915"/>
          </a:xfrm>
          <a:custGeom>
            <a:avLst/>
            <a:gdLst/>
            <a:ahLst/>
            <a:cxnLst/>
            <a:rect l="l" t="t" r="r" b="b"/>
            <a:pathLst>
              <a:path w="695776" h="646915">
                <a:moveTo>
                  <a:pt x="0" y="0"/>
                </a:moveTo>
                <a:lnTo>
                  <a:pt x="695776" y="0"/>
                </a:lnTo>
                <a:lnTo>
                  <a:pt x="695776" y="646915"/>
                </a:lnTo>
                <a:lnTo>
                  <a:pt x="0" y="646915"/>
                </a:lnTo>
                <a:lnTo>
                  <a:pt x="0" y="0"/>
                </a:lnTo>
                <a:close/>
              </a:path>
            </a:pathLst>
          </a:custGeom>
          <a:blipFill>
            <a:blip r:embed="rId12"/>
            <a:stretch>
              <a:fillRect r="-18"/>
            </a:stretch>
          </a:blipFill>
        </p:spPr>
        <p:txBody>
          <a:bodyPr/>
          <a:lstStyle/>
          <a:p>
            <a:endParaRPr lang="en-IN"/>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50489" y="802477"/>
            <a:ext cx="9190834" cy="1523208"/>
          </a:xfrm>
          <a:prstGeom prst="rect">
            <a:avLst/>
          </a:prstGeom>
        </p:spPr>
        <p:txBody>
          <a:bodyPr lIns="0" tIns="0" rIns="0" bIns="0" rtlCol="0" anchor="t">
            <a:spAutoFit/>
          </a:bodyPr>
          <a:lstStyle/>
          <a:p>
            <a:pPr algn="l">
              <a:lnSpc>
                <a:spcPts val="3993"/>
              </a:lnSpc>
            </a:pPr>
            <a:r>
              <a:rPr lang="en-US" sz="3698">
                <a:solidFill>
                  <a:srgbClr val="003891"/>
                </a:solidFill>
                <a:latin typeface="Open Sans Bold"/>
              </a:rPr>
              <a:t>Reflection assignment</a:t>
            </a:r>
          </a:p>
          <a:p>
            <a:pPr algn="l">
              <a:lnSpc>
                <a:spcPts val="3993"/>
              </a:lnSpc>
            </a:pPr>
            <a:endParaRPr lang="en-US" sz="3698">
              <a:solidFill>
                <a:srgbClr val="003891"/>
              </a:solidFill>
              <a:latin typeface="Open Sans Bold"/>
            </a:endParaRPr>
          </a:p>
          <a:p>
            <a:pPr algn="l">
              <a:lnSpc>
                <a:spcPts val="3993"/>
              </a:lnSpc>
            </a:pPr>
            <a:endParaRPr lang="en-US" sz="3698">
              <a:solidFill>
                <a:srgbClr val="003891"/>
              </a:solidFill>
              <a:latin typeface="Open Sans Bold"/>
            </a:endParaRPr>
          </a:p>
        </p:txBody>
      </p:sp>
      <p:sp>
        <p:nvSpPr>
          <p:cNvPr id="3" name="AutoShape 3"/>
          <p:cNvSpPr/>
          <p:nvPr/>
        </p:nvSpPr>
        <p:spPr>
          <a:xfrm rot="3474">
            <a:off x="581042" y="1431631"/>
            <a:ext cx="9424401" cy="0"/>
          </a:xfrm>
          <a:prstGeom prst="line">
            <a:avLst/>
          </a:prstGeom>
          <a:ln w="9525" cap="rnd">
            <a:solidFill>
              <a:srgbClr val="003891"/>
            </a:solidFill>
            <a:prstDash val="solid"/>
            <a:headEnd type="none" w="sm" len="sm"/>
            <a:tailEnd type="none" w="sm" len="sm"/>
          </a:ln>
        </p:spPr>
        <p:txBody>
          <a:bodyPr/>
          <a:lstStyle/>
          <a:p>
            <a:endParaRPr lang="en-IN"/>
          </a:p>
        </p:txBody>
      </p:sp>
      <p:sp>
        <p:nvSpPr>
          <p:cNvPr id="4" name="TextBox 4"/>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87</a:t>
            </a:r>
          </a:p>
        </p:txBody>
      </p:sp>
      <p:sp>
        <p:nvSpPr>
          <p:cNvPr id="5" name="TextBox 5"/>
          <p:cNvSpPr txBox="1"/>
          <p:nvPr/>
        </p:nvSpPr>
        <p:spPr>
          <a:xfrm>
            <a:off x="857056" y="2964523"/>
            <a:ext cx="3203862" cy="1600200"/>
          </a:xfrm>
          <a:prstGeom prst="rect">
            <a:avLst/>
          </a:prstGeom>
        </p:spPr>
        <p:txBody>
          <a:bodyPr lIns="0" tIns="0" rIns="0" bIns="0" rtlCol="0" anchor="t">
            <a:spAutoFit/>
          </a:bodyPr>
          <a:lstStyle/>
          <a:p>
            <a:pPr algn="ctr">
              <a:lnSpc>
                <a:spcPts val="3175"/>
              </a:lnSpc>
            </a:pPr>
            <a:r>
              <a:rPr lang="en-US" sz="2646">
                <a:solidFill>
                  <a:srgbClr val="242F40"/>
                </a:solidFill>
                <a:latin typeface="Open Sans"/>
              </a:rPr>
              <a:t>Scan the QR code to check out the reflections of the cohort:</a:t>
            </a:r>
          </a:p>
        </p:txBody>
      </p:sp>
      <p:sp>
        <p:nvSpPr>
          <p:cNvPr id="6" name="Freeform 6"/>
          <p:cNvSpPr/>
          <p:nvPr/>
        </p:nvSpPr>
        <p:spPr>
          <a:xfrm>
            <a:off x="6456050" y="2641450"/>
            <a:ext cx="2807924" cy="2807924"/>
          </a:xfrm>
          <a:custGeom>
            <a:avLst/>
            <a:gdLst/>
            <a:ahLst/>
            <a:cxnLst/>
            <a:rect l="l" t="t" r="r" b="b"/>
            <a:pathLst>
              <a:path w="2807924" h="2807924">
                <a:moveTo>
                  <a:pt x="0" y="0"/>
                </a:moveTo>
                <a:lnTo>
                  <a:pt x="2807924" y="0"/>
                </a:lnTo>
                <a:lnTo>
                  <a:pt x="2807924" y="2807924"/>
                </a:lnTo>
                <a:lnTo>
                  <a:pt x="0" y="2807924"/>
                </a:lnTo>
                <a:lnTo>
                  <a:pt x="0" y="0"/>
                </a:lnTo>
                <a:close/>
              </a:path>
            </a:pathLst>
          </a:custGeom>
          <a:blipFill>
            <a:blip r:embed="rId3"/>
            <a:stretch>
              <a:fillRect/>
            </a:stretch>
          </a:blipFill>
        </p:spPr>
        <p:txBody>
          <a:bodyPr/>
          <a:lstStyle/>
          <a:p>
            <a:endParaRPr lang="en-IN"/>
          </a:p>
        </p:txBody>
      </p:sp>
      <p:grpSp>
        <p:nvGrpSpPr>
          <p:cNvPr id="7" name="Group 7"/>
          <p:cNvGrpSpPr/>
          <p:nvPr/>
        </p:nvGrpSpPr>
        <p:grpSpPr>
          <a:xfrm>
            <a:off x="267443" y="49632"/>
            <a:ext cx="10315411" cy="825810"/>
            <a:chOff x="0" y="0"/>
            <a:chExt cx="13753881" cy="1101080"/>
          </a:xfrm>
        </p:grpSpPr>
        <p:sp>
          <p:nvSpPr>
            <p:cNvPr id="8" name="Freeform 8"/>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4"/>
              <a:stretch>
                <a:fillRect/>
              </a:stretch>
            </a:blipFill>
          </p:spPr>
          <p:txBody>
            <a:bodyPr/>
            <a:lstStyle/>
            <a:p>
              <a:endParaRPr lang="en-IN"/>
            </a:p>
          </p:txBody>
        </p:sp>
        <p:sp>
          <p:nvSpPr>
            <p:cNvPr id="9" name="Freeform 9"/>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5"/>
              <a:stretch>
                <a:fillRect/>
              </a:stretch>
            </a:blipFill>
          </p:spPr>
          <p:txBody>
            <a:bodyPr/>
            <a:lstStyle/>
            <a:p>
              <a:endParaRPr lang="en-IN"/>
            </a:p>
          </p:txBody>
        </p:sp>
        <p:sp>
          <p:nvSpPr>
            <p:cNvPr id="10" name="Freeform 10"/>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6"/>
              <a:stretch>
                <a:fillRect l="-20431" t="-87766" r="-22929" b="-100143"/>
              </a:stretch>
            </a:blipFill>
          </p:spPr>
          <p:txBody>
            <a:bodyPr/>
            <a:lstStyle/>
            <a:p>
              <a:endParaRPr lang="en-IN"/>
            </a:p>
          </p:txBody>
        </p: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1270" y="1681362"/>
            <a:ext cx="9816178" cy="4661491"/>
          </a:xfrm>
          <a:custGeom>
            <a:avLst/>
            <a:gdLst/>
            <a:ahLst/>
            <a:cxnLst/>
            <a:rect l="l" t="t" r="r" b="b"/>
            <a:pathLst>
              <a:path w="9816178" h="4661491">
                <a:moveTo>
                  <a:pt x="0" y="0"/>
                </a:moveTo>
                <a:lnTo>
                  <a:pt x="9816178" y="0"/>
                </a:lnTo>
                <a:lnTo>
                  <a:pt x="9816178" y="4661491"/>
                </a:lnTo>
                <a:lnTo>
                  <a:pt x="0" y="4661491"/>
                </a:lnTo>
                <a:lnTo>
                  <a:pt x="0" y="0"/>
                </a:lnTo>
                <a:close/>
              </a:path>
            </a:pathLst>
          </a:custGeom>
          <a:blipFill>
            <a:blip r:embed="rId3"/>
            <a:stretch>
              <a:fillRect/>
            </a:stretch>
          </a:blipFill>
        </p:spPr>
        <p:txBody>
          <a:bodyPr/>
          <a:lstStyle/>
          <a:p>
            <a:endParaRPr lang="en-IN"/>
          </a:p>
        </p:txBody>
      </p:sp>
      <p:sp>
        <p:nvSpPr>
          <p:cNvPr id="3" name="TextBox 3"/>
          <p:cNvSpPr txBox="1"/>
          <p:nvPr/>
        </p:nvSpPr>
        <p:spPr>
          <a:xfrm>
            <a:off x="455887" y="793127"/>
            <a:ext cx="9780150" cy="513558"/>
          </a:xfrm>
          <a:prstGeom prst="rect">
            <a:avLst/>
          </a:prstGeom>
        </p:spPr>
        <p:txBody>
          <a:bodyPr lIns="0" tIns="0" rIns="0" bIns="0" rtlCol="0" anchor="t">
            <a:spAutoFit/>
          </a:bodyPr>
          <a:lstStyle/>
          <a:p>
            <a:pPr algn="l">
              <a:lnSpc>
                <a:spcPts val="3993"/>
              </a:lnSpc>
            </a:pPr>
            <a:r>
              <a:rPr lang="en-US" sz="3698">
                <a:solidFill>
                  <a:srgbClr val="003891"/>
                </a:solidFill>
                <a:latin typeface="Open Sans Bold"/>
              </a:rPr>
              <a:t>Additional readings</a:t>
            </a:r>
          </a:p>
        </p:txBody>
      </p:sp>
      <p:sp>
        <p:nvSpPr>
          <p:cNvPr id="4" name="TextBox 4"/>
          <p:cNvSpPr txBox="1"/>
          <p:nvPr/>
        </p:nvSpPr>
        <p:spPr>
          <a:xfrm>
            <a:off x="9998023" y="6945202"/>
            <a:ext cx="458850" cy="395550"/>
          </a:xfrm>
          <a:prstGeom prst="rect">
            <a:avLst/>
          </a:prstGeom>
        </p:spPr>
        <p:txBody>
          <a:bodyPr lIns="0" tIns="0" rIns="0" bIns="0" rtlCol="0" anchor="t">
            <a:spAutoFit/>
          </a:bodyPr>
          <a:lstStyle/>
          <a:p>
            <a:pPr algn="r">
              <a:lnSpc>
                <a:spcPts val="1586"/>
              </a:lnSpc>
            </a:pPr>
            <a:r>
              <a:rPr lang="en-US" sz="1322" spc="12">
                <a:solidFill>
                  <a:srgbClr val="888888"/>
                </a:solidFill>
                <a:latin typeface="TT Rounds Condensed"/>
              </a:rPr>
              <a:t>88</a:t>
            </a:r>
          </a:p>
        </p:txBody>
      </p:sp>
      <p:grpSp>
        <p:nvGrpSpPr>
          <p:cNvPr id="5" name="Group 5"/>
          <p:cNvGrpSpPr/>
          <p:nvPr/>
        </p:nvGrpSpPr>
        <p:grpSpPr>
          <a:xfrm>
            <a:off x="267443" y="49632"/>
            <a:ext cx="10315411" cy="825810"/>
            <a:chOff x="0" y="0"/>
            <a:chExt cx="13753881" cy="1101080"/>
          </a:xfrm>
        </p:grpSpPr>
        <p:sp>
          <p:nvSpPr>
            <p:cNvPr id="6" name="Freeform 6"/>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4"/>
              <a:stretch>
                <a:fillRect/>
              </a:stretch>
            </a:blipFill>
          </p:spPr>
          <p:txBody>
            <a:bodyPr/>
            <a:lstStyle/>
            <a:p>
              <a:endParaRPr lang="en-IN"/>
            </a:p>
          </p:txBody>
        </p:sp>
        <p:sp>
          <p:nvSpPr>
            <p:cNvPr id="7" name="Freeform 7"/>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5"/>
              <a:stretch>
                <a:fillRect/>
              </a:stretch>
            </a:blipFill>
          </p:spPr>
          <p:txBody>
            <a:bodyPr/>
            <a:lstStyle/>
            <a:p>
              <a:endParaRPr lang="en-IN"/>
            </a:p>
          </p:txBody>
        </p:sp>
        <p:sp>
          <p:nvSpPr>
            <p:cNvPr id="8" name="Freeform 8"/>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6"/>
              <a:stretch>
                <a:fillRect l="-20431" t="-87766" r="-22929" b="-100143"/>
              </a:stretch>
            </a:blipFill>
          </p:spPr>
          <p:txBody>
            <a:bodyPr/>
            <a:lstStyle/>
            <a:p>
              <a:endParaRPr lang="en-IN"/>
            </a:p>
          </p:txBody>
        </p:sp>
      </p:gr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700"/>
            <a:ext cx="10691813" cy="7559675"/>
          </a:xfrm>
          <a:custGeom>
            <a:avLst/>
            <a:gdLst/>
            <a:ahLst/>
            <a:cxnLst/>
            <a:rect l="l" t="t" r="r" b="b"/>
            <a:pathLst>
              <a:path w="10691813" h="7559675">
                <a:moveTo>
                  <a:pt x="0" y="0"/>
                </a:moveTo>
                <a:lnTo>
                  <a:pt x="10691813" y="0"/>
                </a:lnTo>
                <a:lnTo>
                  <a:pt x="10691813" y="7559675"/>
                </a:lnTo>
                <a:lnTo>
                  <a:pt x="0" y="7559675"/>
                </a:lnTo>
                <a:lnTo>
                  <a:pt x="0" y="0"/>
                </a:lnTo>
                <a:close/>
              </a:path>
            </a:pathLst>
          </a:custGeom>
          <a:blipFill>
            <a:blip r:embed="rId3"/>
            <a:stretch>
              <a:fillRect b="-6074"/>
            </a:stretch>
          </a:blipFill>
        </p:spPr>
        <p:txBody>
          <a:bodyPr/>
          <a:lstStyle/>
          <a:p>
            <a:endParaRPr lang="en-IN"/>
          </a:p>
        </p:txBody>
      </p:sp>
      <p:sp>
        <p:nvSpPr>
          <p:cNvPr id="3" name="TextBox 3"/>
          <p:cNvSpPr txBox="1"/>
          <p:nvPr/>
        </p:nvSpPr>
        <p:spPr>
          <a:xfrm>
            <a:off x="924886" y="3146521"/>
            <a:ext cx="7746691"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Investment Readiness</a:t>
            </a:r>
          </a:p>
        </p:txBody>
      </p:sp>
      <p:sp>
        <p:nvSpPr>
          <p:cNvPr id="4" name="TextBox 4"/>
          <p:cNvSpPr txBox="1"/>
          <p:nvPr/>
        </p:nvSpPr>
        <p:spPr>
          <a:xfrm>
            <a:off x="1030394" y="4282378"/>
            <a:ext cx="5357424" cy="419100"/>
          </a:xfrm>
          <a:prstGeom prst="rect">
            <a:avLst/>
          </a:prstGeom>
        </p:spPr>
        <p:txBody>
          <a:bodyPr lIns="0" tIns="0" rIns="0" bIns="0" rtlCol="0" anchor="t">
            <a:spAutoFit/>
          </a:bodyPr>
          <a:lstStyle/>
          <a:p>
            <a:pPr algn="l">
              <a:lnSpc>
                <a:spcPts val="3307"/>
              </a:lnSpc>
            </a:pPr>
            <a:r>
              <a:rPr lang="en-US" sz="2756">
                <a:solidFill>
                  <a:srgbClr val="FFFFFF"/>
                </a:solidFill>
                <a:latin typeface="Open Sans"/>
              </a:rPr>
              <a:t>Leadership Module 4</a:t>
            </a:r>
          </a:p>
        </p:txBody>
      </p:sp>
      <p:sp>
        <p:nvSpPr>
          <p:cNvPr id="5" name="AutoShape 5"/>
          <p:cNvSpPr/>
          <p:nvPr/>
        </p:nvSpPr>
        <p:spPr>
          <a:xfrm rot="5153">
            <a:off x="924853" y="4112378"/>
            <a:ext cx="6353244" cy="0"/>
          </a:xfrm>
          <a:prstGeom prst="line">
            <a:avLst/>
          </a:prstGeom>
          <a:ln w="9525" cap="rnd">
            <a:solidFill>
              <a:srgbClr val="FFFFFF"/>
            </a:solidFill>
            <a:prstDash val="solid"/>
            <a:headEnd type="none" w="sm" len="sm"/>
            <a:tailEnd type="none" w="sm" len="sm"/>
          </a:ln>
        </p:spPr>
        <p:txBody>
          <a:bodyPr/>
          <a:lstStyle/>
          <a:p>
            <a:endParaRPr lang="en-IN"/>
          </a:p>
        </p:txBody>
      </p:sp>
      <p:sp>
        <p:nvSpPr>
          <p:cNvPr id="6" name="TextBox 6"/>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89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14989" y="837466"/>
            <a:ext cx="9190834" cy="459974"/>
          </a:xfrm>
          <a:prstGeom prst="rect">
            <a:avLst/>
          </a:prstGeom>
        </p:spPr>
        <p:txBody>
          <a:bodyPr lIns="0" tIns="0" rIns="0" bIns="0" rtlCol="0" anchor="t">
            <a:spAutoFit/>
          </a:bodyPr>
          <a:lstStyle/>
          <a:p>
            <a:pPr algn="l">
              <a:lnSpc>
                <a:spcPts val="3571"/>
              </a:lnSpc>
            </a:pPr>
            <a:r>
              <a:rPr lang="en-US" sz="3307">
                <a:solidFill>
                  <a:srgbClr val="003891"/>
                </a:solidFill>
                <a:latin typeface="Open Sans Bold"/>
              </a:rPr>
              <a:t>The basics of raising capital </a:t>
            </a:r>
          </a:p>
        </p:txBody>
      </p:sp>
      <p:sp>
        <p:nvSpPr>
          <p:cNvPr id="3" name="AutoShape 3"/>
          <p:cNvSpPr/>
          <p:nvPr/>
        </p:nvSpPr>
        <p:spPr>
          <a:xfrm rot="3474">
            <a:off x="581042" y="1431631"/>
            <a:ext cx="9424401" cy="0"/>
          </a:xfrm>
          <a:prstGeom prst="line">
            <a:avLst/>
          </a:prstGeom>
          <a:ln w="9525" cap="rnd">
            <a:solidFill>
              <a:srgbClr val="003891"/>
            </a:solidFill>
            <a:prstDash val="solid"/>
            <a:headEnd type="none" w="sm" len="sm"/>
            <a:tailEnd type="none" w="sm" len="sm"/>
          </a:ln>
        </p:spPr>
        <p:txBody>
          <a:bodyPr/>
          <a:lstStyle/>
          <a:p>
            <a:endParaRPr lang="en-IN"/>
          </a:p>
        </p:txBody>
      </p:sp>
      <p:sp>
        <p:nvSpPr>
          <p:cNvPr id="4" name="TextBox 4"/>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90</a:t>
            </a:r>
          </a:p>
        </p:txBody>
      </p:sp>
      <p:grpSp>
        <p:nvGrpSpPr>
          <p:cNvPr id="5" name="Group 5"/>
          <p:cNvGrpSpPr/>
          <p:nvPr/>
        </p:nvGrpSpPr>
        <p:grpSpPr>
          <a:xfrm>
            <a:off x="85538" y="1754737"/>
            <a:ext cx="5092425" cy="4995825"/>
            <a:chOff x="0" y="0"/>
            <a:chExt cx="6789900" cy="6661100"/>
          </a:xfrm>
        </p:grpSpPr>
        <p:sp>
          <p:nvSpPr>
            <p:cNvPr id="6" name="Freeform 6"/>
            <p:cNvSpPr/>
            <p:nvPr/>
          </p:nvSpPr>
          <p:spPr>
            <a:xfrm>
              <a:off x="0" y="0"/>
              <a:ext cx="6789801" cy="6661150"/>
            </a:xfrm>
            <a:custGeom>
              <a:avLst/>
              <a:gdLst/>
              <a:ahLst/>
              <a:cxnLst/>
              <a:rect l="l" t="t" r="r" b="b"/>
              <a:pathLst>
                <a:path w="6789801" h="6661150">
                  <a:moveTo>
                    <a:pt x="0" y="1114425"/>
                  </a:moveTo>
                  <a:cubicBezTo>
                    <a:pt x="0" y="498983"/>
                    <a:pt x="498983" y="0"/>
                    <a:pt x="1114425" y="0"/>
                  </a:cubicBezTo>
                  <a:lnTo>
                    <a:pt x="5675376" y="0"/>
                  </a:lnTo>
                  <a:lnTo>
                    <a:pt x="5675376" y="6350"/>
                  </a:lnTo>
                  <a:lnTo>
                    <a:pt x="5675376" y="0"/>
                  </a:lnTo>
                  <a:cubicBezTo>
                    <a:pt x="6290945" y="0"/>
                    <a:pt x="6789801" y="498983"/>
                    <a:pt x="6789801" y="1114425"/>
                  </a:cubicBezTo>
                  <a:lnTo>
                    <a:pt x="6783451" y="1114425"/>
                  </a:lnTo>
                  <a:lnTo>
                    <a:pt x="6789801" y="1114425"/>
                  </a:lnTo>
                  <a:lnTo>
                    <a:pt x="6789801" y="5546598"/>
                  </a:lnTo>
                  <a:lnTo>
                    <a:pt x="6783451" y="5546598"/>
                  </a:lnTo>
                  <a:lnTo>
                    <a:pt x="6789801" y="5546598"/>
                  </a:lnTo>
                  <a:cubicBezTo>
                    <a:pt x="6789801" y="6162040"/>
                    <a:pt x="6290818" y="6661023"/>
                    <a:pt x="5675376" y="6661023"/>
                  </a:cubicBezTo>
                  <a:lnTo>
                    <a:pt x="5675376" y="6654800"/>
                  </a:lnTo>
                  <a:lnTo>
                    <a:pt x="5675376" y="6661150"/>
                  </a:lnTo>
                  <a:lnTo>
                    <a:pt x="1114425" y="6661150"/>
                  </a:lnTo>
                  <a:lnTo>
                    <a:pt x="1114425" y="6654800"/>
                  </a:lnTo>
                  <a:lnTo>
                    <a:pt x="1114425" y="6661150"/>
                  </a:lnTo>
                  <a:cubicBezTo>
                    <a:pt x="498983" y="6661150"/>
                    <a:pt x="0" y="6162167"/>
                    <a:pt x="0" y="5546598"/>
                  </a:cubicBezTo>
                  <a:lnTo>
                    <a:pt x="0" y="1114425"/>
                  </a:lnTo>
                  <a:lnTo>
                    <a:pt x="6350" y="1114425"/>
                  </a:lnTo>
                  <a:lnTo>
                    <a:pt x="0" y="1114425"/>
                  </a:lnTo>
                  <a:moveTo>
                    <a:pt x="12700" y="1114425"/>
                  </a:moveTo>
                  <a:lnTo>
                    <a:pt x="12700" y="5546598"/>
                  </a:lnTo>
                  <a:lnTo>
                    <a:pt x="6350" y="5546598"/>
                  </a:lnTo>
                  <a:lnTo>
                    <a:pt x="12700" y="5546598"/>
                  </a:lnTo>
                  <a:cubicBezTo>
                    <a:pt x="12700" y="6155055"/>
                    <a:pt x="505968" y="6648323"/>
                    <a:pt x="1114425" y="6648323"/>
                  </a:cubicBezTo>
                  <a:lnTo>
                    <a:pt x="5675376" y="6648323"/>
                  </a:lnTo>
                  <a:cubicBezTo>
                    <a:pt x="6283833" y="6648323"/>
                    <a:pt x="6777101" y="6155055"/>
                    <a:pt x="6777101" y="5546598"/>
                  </a:cubicBezTo>
                  <a:lnTo>
                    <a:pt x="6777101" y="1114425"/>
                  </a:lnTo>
                  <a:cubicBezTo>
                    <a:pt x="6777228" y="505968"/>
                    <a:pt x="6283960" y="12700"/>
                    <a:pt x="5675376" y="12700"/>
                  </a:cubicBezTo>
                  <a:lnTo>
                    <a:pt x="1114425" y="12700"/>
                  </a:lnTo>
                  <a:lnTo>
                    <a:pt x="1114425" y="6350"/>
                  </a:lnTo>
                  <a:lnTo>
                    <a:pt x="1114425" y="12700"/>
                  </a:lnTo>
                  <a:cubicBezTo>
                    <a:pt x="505968" y="12700"/>
                    <a:pt x="12700" y="505968"/>
                    <a:pt x="12700" y="1114425"/>
                  </a:cubicBezTo>
                  <a:close/>
                </a:path>
              </a:pathLst>
            </a:custGeom>
            <a:solidFill>
              <a:srgbClr val="003399"/>
            </a:solidFill>
          </p:spPr>
          <p:txBody>
            <a:bodyPr/>
            <a:lstStyle/>
            <a:p>
              <a:endParaRPr lang="en-IN"/>
            </a:p>
          </p:txBody>
        </p:sp>
        <p:sp>
          <p:nvSpPr>
            <p:cNvPr id="7" name="TextBox 7"/>
            <p:cNvSpPr txBox="1"/>
            <p:nvPr/>
          </p:nvSpPr>
          <p:spPr>
            <a:xfrm>
              <a:off x="0" y="-28575"/>
              <a:ext cx="6789900" cy="6689675"/>
            </a:xfrm>
            <a:prstGeom prst="rect">
              <a:avLst/>
            </a:prstGeom>
          </p:spPr>
          <p:txBody>
            <a:bodyPr lIns="50800" tIns="50800" rIns="50800" bIns="50800" rtlCol="0" anchor="ctr"/>
            <a:lstStyle/>
            <a:p>
              <a:pPr algn="l">
                <a:lnSpc>
                  <a:spcPts val="2889"/>
                </a:lnSpc>
              </a:pPr>
              <a:r>
                <a:rPr lang="en-US" sz="2094">
                  <a:solidFill>
                    <a:srgbClr val="003399"/>
                  </a:solidFill>
                  <a:latin typeface="Open Sans Bold"/>
                </a:rPr>
                <a:t>The need for capital: </a:t>
              </a:r>
            </a:p>
            <a:p>
              <a:pPr algn="l">
                <a:lnSpc>
                  <a:spcPts val="1679"/>
                </a:lnSpc>
              </a:pPr>
              <a:endParaRPr lang="en-US" sz="2094">
                <a:solidFill>
                  <a:srgbClr val="003399"/>
                </a:solidFill>
                <a:latin typeface="Open Sans Bold"/>
              </a:endParaRPr>
            </a:p>
            <a:p>
              <a:pPr marL="356870" lvl="1" indent="-178435" algn="l">
                <a:lnSpc>
                  <a:spcPts val="2160"/>
                </a:lnSpc>
                <a:buFont typeface="Arial"/>
                <a:buChar char="•"/>
              </a:pPr>
              <a:r>
                <a:rPr lang="en-US" sz="1800">
                  <a:solidFill>
                    <a:srgbClr val="000000"/>
                  </a:solidFill>
                  <a:latin typeface="Open Sans Bold"/>
                </a:rPr>
                <a:t>You want to grow</a:t>
              </a:r>
            </a:p>
            <a:p>
              <a:pPr marL="277566" lvl="1" indent="-138783" algn="l">
                <a:lnSpc>
                  <a:spcPts val="1679"/>
                </a:lnSpc>
              </a:pPr>
              <a:r>
                <a:rPr lang="en-US" sz="1399">
                  <a:solidFill>
                    <a:srgbClr val="000000"/>
                  </a:solidFill>
                  <a:latin typeface="Open Sans"/>
                </a:rPr>
                <a:t>But your revenues are not allowing you to grow as fast as you want to/can</a:t>
              </a:r>
            </a:p>
            <a:p>
              <a:pPr marL="277566" lvl="1" indent="-138783" algn="l">
                <a:lnSpc>
                  <a:spcPts val="1679"/>
                </a:lnSpc>
              </a:pPr>
              <a:endParaRPr lang="en-US" sz="1399">
                <a:solidFill>
                  <a:srgbClr val="000000"/>
                </a:solidFill>
                <a:latin typeface="Open Sans"/>
              </a:endParaRPr>
            </a:p>
            <a:p>
              <a:pPr marL="356870" lvl="1" indent="-178435" algn="l">
                <a:lnSpc>
                  <a:spcPts val="2160"/>
                </a:lnSpc>
                <a:buFont typeface="Arial"/>
                <a:buChar char="•"/>
              </a:pPr>
              <a:r>
                <a:rPr lang="en-US" sz="1800">
                  <a:solidFill>
                    <a:srgbClr val="000000"/>
                  </a:solidFill>
                  <a:latin typeface="Open Sans Bold"/>
                </a:rPr>
                <a:t>You just don’t have the cash</a:t>
              </a:r>
            </a:p>
            <a:p>
              <a:pPr marL="277566" lvl="1" indent="-138783" algn="l">
                <a:lnSpc>
                  <a:spcPts val="1679"/>
                </a:lnSpc>
              </a:pPr>
              <a:r>
                <a:rPr lang="en-US" sz="1399">
                  <a:solidFill>
                    <a:srgbClr val="000000"/>
                  </a:solidFill>
                  <a:latin typeface="Open Sans"/>
                </a:rPr>
                <a:t>But you have customers/beneficiaries and see the potential</a:t>
              </a:r>
            </a:p>
            <a:p>
              <a:pPr marL="277566" lvl="1" indent="-138783" algn="l">
                <a:lnSpc>
                  <a:spcPts val="1679"/>
                </a:lnSpc>
              </a:pPr>
              <a:endParaRPr lang="en-US" sz="1399">
                <a:solidFill>
                  <a:srgbClr val="000000"/>
                </a:solidFill>
                <a:latin typeface="Open Sans"/>
              </a:endParaRPr>
            </a:p>
            <a:p>
              <a:pPr marL="356870" lvl="1" indent="-178435" algn="l">
                <a:lnSpc>
                  <a:spcPts val="2160"/>
                </a:lnSpc>
                <a:buFont typeface="Arial"/>
                <a:buChar char="•"/>
              </a:pPr>
              <a:r>
                <a:rPr lang="en-US" sz="1800">
                  <a:solidFill>
                    <a:srgbClr val="000000"/>
                  </a:solidFill>
                  <a:latin typeface="Open Sans Bold"/>
                </a:rPr>
                <a:t>You have recurring revenue</a:t>
              </a:r>
            </a:p>
            <a:p>
              <a:pPr marL="277566" lvl="1" indent="-138783" algn="l">
                <a:lnSpc>
                  <a:spcPts val="1679"/>
                </a:lnSpc>
              </a:pPr>
              <a:r>
                <a:rPr lang="en-US" sz="1399">
                  <a:solidFill>
                    <a:srgbClr val="000000"/>
                  </a:solidFill>
                  <a:latin typeface="Open Sans"/>
                </a:rPr>
                <a:t>And you are confident of repaying the funders</a:t>
              </a:r>
            </a:p>
            <a:p>
              <a:pPr marL="277566" lvl="1" indent="-138783" algn="l">
                <a:lnSpc>
                  <a:spcPts val="1679"/>
                </a:lnSpc>
              </a:pPr>
              <a:endParaRPr lang="en-US" sz="1399">
                <a:solidFill>
                  <a:srgbClr val="000000"/>
                </a:solidFill>
                <a:latin typeface="Open Sans"/>
              </a:endParaRPr>
            </a:p>
            <a:p>
              <a:pPr marL="356870" lvl="1" indent="-178435" algn="l">
                <a:lnSpc>
                  <a:spcPts val="2160"/>
                </a:lnSpc>
                <a:buFont typeface="Arial"/>
                <a:buChar char="•"/>
              </a:pPr>
              <a:r>
                <a:rPr lang="en-US" sz="1800">
                  <a:solidFill>
                    <a:srgbClr val="000000"/>
                  </a:solidFill>
                  <a:latin typeface="Open Sans Bold"/>
                </a:rPr>
                <a:t>You see opportunity</a:t>
              </a:r>
            </a:p>
            <a:p>
              <a:pPr marL="277566" lvl="1" indent="-138783" algn="l">
                <a:lnSpc>
                  <a:spcPts val="1679"/>
                </a:lnSpc>
              </a:pPr>
              <a:r>
                <a:rPr lang="en-US" sz="1399">
                  <a:solidFill>
                    <a:srgbClr val="000000"/>
                  </a:solidFill>
                  <a:latin typeface="Open Sans"/>
                </a:rPr>
                <a:t>Then bring on people who know the industry</a:t>
              </a:r>
            </a:p>
          </p:txBody>
        </p:sp>
      </p:grpSp>
      <p:grpSp>
        <p:nvGrpSpPr>
          <p:cNvPr id="8" name="Group 8"/>
          <p:cNvGrpSpPr/>
          <p:nvPr/>
        </p:nvGrpSpPr>
        <p:grpSpPr>
          <a:xfrm>
            <a:off x="5225612" y="1535437"/>
            <a:ext cx="5327325" cy="4995825"/>
            <a:chOff x="0" y="0"/>
            <a:chExt cx="7103100" cy="6661100"/>
          </a:xfrm>
        </p:grpSpPr>
        <p:sp>
          <p:nvSpPr>
            <p:cNvPr id="9" name="Freeform 9"/>
            <p:cNvSpPr/>
            <p:nvPr/>
          </p:nvSpPr>
          <p:spPr>
            <a:xfrm>
              <a:off x="0" y="0"/>
              <a:ext cx="7103110" cy="6661150"/>
            </a:xfrm>
            <a:custGeom>
              <a:avLst/>
              <a:gdLst/>
              <a:ahLst/>
              <a:cxnLst/>
              <a:rect l="l" t="t" r="r" b="b"/>
              <a:pathLst>
                <a:path w="7103110" h="6661150">
                  <a:moveTo>
                    <a:pt x="0" y="1114425"/>
                  </a:moveTo>
                  <a:cubicBezTo>
                    <a:pt x="0" y="498983"/>
                    <a:pt x="498983" y="0"/>
                    <a:pt x="1114552" y="0"/>
                  </a:cubicBezTo>
                  <a:lnTo>
                    <a:pt x="5988558" y="0"/>
                  </a:lnTo>
                  <a:lnTo>
                    <a:pt x="5988558" y="6350"/>
                  </a:lnTo>
                  <a:lnTo>
                    <a:pt x="5988558" y="0"/>
                  </a:lnTo>
                  <a:cubicBezTo>
                    <a:pt x="6604127" y="0"/>
                    <a:pt x="7103110" y="498983"/>
                    <a:pt x="7103110" y="1114425"/>
                  </a:cubicBezTo>
                  <a:lnTo>
                    <a:pt x="7096760" y="1114425"/>
                  </a:lnTo>
                  <a:lnTo>
                    <a:pt x="7103110" y="1114425"/>
                  </a:lnTo>
                  <a:lnTo>
                    <a:pt x="7103110" y="5546598"/>
                  </a:lnTo>
                  <a:lnTo>
                    <a:pt x="7096760" y="5546598"/>
                  </a:lnTo>
                  <a:lnTo>
                    <a:pt x="7103110" y="5546598"/>
                  </a:lnTo>
                  <a:cubicBezTo>
                    <a:pt x="7103110" y="6162040"/>
                    <a:pt x="6604127" y="6661023"/>
                    <a:pt x="5988558" y="6661023"/>
                  </a:cubicBezTo>
                  <a:lnTo>
                    <a:pt x="5988558" y="6654800"/>
                  </a:lnTo>
                  <a:lnTo>
                    <a:pt x="5988558" y="6661150"/>
                  </a:lnTo>
                  <a:lnTo>
                    <a:pt x="1114552" y="6661150"/>
                  </a:lnTo>
                  <a:lnTo>
                    <a:pt x="1114552" y="6654800"/>
                  </a:lnTo>
                  <a:lnTo>
                    <a:pt x="1114552" y="6661150"/>
                  </a:lnTo>
                  <a:cubicBezTo>
                    <a:pt x="498983" y="6661150"/>
                    <a:pt x="0" y="6162167"/>
                    <a:pt x="0" y="5546598"/>
                  </a:cubicBezTo>
                  <a:lnTo>
                    <a:pt x="0" y="1114425"/>
                  </a:lnTo>
                  <a:lnTo>
                    <a:pt x="6350" y="1114425"/>
                  </a:lnTo>
                  <a:lnTo>
                    <a:pt x="0" y="1114425"/>
                  </a:lnTo>
                  <a:moveTo>
                    <a:pt x="12700" y="1114425"/>
                  </a:moveTo>
                  <a:lnTo>
                    <a:pt x="12700" y="5546598"/>
                  </a:lnTo>
                  <a:lnTo>
                    <a:pt x="6350" y="5546598"/>
                  </a:lnTo>
                  <a:lnTo>
                    <a:pt x="12700" y="5546598"/>
                  </a:lnTo>
                  <a:cubicBezTo>
                    <a:pt x="12700" y="6155055"/>
                    <a:pt x="505968" y="6648323"/>
                    <a:pt x="1114552" y="6648323"/>
                  </a:cubicBezTo>
                  <a:lnTo>
                    <a:pt x="5988558" y="6648323"/>
                  </a:lnTo>
                  <a:cubicBezTo>
                    <a:pt x="6597142" y="6648323"/>
                    <a:pt x="7090410" y="6155055"/>
                    <a:pt x="7090410" y="5546598"/>
                  </a:cubicBezTo>
                  <a:lnTo>
                    <a:pt x="7090410" y="1114425"/>
                  </a:lnTo>
                  <a:cubicBezTo>
                    <a:pt x="7090410" y="505968"/>
                    <a:pt x="6597015" y="12700"/>
                    <a:pt x="5988558" y="12700"/>
                  </a:cubicBezTo>
                  <a:lnTo>
                    <a:pt x="1114552" y="12700"/>
                  </a:lnTo>
                  <a:lnTo>
                    <a:pt x="1114552" y="6350"/>
                  </a:lnTo>
                  <a:lnTo>
                    <a:pt x="1114552" y="12700"/>
                  </a:lnTo>
                  <a:cubicBezTo>
                    <a:pt x="505968" y="12700"/>
                    <a:pt x="12700" y="505968"/>
                    <a:pt x="12700" y="1114425"/>
                  </a:cubicBezTo>
                  <a:close/>
                </a:path>
              </a:pathLst>
            </a:custGeom>
            <a:solidFill>
              <a:srgbClr val="003399"/>
            </a:solidFill>
          </p:spPr>
          <p:txBody>
            <a:bodyPr/>
            <a:lstStyle/>
            <a:p>
              <a:endParaRPr lang="en-IN"/>
            </a:p>
          </p:txBody>
        </p:sp>
        <p:sp>
          <p:nvSpPr>
            <p:cNvPr id="10" name="TextBox 10"/>
            <p:cNvSpPr txBox="1"/>
            <p:nvPr/>
          </p:nvSpPr>
          <p:spPr>
            <a:xfrm>
              <a:off x="0" y="-28575"/>
              <a:ext cx="7103100" cy="6689675"/>
            </a:xfrm>
            <a:prstGeom prst="rect">
              <a:avLst/>
            </a:prstGeom>
          </p:spPr>
          <p:txBody>
            <a:bodyPr lIns="50800" tIns="50800" rIns="50800" bIns="50800" rtlCol="0" anchor="ctr"/>
            <a:lstStyle/>
            <a:p>
              <a:pPr algn="l">
                <a:lnSpc>
                  <a:spcPts val="2889"/>
                </a:lnSpc>
              </a:pPr>
              <a:r>
                <a:rPr lang="en-US" sz="2094">
                  <a:solidFill>
                    <a:srgbClr val="003399"/>
                  </a:solidFill>
                  <a:latin typeface="Open Sans Bold"/>
                </a:rPr>
                <a:t>   </a:t>
              </a:r>
            </a:p>
            <a:p>
              <a:pPr algn="l">
                <a:lnSpc>
                  <a:spcPts val="2889"/>
                </a:lnSpc>
              </a:pPr>
              <a:r>
                <a:rPr lang="en-US" sz="2094">
                  <a:solidFill>
                    <a:srgbClr val="003399"/>
                  </a:solidFill>
                  <a:latin typeface="Open Sans Bold"/>
                </a:rPr>
                <a:t>What to keep in mind:</a:t>
              </a:r>
            </a:p>
            <a:p>
              <a:pPr marL="356870" lvl="1" indent="-178435" algn="l">
                <a:lnSpc>
                  <a:spcPts val="2160"/>
                </a:lnSpc>
                <a:buFont typeface="Arial"/>
                <a:buChar char="•"/>
              </a:pPr>
              <a:r>
                <a:rPr lang="en-US" sz="1800">
                  <a:solidFill>
                    <a:srgbClr val="000000"/>
                  </a:solidFill>
                  <a:latin typeface="Open Sans Bold"/>
                </a:rPr>
                <a:t>Know why you need the money</a:t>
              </a:r>
            </a:p>
            <a:p>
              <a:pPr marL="277566" lvl="1" indent="-138783" algn="l">
                <a:lnSpc>
                  <a:spcPts val="1679"/>
                </a:lnSpc>
              </a:pPr>
              <a:r>
                <a:rPr lang="en-US" sz="1399">
                  <a:solidFill>
                    <a:srgbClr val="000000"/>
                  </a:solidFill>
                  <a:latin typeface="Open Sans"/>
                </a:rPr>
                <a:t>Are you expanding, developing a new product or covering operational costs?</a:t>
              </a:r>
            </a:p>
            <a:p>
              <a:pPr marL="277566" lvl="1" indent="-138783" algn="l">
                <a:lnSpc>
                  <a:spcPts val="1679"/>
                </a:lnSpc>
              </a:pPr>
              <a:endParaRPr lang="en-US" sz="1399">
                <a:solidFill>
                  <a:srgbClr val="000000"/>
                </a:solidFill>
                <a:latin typeface="Open Sans"/>
              </a:endParaRPr>
            </a:p>
            <a:p>
              <a:pPr marL="356870" lvl="1" indent="-178435" algn="l">
                <a:lnSpc>
                  <a:spcPts val="2160"/>
                </a:lnSpc>
                <a:buFont typeface="Arial"/>
                <a:buChar char="•"/>
              </a:pPr>
              <a:r>
                <a:rPr lang="en-US" sz="1800">
                  <a:solidFill>
                    <a:srgbClr val="000000"/>
                  </a:solidFill>
                  <a:latin typeface="Open Sans Bold"/>
                </a:rPr>
                <a:t>Understand what type of business you are</a:t>
              </a:r>
            </a:p>
            <a:p>
              <a:pPr marL="277566" lvl="1" indent="-138783" algn="l">
                <a:lnSpc>
                  <a:spcPts val="1679"/>
                </a:lnSpc>
              </a:pPr>
              <a:r>
                <a:rPr lang="en-US" sz="1399">
                  <a:solidFill>
                    <a:srgbClr val="000000"/>
                  </a:solidFill>
                  <a:latin typeface="Open Sans"/>
                </a:rPr>
                <a:t>Is it a high growth startup, a family enterprise or something in between?</a:t>
              </a:r>
            </a:p>
            <a:p>
              <a:pPr marL="277566" lvl="1" indent="-138783" algn="l">
                <a:lnSpc>
                  <a:spcPts val="1679"/>
                </a:lnSpc>
              </a:pPr>
              <a:endParaRPr lang="en-US" sz="1399">
                <a:solidFill>
                  <a:srgbClr val="000000"/>
                </a:solidFill>
                <a:latin typeface="Open Sans"/>
              </a:endParaRPr>
            </a:p>
            <a:p>
              <a:pPr marL="356870" lvl="1" indent="-178435" algn="l">
                <a:lnSpc>
                  <a:spcPts val="2160"/>
                </a:lnSpc>
                <a:buFont typeface="Arial"/>
                <a:buChar char="•"/>
              </a:pPr>
              <a:r>
                <a:rPr lang="en-US" sz="1800">
                  <a:solidFill>
                    <a:srgbClr val="000000"/>
                  </a:solidFill>
                  <a:latin typeface="Open Sans Bold"/>
                </a:rPr>
                <a:t>Decide what kind of business you want to build</a:t>
              </a:r>
            </a:p>
            <a:p>
              <a:pPr marL="277566" lvl="1" indent="-138783" algn="l">
                <a:lnSpc>
                  <a:spcPts val="1679"/>
                </a:lnSpc>
              </a:pPr>
              <a:r>
                <a:rPr lang="en-US" sz="1399">
                  <a:solidFill>
                    <a:srgbClr val="000000"/>
                  </a:solidFill>
                  <a:latin typeface="Open Sans"/>
                </a:rPr>
                <a:t>Basis your long term vision. This will influence your capital needs</a:t>
              </a:r>
            </a:p>
            <a:p>
              <a:pPr marL="277566" lvl="1" indent="-138783" algn="l">
                <a:lnSpc>
                  <a:spcPts val="1679"/>
                </a:lnSpc>
              </a:pPr>
              <a:endParaRPr lang="en-US" sz="1399">
                <a:solidFill>
                  <a:srgbClr val="000000"/>
                </a:solidFill>
                <a:latin typeface="Open Sans"/>
              </a:endParaRPr>
            </a:p>
            <a:p>
              <a:pPr marL="356870" lvl="1" indent="-178435" algn="l">
                <a:lnSpc>
                  <a:spcPts val="2160"/>
                </a:lnSpc>
                <a:buFont typeface="Arial"/>
                <a:buChar char="•"/>
              </a:pPr>
              <a:r>
                <a:rPr lang="en-US" sz="1800">
                  <a:solidFill>
                    <a:srgbClr val="000000"/>
                  </a:solidFill>
                  <a:latin typeface="Open Sans Bold"/>
                </a:rPr>
                <a:t>Determine the right kind of capital</a:t>
              </a:r>
            </a:p>
            <a:p>
              <a:pPr marL="277566" lvl="1" indent="-138783" algn="l">
                <a:lnSpc>
                  <a:spcPts val="1679"/>
                </a:lnSpc>
              </a:pPr>
              <a:r>
                <a:rPr lang="en-US" sz="1399">
                  <a:solidFill>
                    <a:srgbClr val="000000"/>
                  </a:solidFill>
                  <a:latin typeface="Open Sans"/>
                </a:rPr>
                <a:t>Loans, equity investments make sure it aligns with your business goals</a:t>
              </a:r>
            </a:p>
            <a:p>
              <a:pPr marL="277566" lvl="1" indent="-138783" algn="l">
                <a:lnSpc>
                  <a:spcPts val="1679"/>
                </a:lnSpc>
              </a:pPr>
              <a:endParaRPr lang="en-US" sz="1399">
                <a:solidFill>
                  <a:srgbClr val="000000"/>
                </a:solidFill>
                <a:latin typeface="Open Sans"/>
              </a:endParaRPr>
            </a:p>
          </p:txBody>
        </p:sp>
      </p:grpSp>
      <p:grpSp>
        <p:nvGrpSpPr>
          <p:cNvPr id="11" name="Group 11"/>
          <p:cNvGrpSpPr/>
          <p:nvPr/>
        </p:nvGrpSpPr>
        <p:grpSpPr>
          <a:xfrm>
            <a:off x="267443" y="49632"/>
            <a:ext cx="10315411" cy="825810"/>
            <a:chOff x="0" y="0"/>
            <a:chExt cx="13753881" cy="1101080"/>
          </a:xfrm>
        </p:grpSpPr>
        <p:sp>
          <p:nvSpPr>
            <p:cNvPr id="12" name="Freeform 12"/>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13" name="Freeform 13"/>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14" name="Freeform 14"/>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254032" y="4398342"/>
            <a:ext cx="2720466" cy="295275"/>
          </a:xfrm>
          <a:prstGeom prst="rect">
            <a:avLst/>
          </a:prstGeom>
        </p:spPr>
        <p:txBody>
          <a:bodyPr lIns="0" tIns="0" rIns="0" bIns="0" rtlCol="0" anchor="t">
            <a:spAutoFit/>
          </a:bodyPr>
          <a:lstStyle/>
          <a:p>
            <a:pPr algn="ctr">
              <a:lnSpc>
                <a:spcPts val="2380"/>
              </a:lnSpc>
            </a:pPr>
            <a:r>
              <a:rPr lang="en-US" sz="1984">
                <a:solidFill>
                  <a:srgbClr val="000000"/>
                </a:solidFill>
                <a:latin typeface="Open Sans"/>
              </a:rPr>
              <a:t>&lt;Insert video here&gt;</a:t>
            </a:r>
          </a:p>
        </p:txBody>
      </p:sp>
      <p:sp>
        <p:nvSpPr>
          <p:cNvPr id="3" name="Freeform 3"/>
          <p:cNvSpPr/>
          <p:nvPr/>
        </p:nvSpPr>
        <p:spPr>
          <a:xfrm>
            <a:off x="1" y="-12700"/>
            <a:ext cx="10691812" cy="7559675"/>
          </a:xfrm>
          <a:custGeom>
            <a:avLst/>
            <a:gdLst/>
            <a:ahLst/>
            <a:cxnLst/>
            <a:rect l="l" t="t" r="r" b="b"/>
            <a:pathLst>
              <a:path w="10691812" h="7559675">
                <a:moveTo>
                  <a:pt x="0" y="0"/>
                </a:moveTo>
                <a:lnTo>
                  <a:pt x="10691812" y="0"/>
                </a:lnTo>
                <a:lnTo>
                  <a:pt x="10691812" y="7559675"/>
                </a:lnTo>
                <a:lnTo>
                  <a:pt x="0" y="7559675"/>
                </a:lnTo>
                <a:lnTo>
                  <a:pt x="0" y="0"/>
                </a:lnTo>
                <a:close/>
              </a:path>
            </a:pathLst>
          </a:custGeom>
          <a:blipFill>
            <a:blip r:embed="rId3"/>
            <a:stretch>
              <a:fillRect b="-6074"/>
            </a:stretch>
          </a:blipFill>
        </p:spPr>
        <p:txBody>
          <a:bodyPr/>
          <a:lstStyle/>
          <a:p>
            <a:endParaRPr lang="en-IN"/>
          </a:p>
        </p:txBody>
      </p:sp>
      <p:sp>
        <p:nvSpPr>
          <p:cNvPr id="4" name="TextBox 4"/>
          <p:cNvSpPr txBox="1"/>
          <p:nvPr/>
        </p:nvSpPr>
        <p:spPr>
          <a:xfrm>
            <a:off x="750489" y="1928545"/>
            <a:ext cx="9190834" cy="405841"/>
          </a:xfrm>
          <a:prstGeom prst="rect">
            <a:avLst/>
          </a:prstGeom>
        </p:spPr>
        <p:txBody>
          <a:bodyPr lIns="0" tIns="0" rIns="0" bIns="0" rtlCol="0" anchor="t">
            <a:spAutoFit/>
          </a:bodyPr>
          <a:lstStyle/>
          <a:p>
            <a:pPr algn="l">
              <a:lnSpc>
                <a:spcPts val="3110"/>
              </a:lnSpc>
            </a:pPr>
            <a:r>
              <a:rPr lang="en-US" sz="2879">
                <a:solidFill>
                  <a:srgbClr val="FFFFFF"/>
                </a:solidFill>
                <a:latin typeface="Open Sans Bold"/>
              </a:rPr>
              <a:t>Part 1: Understanding the basics: Video module</a:t>
            </a:r>
          </a:p>
        </p:txBody>
      </p:sp>
      <p:sp>
        <p:nvSpPr>
          <p:cNvPr id="5" name="AutoShape 5"/>
          <p:cNvSpPr/>
          <p:nvPr/>
        </p:nvSpPr>
        <p:spPr>
          <a:xfrm rot="4237">
            <a:off x="714175" y="2470067"/>
            <a:ext cx="7726947" cy="0"/>
          </a:xfrm>
          <a:prstGeom prst="line">
            <a:avLst/>
          </a:prstGeom>
          <a:ln w="9525" cap="rnd">
            <a:solidFill>
              <a:srgbClr val="FFFFFF"/>
            </a:solidFill>
            <a:prstDash val="solid"/>
            <a:headEnd type="none" w="sm" len="sm"/>
            <a:tailEnd type="none" w="sm" len="sm"/>
          </a:ln>
        </p:spPr>
        <p:txBody>
          <a:bodyPr/>
          <a:lstStyle/>
          <a:p>
            <a:endParaRPr lang="en-IN"/>
          </a:p>
        </p:txBody>
      </p:sp>
      <p:sp>
        <p:nvSpPr>
          <p:cNvPr id="6" name="TextBox 6"/>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91</a:t>
            </a:r>
          </a:p>
        </p:txBody>
      </p:sp>
      <p:sp>
        <p:nvSpPr>
          <p:cNvPr id="7" name="TextBox 7"/>
          <p:cNvSpPr txBox="1"/>
          <p:nvPr/>
        </p:nvSpPr>
        <p:spPr>
          <a:xfrm>
            <a:off x="4307842" y="3991563"/>
            <a:ext cx="3326250" cy="2162175"/>
          </a:xfrm>
          <a:prstGeom prst="rect">
            <a:avLst/>
          </a:prstGeom>
        </p:spPr>
        <p:txBody>
          <a:bodyPr lIns="0" tIns="0" rIns="0" bIns="0" rtlCol="0" anchor="t">
            <a:spAutoFit/>
          </a:bodyPr>
          <a:lstStyle/>
          <a:p>
            <a:pPr algn="l">
              <a:lnSpc>
                <a:spcPts val="2879"/>
              </a:lnSpc>
            </a:pPr>
            <a:r>
              <a:rPr lang="en-US" sz="2400">
                <a:solidFill>
                  <a:srgbClr val="FFFFFF"/>
                </a:solidFill>
                <a:latin typeface="Open Sans Bold"/>
              </a:rPr>
              <a:t>Scan the QR code to watch the video module on Understanding the basics of raising capital</a:t>
            </a:r>
          </a:p>
        </p:txBody>
      </p:sp>
      <p:sp>
        <p:nvSpPr>
          <p:cNvPr id="8" name="Freeform 8"/>
          <p:cNvSpPr/>
          <p:nvPr/>
        </p:nvSpPr>
        <p:spPr>
          <a:xfrm>
            <a:off x="741059" y="3232052"/>
            <a:ext cx="3221342" cy="3221342"/>
          </a:xfrm>
          <a:custGeom>
            <a:avLst/>
            <a:gdLst/>
            <a:ahLst/>
            <a:cxnLst/>
            <a:rect l="l" t="t" r="r" b="b"/>
            <a:pathLst>
              <a:path w="3221342" h="3221342">
                <a:moveTo>
                  <a:pt x="0" y="0"/>
                </a:moveTo>
                <a:lnTo>
                  <a:pt x="3221342" y="0"/>
                </a:lnTo>
                <a:lnTo>
                  <a:pt x="3221342" y="3221342"/>
                </a:lnTo>
                <a:lnTo>
                  <a:pt x="0" y="3221342"/>
                </a:lnTo>
                <a:lnTo>
                  <a:pt x="0" y="0"/>
                </a:lnTo>
                <a:close/>
              </a:path>
            </a:pathLst>
          </a:custGeom>
          <a:blipFill>
            <a:blip r:embed="rId4"/>
            <a:stretch>
              <a:fillRect/>
            </a:stretch>
          </a:blipFill>
        </p:spPr>
        <p:txBody>
          <a:bodyPr/>
          <a:lstStyle/>
          <a:p>
            <a:endParaRPr lang="en-IN"/>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2018" y="975532"/>
            <a:ext cx="9190834" cy="448818"/>
          </a:xfrm>
          <a:prstGeom prst="rect">
            <a:avLst/>
          </a:prstGeom>
        </p:spPr>
        <p:txBody>
          <a:bodyPr lIns="0" tIns="0" rIns="0" bIns="0" rtlCol="0" anchor="t">
            <a:spAutoFit/>
          </a:bodyPr>
          <a:lstStyle/>
          <a:p>
            <a:pPr algn="l">
              <a:lnSpc>
                <a:spcPts val="3456"/>
              </a:lnSpc>
            </a:pPr>
            <a:r>
              <a:rPr lang="en-US" sz="3200" dirty="0">
                <a:solidFill>
                  <a:srgbClr val="003891"/>
                </a:solidFill>
                <a:latin typeface="Open Sans Bold"/>
              </a:rPr>
              <a:t>Understanding types of capital</a:t>
            </a:r>
          </a:p>
        </p:txBody>
      </p:sp>
      <p:grpSp>
        <p:nvGrpSpPr>
          <p:cNvPr id="3" name="Group 3"/>
          <p:cNvGrpSpPr/>
          <p:nvPr/>
        </p:nvGrpSpPr>
        <p:grpSpPr>
          <a:xfrm>
            <a:off x="548886" y="2358068"/>
            <a:ext cx="4589312" cy="3840951"/>
            <a:chOff x="0" y="0"/>
            <a:chExt cx="6119083" cy="5121268"/>
          </a:xfrm>
        </p:grpSpPr>
        <p:sp>
          <p:nvSpPr>
            <p:cNvPr id="4" name="Freeform 4"/>
            <p:cNvSpPr/>
            <p:nvPr/>
          </p:nvSpPr>
          <p:spPr>
            <a:xfrm>
              <a:off x="0" y="0"/>
              <a:ext cx="6119114" cy="5121275"/>
            </a:xfrm>
            <a:custGeom>
              <a:avLst/>
              <a:gdLst/>
              <a:ahLst/>
              <a:cxnLst/>
              <a:rect l="l" t="t" r="r" b="b"/>
              <a:pathLst>
                <a:path w="6119114" h="5121275">
                  <a:moveTo>
                    <a:pt x="0" y="857758"/>
                  </a:moveTo>
                  <a:cubicBezTo>
                    <a:pt x="0" y="384048"/>
                    <a:pt x="384175" y="0"/>
                    <a:pt x="858139" y="0"/>
                  </a:cubicBezTo>
                  <a:lnTo>
                    <a:pt x="5260975" y="0"/>
                  </a:lnTo>
                  <a:lnTo>
                    <a:pt x="5260975" y="6350"/>
                  </a:lnTo>
                  <a:lnTo>
                    <a:pt x="5260975" y="0"/>
                  </a:lnTo>
                  <a:cubicBezTo>
                    <a:pt x="5734939" y="0"/>
                    <a:pt x="6119114" y="384048"/>
                    <a:pt x="6119114" y="857758"/>
                  </a:cubicBezTo>
                  <a:lnTo>
                    <a:pt x="6112764" y="857758"/>
                  </a:lnTo>
                  <a:lnTo>
                    <a:pt x="6119114" y="857758"/>
                  </a:lnTo>
                  <a:lnTo>
                    <a:pt x="6119114" y="4263517"/>
                  </a:lnTo>
                  <a:lnTo>
                    <a:pt x="6112764" y="4263517"/>
                  </a:lnTo>
                  <a:lnTo>
                    <a:pt x="6119114" y="4263517"/>
                  </a:lnTo>
                  <a:cubicBezTo>
                    <a:pt x="6119114" y="4737227"/>
                    <a:pt x="5734939" y="5121275"/>
                    <a:pt x="5260975" y="5121275"/>
                  </a:cubicBezTo>
                  <a:lnTo>
                    <a:pt x="5260975" y="5114925"/>
                  </a:lnTo>
                  <a:lnTo>
                    <a:pt x="5260975" y="5121275"/>
                  </a:lnTo>
                  <a:lnTo>
                    <a:pt x="858139" y="5121275"/>
                  </a:lnTo>
                  <a:lnTo>
                    <a:pt x="858139" y="5114925"/>
                  </a:lnTo>
                  <a:lnTo>
                    <a:pt x="858139" y="5121275"/>
                  </a:lnTo>
                  <a:cubicBezTo>
                    <a:pt x="384175" y="5121275"/>
                    <a:pt x="0" y="4737227"/>
                    <a:pt x="0" y="4263517"/>
                  </a:cubicBezTo>
                  <a:lnTo>
                    <a:pt x="0" y="857758"/>
                  </a:lnTo>
                  <a:lnTo>
                    <a:pt x="6350" y="857758"/>
                  </a:lnTo>
                  <a:lnTo>
                    <a:pt x="0" y="857758"/>
                  </a:lnTo>
                  <a:moveTo>
                    <a:pt x="12700" y="857758"/>
                  </a:moveTo>
                  <a:lnTo>
                    <a:pt x="12700" y="4263517"/>
                  </a:lnTo>
                  <a:lnTo>
                    <a:pt x="6350" y="4263517"/>
                  </a:lnTo>
                  <a:lnTo>
                    <a:pt x="12700" y="4263517"/>
                  </a:lnTo>
                  <a:cubicBezTo>
                    <a:pt x="12700" y="4730242"/>
                    <a:pt x="391160" y="5108575"/>
                    <a:pt x="858139" y="5108575"/>
                  </a:cubicBezTo>
                  <a:lnTo>
                    <a:pt x="5260975" y="5108575"/>
                  </a:lnTo>
                  <a:cubicBezTo>
                    <a:pt x="5727954" y="5108575"/>
                    <a:pt x="6106414" y="4730242"/>
                    <a:pt x="6106414" y="4263517"/>
                  </a:cubicBezTo>
                  <a:lnTo>
                    <a:pt x="6106414" y="857758"/>
                  </a:lnTo>
                  <a:cubicBezTo>
                    <a:pt x="6106414" y="391033"/>
                    <a:pt x="5727827" y="12700"/>
                    <a:pt x="5260975" y="12700"/>
                  </a:cubicBezTo>
                  <a:lnTo>
                    <a:pt x="858139" y="12700"/>
                  </a:lnTo>
                  <a:lnTo>
                    <a:pt x="858139" y="6350"/>
                  </a:lnTo>
                  <a:lnTo>
                    <a:pt x="858139" y="12700"/>
                  </a:lnTo>
                  <a:cubicBezTo>
                    <a:pt x="391160" y="12700"/>
                    <a:pt x="12700" y="391033"/>
                    <a:pt x="12700" y="857758"/>
                  </a:cubicBezTo>
                  <a:close/>
                </a:path>
              </a:pathLst>
            </a:custGeom>
            <a:solidFill>
              <a:srgbClr val="003399"/>
            </a:solidFill>
          </p:spPr>
          <p:txBody>
            <a:bodyPr/>
            <a:lstStyle/>
            <a:p>
              <a:endParaRPr lang="en-IN"/>
            </a:p>
          </p:txBody>
        </p:sp>
        <p:sp>
          <p:nvSpPr>
            <p:cNvPr id="5" name="TextBox 5"/>
            <p:cNvSpPr txBox="1"/>
            <p:nvPr/>
          </p:nvSpPr>
          <p:spPr>
            <a:xfrm>
              <a:off x="0" y="-28575"/>
              <a:ext cx="6119083" cy="5149843"/>
            </a:xfrm>
            <a:prstGeom prst="rect">
              <a:avLst/>
            </a:prstGeom>
          </p:spPr>
          <p:txBody>
            <a:bodyPr lIns="50800" tIns="50800" rIns="50800" bIns="50800" rtlCol="0" anchor="ctr"/>
            <a:lstStyle/>
            <a:p>
              <a:pPr algn="l">
                <a:lnSpc>
                  <a:spcPts val="2889"/>
                </a:lnSpc>
              </a:pPr>
              <a:r>
                <a:rPr lang="en-US" sz="2094">
                  <a:solidFill>
                    <a:srgbClr val="003399"/>
                  </a:solidFill>
                  <a:latin typeface="Open Sans Bold"/>
                </a:rPr>
                <a:t>Do you need Equity Capital?</a:t>
              </a:r>
            </a:p>
            <a:p>
              <a:pPr marL="393362" lvl="1" indent="-196681" algn="l">
                <a:lnSpc>
                  <a:spcPts val="2737"/>
                </a:lnSpc>
                <a:buFont typeface="Arial"/>
                <a:buChar char="•"/>
              </a:pPr>
              <a:r>
                <a:rPr lang="en-US" sz="1984">
                  <a:solidFill>
                    <a:srgbClr val="000000"/>
                  </a:solidFill>
                  <a:latin typeface="Open Sans"/>
                </a:rPr>
                <a:t>Not all enterprises need equity investment! </a:t>
              </a:r>
            </a:p>
            <a:p>
              <a:pPr marL="393362" lvl="1" indent="-196681" algn="l">
                <a:lnSpc>
                  <a:spcPts val="2737"/>
                </a:lnSpc>
                <a:buFont typeface="Arial"/>
                <a:buChar char="•"/>
              </a:pPr>
              <a:r>
                <a:rPr lang="en-US" sz="1984">
                  <a:solidFill>
                    <a:srgbClr val="000000"/>
                  </a:solidFill>
                  <a:latin typeface="Open Sans"/>
                </a:rPr>
                <a:t>Is your enterprise suited to receive venture capital? </a:t>
              </a:r>
            </a:p>
            <a:p>
              <a:pPr marL="393362" lvl="1" indent="-196681" algn="l">
                <a:lnSpc>
                  <a:spcPts val="2737"/>
                </a:lnSpc>
                <a:buFont typeface="Arial"/>
                <a:buChar char="•"/>
              </a:pPr>
              <a:r>
                <a:rPr lang="en-US" sz="1984">
                  <a:solidFill>
                    <a:srgbClr val="000000"/>
                  </a:solidFill>
                  <a:latin typeface="Open Sans"/>
                </a:rPr>
                <a:t>Are you ready to answer to investors? </a:t>
              </a:r>
            </a:p>
            <a:p>
              <a:pPr marL="393362" lvl="1" indent="-196681" algn="l">
                <a:lnSpc>
                  <a:spcPts val="2737"/>
                </a:lnSpc>
                <a:buFont typeface="Arial"/>
                <a:buChar char="•"/>
              </a:pPr>
              <a:r>
                <a:rPr lang="en-US" sz="1984">
                  <a:solidFill>
                    <a:srgbClr val="000000"/>
                  </a:solidFill>
                  <a:latin typeface="Open Sans"/>
                </a:rPr>
                <a:t>Are you set up legally to accept equity funding?</a:t>
              </a:r>
            </a:p>
          </p:txBody>
        </p:sp>
      </p:grpSp>
      <p:grpSp>
        <p:nvGrpSpPr>
          <p:cNvPr id="6" name="Group 6"/>
          <p:cNvGrpSpPr/>
          <p:nvPr/>
        </p:nvGrpSpPr>
        <p:grpSpPr>
          <a:xfrm>
            <a:off x="5532452" y="1567301"/>
            <a:ext cx="4764580" cy="3840951"/>
            <a:chOff x="0" y="0"/>
            <a:chExt cx="6352773" cy="5121268"/>
          </a:xfrm>
        </p:grpSpPr>
        <p:sp>
          <p:nvSpPr>
            <p:cNvPr id="7" name="Freeform 7"/>
            <p:cNvSpPr/>
            <p:nvPr/>
          </p:nvSpPr>
          <p:spPr>
            <a:xfrm>
              <a:off x="0" y="0"/>
              <a:ext cx="6352794" cy="5121275"/>
            </a:xfrm>
            <a:custGeom>
              <a:avLst/>
              <a:gdLst/>
              <a:ahLst/>
              <a:cxnLst/>
              <a:rect l="l" t="t" r="r" b="b"/>
              <a:pathLst>
                <a:path w="6352794" h="5121275">
                  <a:moveTo>
                    <a:pt x="0" y="857758"/>
                  </a:moveTo>
                  <a:cubicBezTo>
                    <a:pt x="0" y="384048"/>
                    <a:pt x="384175" y="0"/>
                    <a:pt x="858266" y="0"/>
                  </a:cubicBezTo>
                  <a:lnTo>
                    <a:pt x="5494528" y="0"/>
                  </a:lnTo>
                  <a:lnTo>
                    <a:pt x="5494528" y="6350"/>
                  </a:lnTo>
                  <a:lnTo>
                    <a:pt x="5494528" y="0"/>
                  </a:lnTo>
                  <a:cubicBezTo>
                    <a:pt x="5968492" y="0"/>
                    <a:pt x="6352794" y="384048"/>
                    <a:pt x="6352794" y="857758"/>
                  </a:cubicBezTo>
                  <a:lnTo>
                    <a:pt x="6346444" y="857758"/>
                  </a:lnTo>
                  <a:lnTo>
                    <a:pt x="6352794" y="857758"/>
                  </a:lnTo>
                  <a:lnTo>
                    <a:pt x="6352794" y="4263517"/>
                  </a:lnTo>
                  <a:lnTo>
                    <a:pt x="6346444" y="4263517"/>
                  </a:lnTo>
                  <a:lnTo>
                    <a:pt x="6352794" y="4263517"/>
                  </a:lnTo>
                  <a:cubicBezTo>
                    <a:pt x="6352794" y="4737227"/>
                    <a:pt x="5968619" y="5121275"/>
                    <a:pt x="5494528" y="5121275"/>
                  </a:cubicBezTo>
                  <a:lnTo>
                    <a:pt x="5494528" y="5114925"/>
                  </a:lnTo>
                  <a:lnTo>
                    <a:pt x="5494528" y="5121275"/>
                  </a:lnTo>
                  <a:lnTo>
                    <a:pt x="858266" y="5121275"/>
                  </a:lnTo>
                  <a:lnTo>
                    <a:pt x="858266" y="5114925"/>
                  </a:lnTo>
                  <a:lnTo>
                    <a:pt x="858266" y="5121275"/>
                  </a:lnTo>
                  <a:cubicBezTo>
                    <a:pt x="384175" y="5121275"/>
                    <a:pt x="0" y="4737227"/>
                    <a:pt x="0" y="4263517"/>
                  </a:cubicBezTo>
                  <a:lnTo>
                    <a:pt x="0" y="857758"/>
                  </a:lnTo>
                  <a:lnTo>
                    <a:pt x="6350" y="857758"/>
                  </a:lnTo>
                  <a:lnTo>
                    <a:pt x="0" y="857758"/>
                  </a:lnTo>
                  <a:moveTo>
                    <a:pt x="12700" y="857758"/>
                  </a:moveTo>
                  <a:lnTo>
                    <a:pt x="12700" y="4263517"/>
                  </a:lnTo>
                  <a:lnTo>
                    <a:pt x="6350" y="4263517"/>
                  </a:lnTo>
                  <a:lnTo>
                    <a:pt x="12700" y="4263517"/>
                  </a:lnTo>
                  <a:cubicBezTo>
                    <a:pt x="12700" y="4730242"/>
                    <a:pt x="391287" y="5108575"/>
                    <a:pt x="858266" y="5108575"/>
                  </a:cubicBezTo>
                  <a:lnTo>
                    <a:pt x="5494528" y="5108575"/>
                  </a:lnTo>
                  <a:cubicBezTo>
                    <a:pt x="5961507" y="5108575"/>
                    <a:pt x="6340094" y="4730242"/>
                    <a:pt x="6340094" y="4263517"/>
                  </a:cubicBezTo>
                  <a:lnTo>
                    <a:pt x="6340094" y="857758"/>
                  </a:lnTo>
                  <a:cubicBezTo>
                    <a:pt x="6340094" y="391033"/>
                    <a:pt x="5961507" y="12700"/>
                    <a:pt x="5494528" y="12700"/>
                  </a:cubicBezTo>
                  <a:lnTo>
                    <a:pt x="858266" y="12700"/>
                  </a:lnTo>
                  <a:lnTo>
                    <a:pt x="858266" y="6350"/>
                  </a:lnTo>
                  <a:lnTo>
                    <a:pt x="858266" y="12700"/>
                  </a:lnTo>
                  <a:cubicBezTo>
                    <a:pt x="391287" y="12700"/>
                    <a:pt x="12700" y="391033"/>
                    <a:pt x="12700" y="857758"/>
                  </a:cubicBezTo>
                  <a:close/>
                </a:path>
              </a:pathLst>
            </a:custGeom>
            <a:solidFill>
              <a:srgbClr val="081EB1"/>
            </a:solidFill>
          </p:spPr>
          <p:txBody>
            <a:bodyPr/>
            <a:lstStyle/>
            <a:p>
              <a:endParaRPr lang="en-IN"/>
            </a:p>
          </p:txBody>
        </p:sp>
        <p:sp>
          <p:nvSpPr>
            <p:cNvPr id="8" name="TextBox 8"/>
            <p:cNvSpPr txBox="1"/>
            <p:nvPr/>
          </p:nvSpPr>
          <p:spPr>
            <a:xfrm>
              <a:off x="0" y="-28575"/>
              <a:ext cx="6352773" cy="5149843"/>
            </a:xfrm>
            <a:prstGeom prst="rect">
              <a:avLst/>
            </a:prstGeom>
          </p:spPr>
          <p:txBody>
            <a:bodyPr lIns="50800" tIns="50800" rIns="50800" bIns="50800" rtlCol="0" anchor="ctr"/>
            <a:lstStyle/>
            <a:p>
              <a:pPr algn="l">
                <a:lnSpc>
                  <a:spcPts val="2889"/>
                </a:lnSpc>
              </a:pPr>
              <a:r>
                <a:rPr lang="en-US" sz="2094">
                  <a:solidFill>
                    <a:srgbClr val="003399"/>
                  </a:solidFill>
                  <a:latin typeface="Open Sans Bold"/>
                </a:rPr>
                <a:t>Do you need loans or grants?</a:t>
              </a:r>
            </a:p>
            <a:p>
              <a:pPr marL="393362" lvl="1" indent="-196681" algn="l">
                <a:lnSpc>
                  <a:spcPts val="2737"/>
                </a:lnSpc>
                <a:buFont typeface="Arial"/>
                <a:buChar char="•"/>
              </a:pPr>
              <a:r>
                <a:rPr lang="en-US" sz="1984">
                  <a:solidFill>
                    <a:srgbClr val="000000"/>
                  </a:solidFill>
                  <a:latin typeface="Open Sans"/>
                </a:rPr>
                <a:t>Does your enterprise have enough recurring revenue to repay loans? </a:t>
              </a:r>
            </a:p>
            <a:p>
              <a:pPr marL="393362" lvl="1" indent="-196681" algn="l">
                <a:lnSpc>
                  <a:spcPts val="2737"/>
                </a:lnSpc>
                <a:buFont typeface="Arial"/>
                <a:buChar char="•"/>
              </a:pPr>
              <a:r>
                <a:rPr lang="en-US" sz="1984">
                  <a:solidFill>
                    <a:srgbClr val="000000"/>
                  </a:solidFill>
                  <a:latin typeface="Open Sans"/>
                </a:rPr>
                <a:t>Can your model accommodate repayments? </a:t>
              </a:r>
            </a:p>
            <a:p>
              <a:pPr marL="393362" lvl="1" indent="-196681" algn="l">
                <a:lnSpc>
                  <a:spcPts val="2737"/>
                </a:lnSpc>
                <a:buFont typeface="Arial"/>
                <a:buChar char="•"/>
              </a:pPr>
              <a:r>
                <a:rPr lang="en-US" sz="1984">
                  <a:solidFill>
                    <a:srgbClr val="000000"/>
                  </a:solidFill>
                  <a:latin typeface="Open Sans"/>
                </a:rPr>
                <a:t>Do you need other forms like a credit line or grants?</a:t>
              </a:r>
            </a:p>
          </p:txBody>
        </p:sp>
      </p:grpSp>
      <p:sp>
        <p:nvSpPr>
          <p:cNvPr id="9" name="TextBox 9"/>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92</a:t>
            </a:r>
          </a:p>
        </p:txBody>
      </p:sp>
      <p:grpSp>
        <p:nvGrpSpPr>
          <p:cNvPr id="10" name="Group 10"/>
          <p:cNvGrpSpPr/>
          <p:nvPr/>
        </p:nvGrpSpPr>
        <p:grpSpPr>
          <a:xfrm>
            <a:off x="267443" y="49632"/>
            <a:ext cx="10315411" cy="825810"/>
            <a:chOff x="0" y="0"/>
            <a:chExt cx="13753881" cy="1101080"/>
          </a:xfrm>
        </p:grpSpPr>
        <p:sp>
          <p:nvSpPr>
            <p:cNvPr id="11" name="Freeform 11"/>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12" name="Freeform 12"/>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13" name="Freeform 13"/>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14989" y="804675"/>
            <a:ext cx="9190834" cy="448818"/>
          </a:xfrm>
          <a:prstGeom prst="rect">
            <a:avLst/>
          </a:prstGeom>
        </p:spPr>
        <p:txBody>
          <a:bodyPr lIns="0" tIns="0" rIns="0" bIns="0" rtlCol="0" anchor="t">
            <a:spAutoFit/>
          </a:bodyPr>
          <a:lstStyle/>
          <a:p>
            <a:pPr algn="l">
              <a:lnSpc>
                <a:spcPts val="3456"/>
              </a:lnSpc>
            </a:pPr>
            <a:r>
              <a:rPr lang="en-US" sz="3200">
                <a:solidFill>
                  <a:srgbClr val="003399"/>
                </a:solidFill>
                <a:latin typeface="Open Sans Bold"/>
              </a:rPr>
              <a:t>The venture funding lifecycle</a:t>
            </a:r>
          </a:p>
        </p:txBody>
      </p:sp>
      <p:sp>
        <p:nvSpPr>
          <p:cNvPr id="3" name="Freeform 3"/>
          <p:cNvSpPr/>
          <p:nvPr/>
        </p:nvSpPr>
        <p:spPr>
          <a:xfrm>
            <a:off x="361087" y="2140337"/>
            <a:ext cx="9969639" cy="5289182"/>
          </a:xfrm>
          <a:custGeom>
            <a:avLst/>
            <a:gdLst/>
            <a:ahLst/>
            <a:cxnLst/>
            <a:rect l="l" t="t" r="r" b="b"/>
            <a:pathLst>
              <a:path w="9969639" h="5289182">
                <a:moveTo>
                  <a:pt x="0" y="0"/>
                </a:moveTo>
                <a:lnTo>
                  <a:pt x="9969639" y="0"/>
                </a:lnTo>
                <a:lnTo>
                  <a:pt x="9969639" y="5289182"/>
                </a:lnTo>
                <a:lnTo>
                  <a:pt x="0" y="5289182"/>
                </a:lnTo>
                <a:lnTo>
                  <a:pt x="0" y="0"/>
                </a:lnTo>
                <a:close/>
              </a:path>
            </a:pathLst>
          </a:custGeom>
          <a:blipFill>
            <a:blip r:embed="rId3"/>
            <a:stretch>
              <a:fillRect l="-1108" t="-1938" r="-788"/>
            </a:stretch>
          </a:blipFill>
        </p:spPr>
        <p:txBody>
          <a:bodyPr/>
          <a:lstStyle/>
          <a:p>
            <a:endParaRPr lang="en-IN"/>
          </a:p>
        </p:txBody>
      </p:sp>
      <p:sp>
        <p:nvSpPr>
          <p:cNvPr id="4" name="TextBox 4"/>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93</a:t>
            </a:r>
          </a:p>
        </p:txBody>
      </p:sp>
      <p:grpSp>
        <p:nvGrpSpPr>
          <p:cNvPr id="5" name="Group 5"/>
          <p:cNvGrpSpPr/>
          <p:nvPr/>
        </p:nvGrpSpPr>
        <p:grpSpPr>
          <a:xfrm>
            <a:off x="267443" y="49632"/>
            <a:ext cx="10315411" cy="825810"/>
            <a:chOff x="0" y="0"/>
            <a:chExt cx="13753881" cy="1101080"/>
          </a:xfrm>
        </p:grpSpPr>
        <p:sp>
          <p:nvSpPr>
            <p:cNvPr id="6" name="Freeform 6"/>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4"/>
              <a:stretch>
                <a:fillRect/>
              </a:stretch>
            </a:blipFill>
          </p:spPr>
          <p:txBody>
            <a:bodyPr/>
            <a:lstStyle/>
            <a:p>
              <a:endParaRPr lang="en-IN"/>
            </a:p>
          </p:txBody>
        </p:sp>
        <p:sp>
          <p:nvSpPr>
            <p:cNvPr id="7" name="Freeform 7"/>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5"/>
              <a:stretch>
                <a:fillRect/>
              </a:stretch>
            </a:blipFill>
          </p:spPr>
          <p:txBody>
            <a:bodyPr/>
            <a:lstStyle/>
            <a:p>
              <a:endParaRPr lang="en-IN"/>
            </a:p>
          </p:txBody>
        </p:sp>
        <p:sp>
          <p:nvSpPr>
            <p:cNvPr id="8" name="Freeform 8"/>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6"/>
              <a:stretch>
                <a:fillRect l="-20431" t="-87766" r="-22929" b="-100143"/>
              </a:stretch>
            </a:blipFill>
          </p:spPr>
          <p:txBody>
            <a:bodyPr/>
            <a:lstStyle/>
            <a:p>
              <a:endParaRPr lang="en-IN"/>
            </a:p>
          </p:txBody>
        </p:sp>
      </p:gr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07189" y="1050971"/>
            <a:ext cx="9190834" cy="448818"/>
          </a:xfrm>
          <a:prstGeom prst="rect">
            <a:avLst/>
          </a:prstGeom>
        </p:spPr>
        <p:txBody>
          <a:bodyPr lIns="0" tIns="0" rIns="0" bIns="0" rtlCol="0" anchor="t">
            <a:spAutoFit/>
          </a:bodyPr>
          <a:lstStyle/>
          <a:p>
            <a:pPr algn="l">
              <a:lnSpc>
                <a:spcPts val="3456"/>
              </a:lnSpc>
            </a:pPr>
            <a:r>
              <a:rPr lang="en-US" sz="3200" dirty="0">
                <a:solidFill>
                  <a:srgbClr val="003399"/>
                </a:solidFill>
                <a:latin typeface="Open Sans Bold"/>
              </a:rPr>
              <a:t>Alternative sources of funding </a:t>
            </a:r>
          </a:p>
        </p:txBody>
      </p:sp>
      <p:sp>
        <p:nvSpPr>
          <p:cNvPr id="3" name="TextBox 3"/>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94</a:t>
            </a:r>
          </a:p>
        </p:txBody>
      </p:sp>
      <p:sp>
        <p:nvSpPr>
          <p:cNvPr id="4" name="TextBox 4"/>
          <p:cNvSpPr txBox="1"/>
          <p:nvPr/>
        </p:nvSpPr>
        <p:spPr>
          <a:xfrm>
            <a:off x="935775" y="1942400"/>
            <a:ext cx="6744750" cy="3524631"/>
          </a:xfrm>
          <a:prstGeom prst="rect">
            <a:avLst/>
          </a:prstGeom>
        </p:spPr>
        <p:txBody>
          <a:bodyPr lIns="0" tIns="0" rIns="0" bIns="0" rtlCol="0" anchor="t">
            <a:spAutoFit/>
          </a:bodyPr>
          <a:lstStyle/>
          <a:p>
            <a:pPr marL="394335" lvl="1" indent="-197167" algn="l">
              <a:lnSpc>
                <a:spcPts val="4001"/>
              </a:lnSpc>
              <a:buFont typeface="Arial"/>
              <a:buChar char="•"/>
            </a:pPr>
            <a:r>
              <a:rPr lang="en-US" sz="2900">
                <a:solidFill>
                  <a:srgbClr val="000000"/>
                </a:solidFill>
                <a:latin typeface="Open Sans"/>
              </a:rPr>
              <a:t>CSRs of corporate organisations</a:t>
            </a:r>
          </a:p>
          <a:p>
            <a:pPr marL="394335" lvl="1" indent="-197167" algn="l">
              <a:lnSpc>
                <a:spcPts val="4001"/>
              </a:lnSpc>
              <a:buFont typeface="Arial"/>
              <a:buChar char="•"/>
            </a:pPr>
            <a:r>
              <a:rPr lang="en-US" sz="2900">
                <a:solidFill>
                  <a:srgbClr val="000000"/>
                </a:solidFill>
                <a:latin typeface="Open Sans"/>
              </a:rPr>
              <a:t>Government </a:t>
            </a:r>
          </a:p>
          <a:p>
            <a:pPr marL="394335" lvl="1" indent="-197167" algn="l">
              <a:lnSpc>
                <a:spcPts val="4001"/>
              </a:lnSpc>
              <a:buFont typeface="Arial"/>
              <a:buChar char="•"/>
            </a:pPr>
            <a:r>
              <a:rPr lang="en-US" sz="2900">
                <a:solidFill>
                  <a:srgbClr val="000000"/>
                </a:solidFill>
                <a:latin typeface="Open Sans"/>
              </a:rPr>
              <a:t>Crowdfunding</a:t>
            </a:r>
          </a:p>
          <a:p>
            <a:pPr marL="394335" lvl="1" indent="-197167" algn="l">
              <a:lnSpc>
                <a:spcPts val="4001"/>
              </a:lnSpc>
              <a:buFont typeface="Arial"/>
              <a:buChar char="•"/>
            </a:pPr>
            <a:r>
              <a:rPr lang="en-US" sz="2900">
                <a:solidFill>
                  <a:srgbClr val="000000"/>
                </a:solidFill>
                <a:latin typeface="Open Sans"/>
              </a:rPr>
              <a:t>Active individual donors</a:t>
            </a:r>
          </a:p>
          <a:p>
            <a:pPr marL="394335" lvl="1" indent="-197167" algn="l">
              <a:lnSpc>
                <a:spcPts val="4001"/>
              </a:lnSpc>
              <a:buFont typeface="Arial"/>
              <a:buChar char="•"/>
            </a:pPr>
            <a:r>
              <a:rPr lang="en-US" sz="2900">
                <a:solidFill>
                  <a:srgbClr val="000000"/>
                </a:solidFill>
                <a:latin typeface="Open Sans"/>
              </a:rPr>
              <a:t>Global foundations</a:t>
            </a:r>
          </a:p>
          <a:p>
            <a:pPr marL="394335" lvl="1" indent="-197167" algn="l">
              <a:lnSpc>
                <a:spcPts val="4001"/>
              </a:lnSpc>
              <a:buFont typeface="Arial"/>
              <a:buChar char="•"/>
            </a:pPr>
            <a:r>
              <a:rPr lang="en-US" sz="2900">
                <a:solidFill>
                  <a:srgbClr val="000000"/>
                </a:solidFill>
                <a:latin typeface="Open Sans"/>
              </a:rPr>
              <a:t>Private foundations</a:t>
            </a:r>
          </a:p>
          <a:p>
            <a:pPr marL="394335" lvl="1" indent="-197167" algn="l">
              <a:lnSpc>
                <a:spcPts val="4001"/>
              </a:lnSpc>
              <a:buFont typeface="Arial"/>
              <a:buChar char="•"/>
            </a:pPr>
            <a:r>
              <a:rPr lang="en-US" sz="2900">
                <a:solidFill>
                  <a:srgbClr val="000000"/>
                </a:solidFill>
                <a:latin typeface="Open Sans"/>
              </a:rPr>
              <a:t>DFIs</a:t>
            </a:r>
          </a:p>
        </p:txBody>
      </p:sp>
      <p:grpSp>
        <p:nvGrpSpPr>
          <p:cNvPr id="5" name="Group 5"/>
          <p:cNvGrpSpPr/>
          <p:nvPr/>
        </p:nvGrpSpPr>
        <p:grpSpPr>
          <a:xfrm>
            <a:off x="267443" y="49632"/>
            <a:ext cx="10315411" cy="825810"/>
            <a:chOff x="0" y="0"/>
            <a:chExt cx="13753881" cy="1101080"/>
          </a:xfrm>
        </p:grpSpPr>
        <p:sp>
          <p:nvSpPr>
            <p:cNvPr id="6" name="Freeform 6"/>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7" name="Freeform 7"/>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8" name="Freeform 8"/>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77383" y="783908"/>
            <a:ext cx="7470230" cy="405841"/>
          </a:xfrm>
          <a:prstGeom prst="rect">
            <a:avLst/>
          </a:prstGeom>
        </p:spPr>
        <p:txBody>
          <a:bodyPr lIns="0" tIns="0" rIns="0" bIns="0" rtlCol="0" anchor="t">
            <a:spAutoFit/>
          </a:bodyPr>
          <a:lstStyle/>
          <a:p>
            <a:pPr algn="ctr">
              <a:lnSpc>
                <a:spcPts val="3110"/>
              </a:lnSpc>
            </a:pPr>
            <a:r>
              <a:rPr lang="en-US" sz="2879">
                <a:solidFill>
                  <a:srgbClr val="003399"/>
                </a:solidFill>
                <a:latin typeface="Open Sans Bold"/>
              </a:rPr>
              <a:t>Investment readiness checklist</a:t>
            </a:r>
          </a:p>
        </p:txBody>
      </p:sp>
      <p:sp>
        <p:nvSpPr>
          <p:cNvPr id="3" name="TextBox 3"/>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95</a:t>
            </a:r>
          </a:p>
        </p:txBody>
      </p:sp>
      <p:sp>
        <p:nvSpPr>
          <p:cNvPr id="4" name="TextBox 4"/>
          <p:cNvSpPr txBox="1"/>
          <p:nvPr/>
        </p:nvSpPr>
        <p:spPr>
          <a:xfrm>
            <a:off x="726950" y="1354775"/>
            <a:ext cx="8372550" cy="5572125"/>
          </a:xfrm>
          <a:prstGeom prst="rect">
            <a:avLst/>
          </a:prstGeom>
        </p:spPr>
        <p:txBody>
          <a:bodyPr lIns="0" tIns="0" rIns="0" bIns="0" rtlCol="0" anchor="t">
            <a:spAutoFit/>
          </a:bodyPr>
          <a:lstStyle/>
          <a:p>
            <a:pPr marL="371475" lvl="1" indent="-185737" algn="l">
              <a:lnSpc>
                <a:spcPts val="4499"/>
              </a:lnSpc>
              <a:buFont typeface="Arial"/>
              <a:buChar char="•"/>
            </a:pPr>
            <a:r>
              <a:rPr lang="en-US" sz="2499">
                <a:solidFill>
                  <a:srgbClr val="000000"/>
                </a:solidFill>
                <a:latin typeface="Open Sans"/>
              </a:rPr>
              <a:t>Have a validated business plan </a:t>
            </a:r>
          </a:p>
          <a:p>
            <a:pPr marL="371475" lvl="1" indent="-185737" algn="l">
              <a:lnSpc>
                <a:spcPts val="4499"/>
              </a:lnSpc>
              <a:buFont typeface="Arial"/>
              <a:buChar char="•"/>
            </a:pPr>
            <a:r>
              <a:rPr lang="en-US" sz="2499">
                <a:solidFill>
                  <a:srgbClr val="000000"/>
                </a:solidFill>
                <a:latin typeface="Open Sans"/>
              </a:rPr>
              <a:t>Know how much you need and why</a:t>
            </a:r>
          </a:p>
          <a:p>
            <a:pPr marL="371475" lvl="1" indent="-185737" algn="l">
              <a:lnSpc>
                <a:spcPts val="4499"/>
              </a:lnSpc>
              <a:buFont typeface="Arial"/>
              <a:buChar char="•"/>
            </a:pPr>
            <a:r>
              <a:rPr lang="en-US" sz="2499">
                <a:solidFill>
                  <a:srgbClr val="000000"/>
                </a:solidFill>
                <a:latin typeface="Open Sans"/>
              </a:rPr>
              <a:t>Calculate the value of your startup</a:t>
            </a:r>
          </a:p>
          <a:p>
            <a:pPr marL="371475" lvl="1" indent="-185737" algn="l">
              <a:lnSpc>
                <a:spcPts val="4499"/>
              </a:lnSpc>
              <a:buFont typeface="Arial"/>
              <a:buChar char="•"/>
            </a:pPr>
            <a:r>
              <a:rPr lang="en-US" sz="2499">
                <a:solidFill>
                  <a:srgbClr val="000000"/>
                </a:solidFill>
                <a:latin typeface="Open Sans"/>
              </a:rPr>
              <a:t>Exhaust all your other options</a:t>
            </a:r>
          </a:p>
          <a:p>
            <a:pPr marL="371475" lvl="1" indent="-185737" algn="l">
              <a:lnSpc>
                <a:spcPts val="4499"/>
              </a:lnSpc>
              <a:buFont typeface="Arial"/>
              <a:buChar char="•"/>
            </a:pPr>
            <a:r>
              <a:rPr lang="en-US" sz="2499">
                <a:solidFill>
                  <a:srgbClr val="000000"/>
                </a:solidFill>
                <a:latin typeface="Open Sans"/>
              </a:rPr>
              <a:t>Be ready to share your equity in your company</a:t>
            </a:r>
          </a:p>
          <a:p>
            <a:pPr marL="371475" lvl="1" indent="-185737" algn="l">
              <a:lnSpc>
                <a:spcPts val="4499"/>
              </a:lnSpc>
              <a:buFont typeface="Arial"/>
              <a:buChar char="•"/>
            </a:pPr>
            <a:r>
              <a:rPr lang="en-US" sz="2499">
                <a:solidFill>
                  <a:srgbClr val="000000"/>
                </a:solidFill>
                <a:latin typeface="Open Sans"/>
              </a:rPr>
              <a:t>Seek legal counsel</a:t>
            </a:r>
          </a:p>
          <a:p>
            <a:pPr marL="371475" lvl="1" indent="-185737" algn="l">
              <a:lnSpc>
                <a:spcPts val="4499"/>
              </a:lnSpc>
              <a:buFont typeface="Arial"/>
              <a:buChar char="•"/>
            </a:pPr>
            <a:r>
              <a:rPr lang="en-US" sz="2499">
                <a:solidFill>
                  <a:srgbClr val="000000"/>
                </a:solidFill>
                <a:latin typeface="Open Sans"/>
              </a:rPr>
              <a:t>Get your legal status and/or cap table in order</a:t>
            </a:r>
          </a:p>
          <a:p>
            <a:pPr marL="371475" lvl="1" indent="-185737" algn="l">
              <a:lnSpc>
                <a:spcPts val="4499"/>
              </a:lnSpc>
              <a:buFont typeface="Arial"/>
              <a:buChar char="•"/>
            </a:pPr>
            <a:r>
              <a:rPr lang="en-US" sz="2499">
                <a:solidFill>
                  <a:srgbClr val="000000"/>
                </a:solidFill>
                <a:latin typeface="Open Sans"/>
              </a:rPr>
              <a:t>Take into account the investor's personality</a:t>
            </a:r>
          </a:p>
          <a:p>
            <a:pPr marL="371475" lvl="1" indent="-185737" algn="l">
              <a:lnSpc>
                <a:spcPts val="4499"/>
              </a:lnSpc>
            </a:pPr>
            <a:endParaRPr lang="en-US" sz="2499">
              <a:solidFill>
                <a:srgbClr val="000000"/>
              </a:solidFill>
              <a:latin typeface="Open Sans"/>
            </a:endParaRPr>
          </a:p>
          <a:p>
            <a:pPr marL="371475" lvl="1" indent="-185737" algn="l">
              <a:lnSpc>
                <a:spcPts val="4499"/>
              </a:lnSpc>
            </a:pPr>
            <a:endParaRPr lang="en-US" sz="2499">
              <a:solidFill>
                <a:srgbClr val="000000"/>
              </a:solidFill>
              <a:latin typeface="Open Sans"/>
            </a:endParaRPr>
          </a:p>
        </p:txBody>
      </p:sp>
      <p:grpSp>
        <p:nvGrpSpPr>
          <p:cNvPr id="5" name="Group 5"/>
          <p:cNvGrpSpPr/>
          <p:nvPr/>
        </p:nvGrpSpPr>
        <p:grpSpPr>
          <a:xfrm>
            <a:off x="267443" y="49632"/>
            <a:ext cx="10315411" cy="825810"/>
            <a:chOff x="0" y="0"/>
            <a:chExt cx="13753881" cy="1101080"/>
          </a:xfrm>
        </p:grpSpPr>
        <p:sp>
          <p:nvSpPr>
            <p:cNvPr id="6" name="Freeform 6"/>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7" name="Freeform 7"/>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8" name="Freeform 8"/>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7443" y="49632"/>
            <a:ext cx="10315411" cy="825810"/>
            <a:chOff x="0" y="0"/>
            <a:chExt cx="13753881" cy="1101080"/>
          </a:xfrm>
        </p:grpSpPr>
        <p:sp>
          <p:nvSpPr>
            <p:cNvPr id="3" name="Freeform 3"/>
            <p:cNvSpPr/>
            <p:nvPr/>
          </p:nvSpPr>
          <p:spPr>
            <a:xfrm>
              <a:off x="12872999" y="6651"/>
              <a:ext cx="880882" cy="1094429"/>
            </a:xfrm>
            <a:custGeom>
              <a:avLst/>
              <a:gdLst/>
              <a:ahLst/>
              <a:cxnLst/>
              <a:rect l="l" t="t" r="r" b="b"/>
              <a:pathLst>
                <a:path w="880882" h="1094429">
                  <a:moveTo>
                    <a:pt x="0" y="0"/>
                  </a:moveTo>
                  <a:lnTo>
                    <a:pt x="880882" y="0"/>
                  </a:lnTo>
                  <a:lnTo>
                    <a:pt x="880882" y="1094429"/>
                  </a:lnTo>
                  <a:lnTo>
                    <a:pt x="0" y="1094429"/>
                  </a:lnTo>
                  <a:lnTo>
                    <a:pt x="0" y="0"/>
                  </a:lnTo>
                  <a:close/>
                </a:path>
              </a:pathLst>
            </a:custGeom>
            <a:blipFill>
              <a:blip r:embed="rId3"/>
              <a:stretch>
                <a:fillRect/>
              </a:stretch>
            </a:blipFill>
          </p:spPr>
          <p:txBody>
            <a:bodyPr/>
            <a:lstStyle/>
            <a:p>
              <a:endParaRPr lang="en-IN"/>
            </a:p>
          </p:txBody>
        </p:sp>
        <p:sp>
          <p:nvSpPr>
            <p:cNvPr id="4" name="Freeform 4"/>
            <p:cNvSpPr/>
            <p:nvPr/>
          </p:nvSpPr>
          <p:spPr>
            <a:xfrm>
              <a:off x="0" y="242315"/>
              <a:ext cx="924285" cy="616451"/>
            </a:xfrm>
            <a:custGeom>
              <a:avLst/>
              <a:gdLst/>
              <a:ahLst/>
              <a:cxnLst/>
              <a:rect l="l" t="t" r="r" b="b"/>
              <a:pathLst>
                <a:path w="924285" h="616451">
                  <a:moveTo>
                    <a:pt x="0" y="0"/>
                  </a:moveTo>
                  <a:lnTo>
                    <a:pt x="924285" y="0"/>
                  </a:lnTo>
                  <a:lnTo>
                    <a:pt x="924285" y="616451"/>
                  </a:lnTo>
                  <a:lnTo>
                    <a:pt x="0" y="616451"/>
                  </a:lnTo>
                  <a:lnTo>
                    <a:pt x="0" y="0"/>
                  </a:lnTo>
                  <a:close/>
                </a:path>
              </a:pathLst>
            </a:custGeom>
            <a:blipFill>
              <a:blip r:embed="rId4"/>
              <a:stretch>
                <a:fillRect/>
              </a:stretch>
            </a:blipFill>
          </p:spPr>
          <p:txBody>
            <a:bodyPr/>
            <a:lstStyle/>
            <a:p>
              <a:endParaRPr lang="en-IN"/>
            </a:p>
          </p:txBody>
        </p:sp>
        <p:sp>
          <p:nvSpPr>
            <p:cNvPr id="5" name="Freeform 5"/>
            <p:cNvSpPr/>
            <p:nvPr/>
          </p:nvSpPr>
          <p:spPr>
            <a:xfrm>
              <a:off x="5656118" y="0"/>
              <a:ext cx="2211281" cy="1101080"/>
            </a:xfrm>
            <a:custGeom>
              <a:avLst/>
              <a:gdLst/>
              <a:ahLst/>
              <a:cxnLst/>
              <a:rect l="l" t="t" r="r" b="b"/>
              <a:pathLst>
                <a:path w="2211281" h="1101080">
                  <a:moveTo>
                    <a:pt x="0" y="0"/>
                  </a:moveTo>
                  <a:lnTo>
                    <a:pt x="2211282" y="0"/>
                  </a:lnTo>
                  <a:lnTo>
                    <a:pt x="2211282" y="1101080"/>
                  </a:lnTo>
                  <a:lnTo>
                    <a:pt x="0" y="1101080"/>
                  </a:lnTo>
                  <a:lnTo>
                    <a:pt x="0" y="0"/>
                  </a:lnTo>
                  <a:close/>
                </a:path>
              </a:pathLst>
            </a:custGeom>
            <a:blipFill>
              <a:blip r:embed="rId5"/>
              <a:stretch>
                <a:fillRect l="-20431" t="-87766" r="-22929" b="-100143"/>
              </a:stretch>
            </a:blipFill>
          </p:spPr>
          <p:txBody>
            <a:bodyPr/>
            <a:lstStyle/>
            <a:p>
              <a:endParaRPr lang="en-IN"/>
            </a:p>
          </p:txBody>
        </p:sp>
      </p:grpSp>
      <p:sp>
        <p:nvSpPr>
          <p:cNvPr id="6" name="TextBox 6"/>
          <p:cNvSpPr txBox="1"/>
          <p:nvPr/>
        </p:nvSpPr>
        <p:spPr>
          <a:xfrm>
            <a:off x="385762" y="729543"/>
            <a:ext cx="9190834" cy="886968"/>
          </a:xfrm>
          <a:prstGeom prst="rect">
            <a:avLst/>
          </a:prstGeom>
        </p:spPr>
        <p:txBody>
          <a:bodyPr lIns="0" tIns="0" rIns="0" bIns="0" rtlCol="0" anchor="t">
            <a:spAutoFit/>
          </a:bodyPr>
          <a:lstStyle/>
          <a:p>
            <a:pPr algn="l">
              <a:lnSpc>
                <a:spcPts val="3456"/>
              </a:lnSpc>
            </a:pPr>
            <a:r>
              <a:rPr lang="en-US" sz="3200">
                <a:solidFill>
                  <a:srgbClr val="003891"/>
                </a:solidFill>
                <a:latin typeface="Open Sans Bold"/>
              </a:rPr>
              <a:t>Key competencies of a startup</a:t>
            </a:r>
          </a:p>
          <a:p>
            <a:pPr algn="l">
              <a:lnSpc>
                <a:spcPts val="3456"/>
              </a:lnSpc>
            </a:pPr>
            <a:endParaRPr lang="en-US" sz="3200">
              <a:solidFill>
                <a:srgbClr val="003891"/>
              </a:solidFill>
              <a:latin typeface="Open Sans Bold"/>
            </a:endParaRPr>
          </a:p>
        </p:txBody>
      </p:sp>
      <p:sp>
        <p:nvSpPr>
          <p:cNvPr id="7" name="TextBox 7"/>
          <p:cNvSpPr txBox="1"/>
          <p:nvPr/>
        </p:nvSpPr>
        <p:spPr>
          <a:xfrm>
            <a:off x="9998023" y="7042957"/>
            <a:ext cx="458729" cy="200025"/>
          </a:xfrm>
          <a:prstGeom prst="rect">
            <a:avLst/>
          </a:prstGeom>
        </p:spPr>
        <p:txBody>
          <a:bodyPr lIns="0" tIns="0" rIns="0" bIns="0" rtlCol="0" anchor="t">
            <a:spAutoFit/>
          </a:bodyPr>
          <a:lstStyle/>
          <a:p>
            <a:pPr algn="r">
              <a:lnSpc>
                <a:spcPts val="1586"/>
              </a:lnSpc>
            </a:pPr>
            <a:r>
              <a:rPr lang="en-US" sz="1322">
                <a:solidFill>
                  <a:srgbClr val="888888"/>
                </a:solidFill>
                <a:latin typeface="Open Sans"/>
              </a:rPr>
              <a:t>96</a:t>
            </a:r>
          </a:p>
        </p:txBody>
      </p:sp>
      <p:graphicFrame>
        <p:nvGraphicFramePr>
          <p:cNvPr id="8" name="Table 8"/>
          <p:cNvGraphicFramePr>
            <a:graphicFrameLocks noGrp="1"/>
          </p:cNvGraphicFramePr>
          <p:nvPr/>
        </p:nvGraphicFramePr>
        <p:xfrm>
          <a:off x="385762" y="1153977"/>
          <a:ext cx="9906000" cy="6253164"/>
        </p:xfrm>
        <a:graphic>
          <a:graphicData uri="http://schemas.openxmlformats.org/drawingml/2006/table">
            <a:tbl>
              <a:tblPr/>
              <a:tblGrid>
                <a:gridCol w="3123978">
                  <a:extLst>
                    <a:ext uri="{9D8B030D-6E8A-4147-A177-3AD203B41FA5}">
                      <a16:colId xmlns:a16="http://schemas.microsoft.com/office/drawing/2014/main" val="20000"/>
                    </a:ext>
                  </a:extLst>
                </a:gridCol>
                <a:gridCol w="6782022">
                  <a:extLst>
                    <a:ext uri="{9D8B030D-6E8A-4147-A177-3AD203B41FA5}">
                      <a16:colId xmlns:a16="http://schemas.microsoft.com/office/drawing/2014/main" val="20001"/>
                    </a:ext>
                  </a:extLst>
                </a:gridCol>
              </a:tblGrid>
              <a:tr h="610065">
                <a:tc>
                  <a:txBody>
                    <a:bodyPr/>
                    <a:lstStyle/>
                    <a:p>
                      <a:pPr marL="342900" lvl="1" indent="-171450" algn="l">
                        <a:lnSpc>
                          <a:spcPts val="3600"/>
                        </a:lnSpc>
                        <a:buFont typeface="Arial"/>
                        <a:buChar char="•"/>
                        <a:defRPr/>
                      </a:pPr>
                      <a:r>
                        <a:rPr lang="en-US" sz="2000">
                          <a:solidFill>
                            <a:srgbClr val="000000"/>
                          </a:solidFill>
                          <a:latin typeface="Open Sans Bold"/>
                        </a:rPr>
                        <a:t>Team</a:t>
                      </a:r>
                      <a:endParaRPr lang="en-US" sz="1100"/>
                    </a:p>
                  </a:txBody>
                  <a:tcPr marL="91425" marR="91425" marT="91425" marB="914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600"/>
                        </a:lnSpc>
                        <a:defRPr/>
                      </a:pPr>
                      <a:r>
                        <a:rPr lang="en-US" sz="2000">
                          <a:solidFill>
                            <a:srgbClr val="000000"/>
                          </a:solidFill>
                          <a:latin typeface="Open Sans"/>
                        </a:rPr>
                        <a:t>Who is your founding team? </a:t>
                      </a:r>
                      <a:endParaRPr lang="en-US" sz="1100"/>
                    </a:p>
                  </a:txBody>
                  <a:tcPr marL="91425" marR="91425" marT="91425" marB="914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10065">
                <a:tc>
                  <a:txBody>
                    <a:bodyPr/>
                    <a:lstStyle/>
                    <a:p>
                      <a:pPr marL="342900" lvl="1" indent="-171450" algn="l">
                        <a:lnSpc>
                          <a:spcPts val="3600"/>
                        </a:lnSpc>
                        <a:buFont typeface="Arial"/>
                        <a:buChar char="•"/>
                        <a:defRPr/>
                      </a:pPr>
                      <a:r>
                        <a:rPr lang="en-US" sz="2000">
                          <a:solidFill>
                            <a:srgbClr val="000000"/>
                          </a:solidFill>
                          <a:latin typeface="Open Sans Bold"/>
                        </a:rPr>
                        <a:t>Problem &amp; Vision</a:t>
                      </a:r>
                      <a:endParaRPr lang="en-US" sz="1100"/>
                    </a:p>
                  </a:txBody>
                  <a:tcPr marL="91425" marR="91425" marT="91425" marB="914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600"/>
                        </a:lnSpc>
                        <a:defRPr/>
                      </a:pPr>
                      <a:r>
                        <a:rPr lang="en-US" sz="2000">
                          <a:solidFill>
                            <a:srgbClr val="000000"/>
                          </a:solidFill>
                          <a:latin typeface="Open Sans"/>
                        </a:rPr>
                        <a:t>What problems are you solving for people?</a:t>
                      </a:r>
                      <a:endParaRPr lang="en-US" sz="1100"/>
                    </a:p>
                  </a:txBody>
                  <a:tcPr marL="91425" marR="91425" marT="91425" marB="914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10065">
                <a:tc>
                  <a:txBody>
                    <a:bodyPr/>
                    <a:lstStyle/>
                    <a:p>
                      <a:pPr marL="342900" lvl="1" indent="-171450" algn="l">
                        <a:lnSpc>
                          <a:spcPts val="3600"/>
                        </a:lnSpc>
                        <a:buFont typeface="Arial"/>
                        <a:buChar char="•"/>
                        <a:defRPr/>
                      </a:pPr>
                      <a:r>
                        <a:rPr lang="en-US" sz="2000">
                          <a:solidFill>
                            <a:srgbClr val="000000"/>
                          </a:solidFill>
                          <a:latin typeface="Open Sans Bold"/>
                        </a:rPr>
                        <a:t>Value Proposition</a:t>
                      </a:r>
                      <a:endParaRPr lang="en-US" sz="1100"/>
                    </a:p>
                  </a:txBody>
                  <a:tcPr marL="91425" marR="91425" marT="91425" marB="914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600"/>
                        </a:lnSpc>
                        <a:defRPr/>
                      </a:pPr>
                      <a:r>
                        <a:rPr lang="en-US" sz="2000">
                          <a:solidFill>
                            <a:srgbClr val="000000"/>
                          </a:solidFill>
                          <a:latin typeface="Open Sans"/>
                        </a:rPr>
                        <a:t>How will you uniquely solve this problem?</a:t>
                      </a:r>
                      <a:endParaRPr lang="en-US" sz="1100"/>
                    </a:p>
                  </a:txBody>
                  <a:tcPr marL="91425" marR="91425" marT="91425" marB="914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67613">
                <a:tc>
                  <a:txBody>
                    <a:bodyPr/>
                    <a:lstStyle/>
                    <a:p>
                      <a:pPr marL="342900" lvl="1" indent="-171450" algn="l">
                        <a:lnSpc>
                          <a:spcPts val="3600"/>
                        </a:lnSpc>
                        <a:buFont typeface="Arial"/>
                        <a:buChar char="•"/>
                        <a:defRPr/>
                      </a:pPr>
                      <a:r>
                        <a:rPr lang="en-US" sz="2000">
                          <a:solidFill>
                            <a:srgbClr val="000000"/>
                          </a:solidFill>
                          <a:latin typeface="Open Sans Bold"/>
                        </a:rPr>
                        <a:t>Product</a:t>
                      </a:r>
                      <a:endParaRPr lang="en-US" sz="1100"/>
                    </a:p>
                  </a:txBody>
                  <a:tcPr marL="91425" marR="91425" marT="91425" marB="914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600"/>
                        </a:lnSpc>
                        <a:defRPr/>
                      </a:pPr>
                      <a:r>
                        <a:rPr lang="en-US" sz="2000">
                          <a:solidFill>
                            <a:srgbClr val="000000"/>
                          </a:solidFill>
                          <a:latin typeface="Open Sans"/>
                        </a:rPr>
                        <a:t>Does your product or service demonstrate evidence of effectiveness?</a:t>
                      </a:r>
                      <a:endParaRPr lang="en-US" sz="1100"/>
                    </a:p>
                  </a:txBody>
                  <a:tcPr marL="91425" marR="91425" marT="91425" marB="914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67613">
                <a:tc>
                  <a:txBody>
                    <a:bodyPr/>
                    <a:lstStyle/>
                    <a:p>
                      <a:pPr marL="342900" lvl="1" indent="-171450" algn="l">
                        <a:lnSpc>
                          <a:spcPts val="3600"/>
                        </a:lnSpc>
                        <a:buFont typeface="Arial"/>
                        <a:buChar char="•"/>
                        <a:defRPr/>
                      </a:pPr>
                      <a:r>
                        <a:rPr lang="en-US" sz="2000">
                          <a:solidFill>
                            <a:srgbClr val="000000"/>
                          </a:solidFill>
                          <a:latin typeface="Open Sans Bold"/>
                        </a:rPr>
                        <a:t>Market</a:t>
                      </a:r>
                      <a:endParaRPr lang="en-US" sz="1100"/>
                    </a:p>
                  </a:txBody>
                  <a:tcPr marL="91425" marR="91425" marT="91425" marB="914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600"/>
                        </a:lnSpc>
                        <a:defRPr/>
                      </a:pPr>
                      <a:r>
                        <a:rPr lang="en-US" sz="2000">
                          <a:solidFill>
                            <a:srgbClr val="000000"/>
                          </a:solidFill>
                          <a:latin typeface="Open Sans"/>
                        </a:rPr>
                        <a:t>Who is your target market? Can you clearly identify your ideal customer?</a:t>
                      </a:r>
                      <a:endParaRPr lang="en-US" sz="1100"/>
                    </a:p>
                  </a:txBody>
                  <a:tcPr marL="91425" marR="91425" marT="91425" marB="914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10065">
                <a:tc>
                  <a:txBody>
                    <a:bodyPr/>
                    <a:lstStyle/>
                    <a:p>
                      <a:pPr marL="342900" lvl="1" indent="-171450" algn="l">
                        <a:lnSpc>
                          <a:spcPts val="3600"/>
                        </a:lnSpc>
                        <a:buFont typeface="Arial"/>
                        <a:buChar char="•"/>
                        <a:defRPr/>
                      </a:pPr>
                      <a:r>
                        <a:rPr lang="en-US" sz="2000">
                          <a:solidFill>
                            <a:srgbClr val="000000"/>
                          </a:solidFill>
                          <a:latin typeface="Open Sans Bold"/>
                        </a:rPr>
                        <a:t>Business Model</a:t>
                      </a:r>
                      <a:endParaRPr lang="en-US" sz="1100"/>
                    </a:p>
                  </a:txBody>
                  <a:tcPr marL="91425" marR="91425" marT="91425" marB="914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600"/>
                        </a:lnSpc>
                        <a:defRPr/>
                      </a:pPr>
                      <a:r>
                        <a:rPr lang="en-US" sz="2000">
                          <a:solidFill>
                            <a:srgbClr val="000000"/>
                          </a:solidFill>
                          <a:latin typeface="Open Sans"/>
                        </a:rPr>
                        <a:t>How will you make money?</a:t>
                      </a:r>
                      <a:endParaRPr lang="en-US" sz="1100"/>
                    </a:p>
                  </a:txBody>
                  <a:tcPr marL="91425" marR="91425" marT="91425" marB="914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10065">
                <a:tc>
                  <a:txBody>
                    <a:bodyPr/>
                    <a:lstStyle/>
                    <a:p>
                      <a:pPr marL="342900" lvl="1" indent="-171450" algn="l">
                        <a:lnSpc>
                          <a:spcPts val="3600"/>
                        </a:lnSpc>
                        <a:buFont typeface="Arial"/>
                        <a:buChar char="•"/>
                        <a:defRPr/>
                      </a:pPr>
                      <a:r>
                        <a:rPr lang="en-US" sz="2000">
                          <a:solidFill>
                            <a:srgbClr val="000000"/>
                          </a:solidFill>
                          <a:latin typeface="Open Sans Bold"/>
                        </a:rPr>
                        <a:t>Scale</a:t>
                      </a:r>
                      <a:endParaRPr lang="en-US" sz="1100"/>
                    </a:p>
                  </a:txBody>
                  <a:tcPr marL="91425" marR="91425" marT="91425" marB="914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600"/>
                        </a:lnSpc>
                        <a:defRPr/>
                      </a:pPr>
                      <a:r>
                        <a:rPr lang="en-US" sz="2000">
                          <a:solidFill>
                            <a:srgbClr val="000000"/>
                          </a:solidFill>
                          <a:latin typeface="Open Sans"/>
                        </a:rPr>
                        <a:t>Is there a clear path to scale..to markets?</a:t>
                      </a:r>
                      <a:endParaRPr lang="en-US" sz="1100"/>
                    </a:p>
                  </a:txBody>
                  <a:tcPr marL="91425" marR="91425" marT="91425" marB="914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67613">
                <a:tc>
                  <a:txBody>
                    <a:bodyPr/>
                    <a:lstStyle/>
                    <a:p>
                      <a:pPr marL="342900" lvl="1" indent="-171450" algn="l">
                        <a:lnSpc>
                          <a:spcPts val="3600"/>
                        </a:lnSpc>
                        <a:buFont typeface="Arial"/>
                        <a:buChar char="•"/>
                        <a:defRPr/>
                      </a:pPr>
                      <a:r>
                        <a:rPr lang="en-US" sz="2000">
                          <a:solidFill>
                            <a:srgbClr val="000000"/>
                          </a:solidFill>
                          <a:latin typeface="Open Sans Bold"/>
                        </a:rPr>
                        <a:t>Investor Exit</a:t>
                      </a:r>
                      <a:endParaRPr lang="en-US" sz="1100"/>
                    </a:p>
                  </a:txBody>
                  <a:tcPr marL="91425" marR="91425" marT="91425" marB="914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600"/>
                        </a:lnSpc>
                        <a:defRPr/>
                      </a:pPr>
                      <a:r>
                        <a:rPr lang="en-US" sz="2000">
                          <a:solidFill>
                            <a:srgbClr val="000000"/>
                          </a:solidFill>
                          <a:latin typeface="Open Sans"/>
                        </a:rPr>
                        <a:t>Is there a way for an investor to make money/get a return on their investment</a:t>
                      </a:r>
                      <a:endParaRPr lang="en-US" sz="1100"/>
                    </a:p>
                  </a:txBody>
                  <a:tcPr marL="91425" marR="91425" marT="91425" marB="914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14211</Words>
  <Application>Microsoft Office PowerPoint</Application>
  <PresentationFormat>Custom</PresentationFormat>
  <Paragraphs>1728</Paragraphs>
  <Slides>116</Slides>
  <Notes>115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116</vt:i4>
      </vt:variant>
    </vt:vector>
  </HeadingPairs>
  <TitlesOfParts>
    <vt:vector size="130" baseType="lpstr">
      <vt:lpstr>TT Rounds Condensed Italics</vt:lpstr>
      <vt:lpstr>TT Rounds Condensed Bold Italics</vt:lpstr>
      <vt:lpstr>TT Rounds Condensed Bold</vt:lpstr>
      <vt:lpstr>Calibri</vt:lpstr>
      <vt:lpstr>TT Rounds Condensed</vt:lpstr>
      <vt:lpstr>Open Sans</vt:lpstr>
      <vt:lpstr>Arimo Bold</vt:lpstr>
      <vt:lpstr>DejaVu Sans</vt:lpstr>
      <vt:lpstr>Open Sans Italics</vt:lpstr>
      <vt:lpstr>DejaVu Sans Bold</vt:lpstr>
      <vt:lpstr>Open Sans Bold</vt:lpstr>
      <vt:lpstr>Arial</vt:lpstr>
      <vt:lpstr>Open Sans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CircuLead Workbook-271023.pptx</dc:title>
  <cp:lastModifiedBy>Prakash, Reva GIZ IN</cp:lastModifiedBy>
  <cp:revision>5</cp:revision>
  <dcterms:created xsi:type="dcterms:W3CDTF">2006-08-16T00:00:00Z</dcterms:created>
  <dcterms:modified xsi:type="dcterms:W3CDTF">2023-11-21T08:20:50Z</dcterms:modified>
  <dc:identifier>DAFycN7yssM</dc:identifier>
</cp:coreProperties>
</file>